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9E8BFA-2E1E-4438-A2CE-DE26B7FDD837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A5229-1E04-46FA-AF23-E21F93D91221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EB2889C-98DE-483B-9B08-C129A59883C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71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D9A6D4-8FD4-4BE9-B32D-7C358237F1D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s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88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036832-ED20-421D-BA54-F42135C1D54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49BA28D-E613-42F2-AE07-790EE5C449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73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E60C49D-98E5-4277-9087-71B7630400D4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s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0AF083-4EBB-4D8D-ADB0-5E23A8C8010B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a-ES" smtClean="0"/>
          </a:p>
        </p:txBody>
      </p:sp>
      <p:sp>
        <p:nvSpPr>
          <p:cNvPr id="136195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6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7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E027179-73E3-4809-9B9E-F3C93DC9E1CE}" type="slidenum">
              <a:rPr lang="en-US" sz="1200">
                <a:latin typeface="Calibri" pitchFamily="34" charset="0"/>
              </a:rPr>
              <a:pPr algn="r"/>
              <a:t>14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D932520-D739-4B9F-9D13-471A1ECFF7E8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a-ES" smtClean="0"/>
          </a:p>
        </p:txBody>
      </p:sp>
      <p:sp>
        <p:nvSpPr>
          <p:cNvPr id="13721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20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1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E76814E-9BF7-4612-B134-C5C54FE7C4E2}" type="slidenum">
              <a:rPr lang="en-US" sz="1200">
                <a:latin typeface="Calibri" pitchFamily="34" charset="0"/>
              </a:rPr>
              <a:pPr algn="r"/>
              <a:t>15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31EF6-99AD-4AEA-AB52-8110ED466765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a-ES" smtClean="0"/>
          </a:p>
        </p:txBody>
      </p:sp>
      <p:sp>
        <p:nvSpPr>
          <p:cNvPr id="138243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4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8245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22DDD8FF-14C9-40A6-B432-A8C182069894}" type="slidenum">
              <a:rPr lang="en-US" sz="1200">
                <a:latin typeface="Calibri" pitchFamily="34" charset="0"/>
              </a:rPr>
              <a:pPr algn="r"/>
              <a:t>16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61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489F6A-1705-409E-AB8A-165486FBFDF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72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6D9444-A241-4A8F-AA5A-915B4C4856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82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855EA5-EA7A-4FE9-A993-8A3FDFC1C31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80AC90-FDDF-4CC4-A85E-E3867328D457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a-ES" smtClean="0"/>
          </a:p>
        </p:txBody>
      </p:sp>
      <p:sp>
        <p:nvSpPr>
          <p:cNvPr id="124931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2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4933" name="3 Marcador de número de diapositiva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F778B56-53A5-4695-9A56-4594F771EFE8}" type="slidenum">
              <a:rPr lang="en-US" sz="1200">
                <a:latin typeface="Calibri" pitchFamily="34" charset="0"/>
              </a:rPr>
              <a:pPr algn="r"/>
              <a:t>2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92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84BE6-96CB-42DB-8343-4100872C2C1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0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E94665-64B6-4C60-8AF1-7D9D92EBF7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062BD3-7DFF-4F8D-B47B-6B81AA92A4A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1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F8CF84-189B-4450-B859-7A91715806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0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EC330C-FAEA-4F9F-B6B7-E524786F9AFD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a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9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129464-5896-4A02-943B-EF69EA9D3F6F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a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84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782B2A-80C9-4B87-A95D-1EAA677016D8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s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94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8ACD2B0-C875-4AA7-B884-281FAB057050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10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FEF4E6-4AC1-43DB-9BE3-A91A7F6D22B3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6959FC-ED6E-4EE7-A38B-45EF136889AA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ES" smtClean="0"/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C03011-3DE6-4557-8674-F69D5F63F686}" type="slidenum">
              <a:rPr lang="en-US"/>
              <a:pPr/>
              <a:t>5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10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C443C5-1B7C-4FD6-8072-29D9271CFE9E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a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32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0A549D-D484-4EF7-A5E9-0EB47BDE27CD}" type="slidenum">
              <a:rPr lang="ca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897EA8-8998-419A-A547-66162D6B539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48BCBC-69E5-49BE-8BFC-A4016774571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5F2CB-C0E6-4A77-9B53-D1D9E926BDC3}" type="datetimeFigureOut">
              <a:rPr lang="en-US" smtClean="0"/>
              <a:t>6/30/2011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E203-08BE-470E-B4CB-71DC7992D9FC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Hoja_de_c_lculo_de_Microsoft_Office_Excel_97-20031.xls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C:\Users\Josep Maria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574675"/>
            <a:ext cx="7345363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2 CuadroTexto"/>
          <p:cNvSpPr txBox="1">
            <a:spLocks noChangeArrowheads="1"/>
          </p:cNvSpPr>
          <p:nvPr/>
        </p:nvSpPr>
        <p:spPr bwMode="auto">
          <a:xfrm>
            <a:off x="1187450" y="6453188"/>
            <a:ext cx="56816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/>
              <a:t>Pillon M, et al. Pediatr Blood Cancer. 2011;56:544-50</a:t>
            </a:r>
            <a:endParaRPr lang="en-US"/>
          </a:p>
        </p:txBody>
      </p:sp>
      <p:sp>
        <p:nvSpPr>
          <p:cNvPr id="51204" name="3 CuadroTexto"/>
          <p:cNvSpPr txBox="1">
            <a:spLocks noChangeArrowheads="1"/>
          </p:cNvSpPr>
          <p:nvPr/>
        </p:nvSpPr>
        <p:spPr bwMode="auto">
          <a:xfrm>
            <a:off x="2555875" y="333375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>
                <a:solidFill>
                  <a:srgbClr val="0000FF"/>
                </a:solidFill>
              </a:rPr>
              <a:t>AIEOP-8805 protocol  (n=65)</a:t>
            </a:r>
            <a:endParaRPr lang="en-US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400300" y="-1000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56323" name="Picture 3" descr="figure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914400"/>
            <a:ext cx="4495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1692275" y="404813"/>
            <a:ext cx="630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0000FF"/>
                </a:solidFill>
              </a:rPr>
              <a:t>Leucemia/linfoma de Burkitt. Factores pronósticos</a:t>
            </a:r>
          </a:p>
        </p:txBody>
      </p:sp>
      <p:sp>
        <p:nvSpPr>
          <p:cNvPr id="56325" name="4 CuadroTexto"/>
          <p:cNvSpPr txBox="1">
            <a:spLocks noChangeArrowheads="1"/>
          </p:cNvSpPr>
          <p:nvPr/>
        </p:nvSpPr>
        <p:spPr bwMode="auto">
          <a:xfrm>
            <a:off x="971550" y="1916113"/>
            <a:ext cx="72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Edad</a:t>
            </a:r>
          </a:p>
        </p:txBody>
      </p:sp>
      <p:sp>
        <p:nvSpPr>
          <p:cNvPr id="56326" name="5 CuadroTexto"/>
          <p:cNvSpPr txBox="1">
            <a:spLocks noChangeArrowheads="1"/>
          </p:cNvSpPr>
          <p:nvPr/>
        </p:nvSpPr>
        <p:spPr bwMode="auto">
          <a:xfrm>
            <a:off x="971550" y="5445125"/>
            <a:ext cx="1198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Leucemia</a:t>
            </a:r>
          </a:p>
          <a:p>
            <a:r>
              <a:rPr lang="en-US">
                <a:solidFill>
                  <a:srgbClr val="0000FF"/>
                </a:solidFill>
              </a:rPr>
              <a:t>de Burkitt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</a:rPr>
              <a:t>Leucemia/linfoma de Burkitt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0000FF"/>
                </a:solidFill>
              </a:rPr>
              <a:t>Clínica</a:t>
            </a:r>
            <a:endParaRPr lang="en-US" b="1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0000FF"/>
                </a:solidFill>
              </a:rPr>
              <a:t>Diagnóstico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Morfologia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Citofluorometria</a:t>
            </a:r>
            <a:r>
              <a:rPr lang="en-US" dirty="0" smtClean="0"/>
              <a:t>/</a:t>
            </a:r>
            <a:r>
              <a:rPr lang="en-US" dirty="0" err="1" smtClean="0"/>
              <a:t>inmunohistoquímica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Citogenética</a:t>
            </a:r>
            <a:r>
              <a:rPr lang="en-US" dirty="0" smtClean="0"/>
              <a:t> </a:t>
            </a:r>
            <a:r>
              <a:rPr lang="en-US" dirty="0" err="1" smtClean="0"/>
              <a:t>convencional</a:t>
            </a:r>
            <a:r>
              <a:rPr lang="en-US" dirty="0" smtClean="0"/>
              <a:t>/FISH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Genética</a:t>
            </a:r>
            <a:r>
              <a:rPr lang="en-US" dirty="0" smtClean="0"/>
              <a:t> molecular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0000FF"/>
                </a:solidFill>
              </a:rPr>
              <a:t>Diagnóstico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diferencial</a:t>
            </a:r>
            <a:endParaRPr lang="en-US" b="1" dirty="0" smtClean="0">
              <a:solidFill>
                <a:srgbClr val="0000FF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err="1" smtClean="0">
                <a:solidFill>
                  <a:srgbClr val="FF0000"/>
                </a:solidFill>
              </a:rPr>
              <a:t>Tratamiento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Quimioterapia</a:t>
            </a:r>
            <a:r>
              <a:rPr lang="en-US" dirty="0" smtClean="0"/>
              <a:t> </a:t>
            </a:r>
            <a:r>
              <a:rPr lang="en-US" dirty="0" err="1" smtClean="0"/>
              <a:t>específica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>
                <a:solidFill>
                  <a:srgbClr val="FF0000"/>
                </a:solidFill>
              </a:rPr>
              <a:t>Inmunoquimioterapia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específica</a:t>
            </a:r>
            <a:endParaRPr lang="en-US" dirty="0" smtClean="0">
              <a:solidFill>
                <a:srgbClr val="FF0000"/>
              </a:solidFill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agentes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FF"/>
                </a:solidFill>
              </a:rPr>
              <a:t>Inmunoquimioterapia específica</a:t>
            </a:r>
          </a:p>
        </p:txBody>
      </p:sp>
      <p:sp>
        <p:nvSpPr>
          <p:cNvPr id="604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0000FF"/>
                </a:solidFill>
              </a:rPr>
              <a:t>Fundamento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Las </a:t>
            </a:r>
            <a:r>
              <a:rPr lang="en-US" dirty="0" err="1" smtClean="0"/>
              <a:t>células</a:t>
            </a:r>
            <a:r>
              <a:rPr lang="en-US" dirty="0" smtClean="0"/>
              <a:t> de la </a:t>
            </a:r>
            <a:r>
              <a:rPr lang="en-US" dirty="0" err="1" smtClean="0"/>
              <a:t>leucemia</a:t>
            </a:r>
            <a:r>
              <a:rPr lang="en-US" dirty="0" smtClean="0"/>
              <a:t>/</a:t>
            </a:r>
            <a:r>
              <a:rPr lang="en-US" dirty="0" err="1" smtClean="0"/>
              <a:t>linfoma</a:t>
            </a:r>
            <a:r>
              <a:rPr lang="en-US" dirty="0" smtClean="0"/>
              <a:t> de </a:t>
            </a:r>
            <a:r>
              <a:rPr lang="en-US" dirty="0" err="1" smtClean="0"/>
              <a:t>Burkitt</a:t>
            </a:r>
            <a:r>
              <a:rPr lang="en-US" dirty="0" smtClean="0"/>
              <a:t> </a:t>
            </a:r>
            <a:r>
              <a:rPr lang="en-US" dirty="0" err="1" smtClean="0"/>
              <a:t>expresan</a:t>
            </a:r>
            <a:r>
              <a:rPr lang="en-US" dirty="0" smtClean="0"/>
              <a:t> </a:t>
            </a:r>
            <a:r>
              <a:rPr lang="en-US" dirty="0" err="1" smtClean="0"/>
              <a:t>fuertemente</a:t>
            </a:r>
            <a:r>
              <a:rPr lang="en-US" dirty="0" smtClean="0"/>
              <a:t> el CD20</a:t>
            </a:r>
          </a:p>
          <a:p>
            <a:r>
              <a:rPr lang="en-US" b="1" dirty="0" err="1" smtClean="0">
                <a:solidFill>
                  <a:srgbClr val="0000FF"/>
                </a:solidFill>
              </a:rPr>
              <a:t>Pautas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/>
            <a:r>
              <a:rPr lang="en-US" dirty="0" smtClean="0"/>
              <a:t>R-</a:t>
            </a:r>
            <a:r>
              <a:rPr lang="en-US" dirty="0" err="1" smtClean="0"/>
              <a:t>HyperCVAD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R-CODOX-M/IVAC</a:t>
            </a:r>
          </a:p>
          <a:p>
            <a:pPr lvl="1"/>
            <a:r>
              <a:rPr lang="es-ES" dirty="0" smtClean="0"/>
              <a:t>B-ALL/NHL2002</a:t>
            </a:r>
          </a:p>
          <a:p>
            <a:pPr lvl="1"/>
            <a:r>
              <a:rPr lang="es-ES" dirty="0" smtClean="0"/>
              <a:t>BURKIMAB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err="1" smtClean="0">
                <a:solidFill>
                  <a:srgbClr val="0000FF"/>
                </a:solidFill>
                <a:latin typeface="Arial" charset="0"/>
              </a:rPr>
              <a:t>European</a:t>
            </a: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s-ES" sz="4000" b="1" dirty="0" err="1" smtClean="0">
                <a:solidFill>
                  <a:srgbClr val="0000FF"/>
                </a:solidFill>
                <a:latin typeface="Arial" charset="0"/>
              </a:rPr>
              <a:t>Group</a:t>
            </a: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s-ES" sz="4000" b="1" dirty="0" err="1" smtClean="0">
                <a:solidFill>
                  <a:srgbClr val="0000FF"/>
                </a:solidFill>
                <a:latin typeface="Arial" charset="0"/>
              </a:rPr>
              <a:t>for</a:t>
            </a: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s-ES" sz="4000" b="1" dirty="0" err="1" smtClean="0">
                <a:solidFill>
                  <a:srgbClr val="0000FF"/>
                </a:solidFill>
                <a:latin typeface="Arial" charset="0"/>
              </a:rPr>
              <a:t>Adult</a:t>
            </a: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 ALL</a:t>
            </a:r>
            <a:br>
              <a:rPr lang="es-ES" sz="40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es-ES" sz="4000" b="1" i="1" dirty="0" err="1" smtClean="0">
                <a:solidFill>
                  <a:srgbClr val="0000FF"/>
                </a:solidFill>
                <a:latin typeface="Arial" charset="0"/>
              </a:rPr>
              <a:t>European</a:t>
            </a:r>
            <a:r>
              <a:rPr lang="es-ES" sz="4000" b="1" i="1" dirty="0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s-ES" sz="4000" b="1" i="1" dirty="0" err="1" smtClean="0">
                <a:solidFill>
                  <a:srgbClr val="0000FF"/>
                </a:solidFill>
                <a:latin typeface="Arial" charset="0"/>
              </a:rPr>
              <a:t>LeukemiaNet</a:t>
            </a:r>
            <a:endParaRPr lang="es-ES" sz="4000" b="1" i="1" dirty="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s-ES" b="1" smtClean="0">
                <a:solidFill>
                  <a:srgbClr val="0000FF"/>
                </a:solidFill>
                <a:latin typeface="Arial" charset="0"/>
              </a:rPr>
              <a:t>España: BURKIMAB</a:t>
            </a:r>
          </a:p>
          <a:p>
            <a:pPr eaLnBrk="1" hangingPunct="1"/>
            <a:r>
              <a:rPr lang="es-ES" sz="2800" smtClean="0">
                <a:solidFill>
                  <a:srgbClr val="0000FF"/>
                </a:solidFill>
                <a:latin typeface="Arial" charset="0"/>
              </a:rPr>
              <a:t>EudraCT: 2005001-067-64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 bwMode="auto">
          <a:xfrm>
            <a:off x="468313" y="-315913"/>
            <a:ext cx="8097837" cy="8343901"/>
            <a:chOff x="2418" y="570"/>
            <a:chExt cx="8509" cy="11263"/>
          </a:xfrm>
        </p:grpSpPr>
        <p:sp>
          <p:nvSpPr>
            <p:cNvPr id="62482" name="AutoShape 60"/>
            <p:cNvSpPr>
              <a:spLocks noChangeAspect="1" noChangeArrowheads="1" noTextEdit="1"/>
            </p:cNvSpPr>
            <p:nvPr/>
          </p:nvSpPr>
          <p:spPr bwMode="auto">
            <a:xfrm>
              <a:off x="2418" y="570"/>
              <a:ext cx="8273" cy="11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Text Box 59"/>
            <p:cNvSpPr txBox="1">
              <a:spLocks noChangeArrowheads="1"/>
            </p:cNvSpPr>
            <p:nvPr/>
          </p:nvSpPr>
          <p:spPr bwMode="auto">
            <a:xfrm>
              <a:off x="2643" y="956"/>
              <a:ext cx="4233" cy="4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Adult (&gt; 15yr.) with suspicion of BLL</a:t>
              </a:r>
            </a:p>
          </p:txBody>
        </p:sp>
        <p:sp>
          <p:nvSpPr>
            <p:cNvPr id="62484" name="Text Box 57"/>
            <p:cNvSpPr txBox="1">
              <a:spLocks noChangeArrowheads="1"/>
            </p:cNvSpPr>
            <p:nvPr/>
          </p:nvSpPr>
          <p:spPr bwMode="auto">
            <a:xfrm>
              <a:off x="2878" y="1959"/>
              <a:ext cx="2605" cy="443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s-ES_tradnl" sz="1400" b="1">
                  <a:latin typeface="Calibri" pitchFamily="34" charset="0"/>
                </a:rPr>
                <a:t>Prephase (d1 to 5)</a:t>
              </a:r>
              <a:endParaRPr lang="es-ES" sz="1400" b="1">
                <a:latin typeface="Calibri" pitchFamily="34" charset="0"/>
              </a:endParaRPr>
            </a:p>
          </p:txBody>
        </p:sp>
        <p:sp>
          <p:nvSpPr>
            <p:cNvPr id="62485" name="Text Box 55"/>
            <p:cNvSpPr txBox="1">
              <a:spLocks noChangeArrowheads="1"/>
            </p:cNvSpPr>
            <p:nvPr/>
          </p:nvSpPr>
          <p:spPr bwMode="auto">
            <a:xfrm>
              <a:off x="6847" y="2402"/>
              <a:ext cx="3830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 b="1">
                  <a:latin typeface="Calibri" pitchFamily="34" charset="0"/>
                </a:rPr>
                <a:t>BLL unconfirmed Alternative protocol</a:t>
              </a:r>
              <a:endParaRPr lang="es-ES" sz="1200" b="1">
                <a:latin typeface="Calibri" pitchFamily="34" charset="0"/>
              </a:endParaRPr>
            </a:p>
            <a:p>
              <a:pPr eaLnBrk="0" hangingPunct="0"/>
              <a:endParaRPr lang="es-ES" sz="1200"/>
            </a:p>
          </p:txBody>
        </p:sp>
        <p:sp>
          <p:nvSpPr>
            <p:cNvPr id="62486" name="Text Box 54"/>
            <p:cNvSpPr txBox="1">
              <a:spLocks noChangeArrowheads="1"/>
            </p:cNvSpPr>
            <p:nvPr/>
          </p:nvSpPr>
          <p:spPr bwMode="auto">
            <a:xfrm>
              <a:off x="2993" y="2981"/>
              <a:ext cx="4883" cy="4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s-ES_tradnl" b="1">
                  <a:latin typeface="Calibri" pitchFamily="34" charset="0"/>
                </a:rPr>
                <a:t>Burkitt’s leukemia or lymphoma confirmed</a:t>
              </a:r>
              <a:endParaRPr lang="es-ES" b="1">
                <a:latin typeface="Calibri" pitchFamily="34" charset="0"/>
              </a:endParaRPr>
            </a:p>
            <a:p>
              <a:pPr eaLnBrk="0" hangingPunct="0"/>
              <a:endParaRPr lang="es-ES" b="1">
                <a:latin typeface="Calibri" pitchFamily="34" charset="0"/>
              </a:endParaRPr>
            </a:p>
          </p:txBody>
        </p:sp>
        <p:sp>
          <p:nvSpPr>
            <p:cNvPr id="62487" name="Text Box 53"/>
            <p:cNvSpPr txBox="1">
              <a:spLocks noChangeArrowheads="1"/>
            </p:cNvSpPr>
            <p:nvPr/>
          </p:nvSpPr>
          <p:spPr bwMode="auto">
            <a:xfrm>
              <a:off x="3280" y="5681"/>
              <a:ext cx="4442" cy="46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Response evaluation</a:t>
              </a:r>
            </a:p>
          </p:txBody>
        </p:sp>
        <p:sp>
          <p:nvSpPr>
            <p:cNvPr id="62488" name="Line 52"/>
            <p:cNvSpPr>
              <a:spLocks noChangeShapeType="1"/>
            </p:cNvSpPr>
            <p:nvPr/>
          </p:nvSpPr>
          <p:spPr bwMode="auto">
            <a:xfrm flipH="1">
              <a:off x="3663" y="3463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89" name="Text Box 49"/>
            <p:cNvSpPr txBox="1">
              <a:spLocks noChangeArrowheads="1"/>
            </p:cNvSpPr>
            <p:nvPr/>
          </p:nvSpPr>
          <p:spPr bwMode="auto">
            <a:xfrm>
              <a:off x="3280" y="8188"/>
              <a:ext cx="4596" cy="46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Restaging</a:t>
              </a:r>
            </a:p>
          </p:txBody>
        </p:sp>
        <p:sp>
          <p:nvSpPr>
            <p:cNvPr id="62490" name="Text Box 46"/>
            <p:cNvSpPr txBox="1">
              <a:spLocks noChangeArrowheads="1"/>
            </p:cNvSpPr>
            <p:nvPr/>
          </p:nvSpPr>
          <p:spPr bwMode="auto">
            <a:xfrm>
              <a:off x="4620" y="8863"/>
              <a:ext cx="2146" cy="462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Complete remission</a:t>
              </a:r>
            </a:p>
          </p:txBody>
        </p:sp>
        <p:sp>
          <p:nvSpPr>
            <p:cNvPr id="62491" name="Text Box 44"/>
            <p:cNvSpPr txBox="1">
              <a:spLocks noChangeArrowheads="1"/>
            </p:cNvSpPr>
            <p:nvPr/>
          </p:nvSpPr>
          <p:spPr bwMode="auto">
            <a:xfrm>
              <a:off x="4520" y="9634"/>
              <a:ext cx="3063" cy="38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Rituximab  x2 ( wk 21 and 24)</a:t>
              </a:r>
              <a:endParaRPr lang="es-ES" sz="1400" b="1">
                <a:latin typeface="Calibri" pitchFamily="34" charset="0"/>
              </a:endParaRPr>
            </a:p>
          </p:txBody>
        </p:sp>
        <p:sp>
          <p:nvSpPr>
            <p:cNvPr id="62492" name="Text Box 43"/>
            <p:cNvSpPr txBox="1">
              <a:spLocks noChangeArrowheads="1"/>
            </p:cNvSpPr>
            <p:nvPr/>
          </p:nvSpPr>
          <p:spPr bwMode="auto">
            <a:xfrm>
              <a:off x="2897" y="1631"/>
              <a:ext cx="2605" cy="30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s-ES_tradnl" sz="1200">
                  <a:latin typeface="Calibri" pitchFamily="34" charset="0"/>
                </a:rPr>
                <a:t>Staging</a:t>
              </a:r>
            </a:p>
          </p:txBody>
        </p:sp>
        <p:sp>
          <p:nvSpPr>
            <p:cNvPr id="62493" name="Line 42"/>
            <p:cNvSpPr>
              <a:spLocks noChangeShapeType="1"/>
            </p:cNvSpPr>
            <p:nvPr/>
          </p:nvSpPr>
          <p:spPr bwMode="auto">
            <a:xfrm>
              <a:off x="7301" y="3463"/>
              <a:ext cx="1" cy="3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494" name="Text Box 41"/>
            <p:cNvSpPr txBox="1">
              <a:spLocks noChangeArrowheads="1"/>
            </p:cNvSpPr>
            <p:nvPr/>
          </p:nvSpPr>
          <p:spPr bwMode="auto">
            <a:xfrm>
              <a:off x="5674" y="3752"/>
              <a:ext cx="2202" cy="61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Biologic age &gt; 55 yr.</a:t>
              </a:r>
              <a:endParaRPr lang="es-ES" sz="1400" b="1">
                <a:latin typeface="Calibri" pitchFamily="34" charset="0"/>
              </a:endParaRPr>
            </a:p>
            <a:p>
              <a:pPr algn="ctr" eaLnBrk="0" hangingPunct="0"/>
              <a:r>
                <a:rPr lang="es-ES_tradnl" sz="1400" b="1">
                  <a:latin typeface="Calibri" pitchFamily="34" charset="0"/>
                </a:rPr>
                <a:t>Reduced-dose protocol</a:t>
              </a:r>
            </a:p>
          </p:txBody>
        </p:sp>
        <p:sp>
          <p:nvSpPr>
            <p:cNvPr id="62495" name="Text Box 40"/>
            <p:cNvSpPr txBox="1">
              <a:spLocks noChangeArrowheads="1"/>
            </p:cNvSpPr>
            <p:nvPr/>
          </p:nvSpPr>
          <p:spPr bwMode="auto">
            <a:xfrm>
              <a:off x="2993" y="3752"/>
              <a:ext cx="2202" cy="616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400" b="1">
                  <a:latin typeface="Calibri" pitchFamily="34" charset="0"/>
                </a:rPr>
                <a:t>Biologic age &lt; 55 yr.</a:t>
              </a:r>
              <a:endParaRPr lang="es-ES" sz="1400" b="1">
                <a:latin typeface="Calibri" pitchFamily="34" charset="0"/>
              </a:endParaRPr>
            </a:p>
            <a:p>
              <a:pPr algn="ctr" eaLnBrk="0" hangingPunct="0"/>
              <a:r>
                <a:rPr lang="es-ES_tradnl" sz="1400" b="1">
                  <a:latin typeface="Calibri" pitchFamily="34" charset="0"/>
                </a:rPr>
                <a:t>Full protocol</a:t>
              </a:r>
            </a:p>
          </p:txBody>
        </p:sp>
        <p:sp>
          <p:nvSpPr>
            <p:cNvPr id="62496" name="Text Box 39"/>
            <p:cNvSpPr txBox="1">
              <a:spLocks noChangeArrowheads="1"/>
            </p:cNvSpPr>
            <p:nvPr/>
          </p:nvSpPr>
          <p:spPr bwMode="auto">
            <a:xfrm>
              <a:off x="2993" y="4620"/>
              <a:ext cx="2144" cy="3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>
                  <a:latin typeface="Calibri" pitchFamily="34" charset="0"/>
                </a:rPr>
                <a:t>Cycle A1 (d 7 to 27)</a:t>
              </a:r>
            </a:p>
          </p:txBody>
        </p:sp>
        <p:sp>
          <p:nvSpPr>
            <p:cNvPr id="62497" name="Text Box 38"/>
            <p:cNvSpPr txBox="1">
              <a:spLocks noChangeArrowheads="1"/>
            </p:cNvSpPr>
            <p:nvPr/>
          </p:nvSpPr>
          <p:spPr bwMode="auto">
            <a:xfrm>
              <a:off x="5674" y="4620"/>
              <a:ext cx="2143" cy="3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>
                  <a:latin typeface="Calibri" pitchFamily="34" charset="0"/>
                </a:rPr>
                <a:t>Cycle A1* (d 7 to 27</a:t>
              </a:r>
              <a:r>
                <a:rPr lang="es-ES_tradnl" sz="1100">
                  <a:latin typeface="Calibri" pitchFamily="34" charset="0"/>
                </a:rPr>
                <a:t>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498" name="Text Box 37"/>
            <p:cNvSpPr txBox="1">
              <a:spLocks noChangeArrowheads="1"/>
            </p:cNvSpPr>
            <p:nvPr/>
          </p:nvSpPr>
          <p:spPr bwMode="auto">
            <a:xfrm>
              <a:off x="5674" y="5102"/>
              <a:ext cx="2143" cy="31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>
                  <a:latin typeface="Calibri" pitchFamily="34" charset="0"/>
                </a:rPr>
                <a:t>Cycle B1* (d 28 to 48)</a:t>
              </a:r>
            </a:p>
          </p:txBody>
        </p:sp>
        <p:sp>
          <p:nvSpPr>
            <p:cNvPr id="62499" name="Text Box 36"/>
            <p:cNvSpPr txBox="1">
              <a:spLocks noChangeArrowheads="1"/>
            </p:cNvSpPr>
            <p:nvPr/>
          </p:nvSpPr>
          <p:spPr bwMode="auto">
            <a:xfrm>
              <a:off x="2993" y="5102"/>
              <a:ext cx="2144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>
                  <a:latin typeface="Calibri" pitchFamily="34" charset="0"/>
                </a:rPr>
                <a:t>Cycle B1 (d 28 to 48)</a:t>
              </a:r>
            </a:p>
          </p:txBody>
        </p:sp>
        <p:sp>
          <p:nvSpPr>
            <p:cNvPr id="62500" name="Text Box 33"/>
            <p:cNvSpPr txBox="1">
              <a:spLocks noChangeArrowheads="1"/>
            </p:cNvSpPr>
            <p:nvPr/>
          </p:nvSpPr>
          <p:spPr bwMode="auto">
            <a:xfrm>
              <a:off x="7301" y="8863"/>
              <a:ext cx="2758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 b="1">
                  <a:latin typeface="Calibri" pitchFamily="34" charset="0"/>
                </a:rPr>
                <a:t>Progression / Partial remission </a:t>
              </a:r>
            </a:p>
          </p:txBody>
        </p:sp>
        <p:sp>
          <p:nvSpPr>
            <p:cNvPr id="62501" name="Text Box 32"/>
            <p:cNvSpPr txBox="1">
              <a:spLocks noChangeArrowheads="1"/>
            </p:cNvSpPr>
            <p:nvPr/>
          </p:nvSpPr>
          <p:spPr bwMode="auto">
            <a:xfrm>
              <a:off x="2993" y="6356"/>
              <a:ext cx="2144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C1 (d 49 to 76)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2" name="Text Box 31"/>
            <p:cNvSpPr txBox="1">
              <a:spLocks noChangeArrowheads="1"/>
            </p:cNvSpPr>
            <p:nvPr/>
          </p:nvSpPr>
          <p:spPr bwMode="auto">
            <a:xfrm>
              <a:off x="2993" y="6838"/>
              <a:ext cx="2144" cy="3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A2 (d 77 to 97)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3" name="Text Box 30"/>
            <p:cNvSpPr txBox="1">
              <a:spLocks noChangeArrowheads="1"/>
            </p:cNvSpPr>
            <p:nvPr/>
          </p:nvSpPr>
          <p:spPr bwMode="auto">
            <a:xfrm>
              <a:off x="9625" y="5681"/>
              <a:ext cx="1225" cy="46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 b="1">
                  <a:latin typeface="Calibri" pitchFamily="34" charset="0"/>
                </a:rPr>
                <a:t>Progression</a:t>
              </a:r>
              <a:r>
                <a:rPr lang="es-ES_tradnl" sz="1100">
                  <a:latin typeface="Calibri" pitchFamily="34" charset="0"/>
                </a:rPr>
                <a:t> 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4" name="Text Box 29"/>
            <p:cNvSpPr txBox="1">
              <a:spLocks noChangeArrowheads="1"/>
            </p:cNvSpPr>
            <p:nvPr/>
          </p:nvSpPr>
          <p:spPr bwMode="auto">
            <a:xfrm>
              <a:off x="9700" y="9538"/>
              <a:ext cx="1227" cy="4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200" b="1">
                  <a:latin typeface="Calibri" pitchFamily="34" charset="0"/>
                </a:rPr>
                <a:t>Off  protocol</a:t>
              </a:r>
            </a:p>
          </p:txBody>
        </p:sp>
        <p:sp>
          <p:nvSpPr>
            <p:cNvPr id="62505" name="Text Box 28"/>
            <p:cNvSpPr txBox="1">
              <a:spLocks noChangeArrowheads="1"/>
            </p:cNvSpPr>
            <p:nvPr/>
          </p:nvSpPr>
          <p:spPr bwMode="auto">
            <a:xfrm>
              <a:off x="2993" y="7320"/>
              <a:ext cx="2107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B2 (d 98 to 118)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6" name="Text Box 27"/>
            <p:cNvSpPr txBox="1">
              <a:spLocks noChangeArrowheads="1"/>
            </p:cNvSpPr>
            <p:nvPr/>
          </p:nvSpPr>
          <p:spPr bwMode="auto">
            <a:xfrm>
              <a:off x="2993" y="7802"/>
              <a:ext cx="2107" cy="3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C2 (d 119 to 146)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7" name="Text Box 25"/>
            <p:cNvSpPr txBox="1">
              <a:spLocks noChangeArrowheads="1"/>
            </p:cNvSpPr>
            <p:nvPr/>
          </p:nvSpPr>
          <p:spPr bwMode="auto">
            <a:xfrm>
              <a:off x="5769" y="6356"/>
              <a:ext cx="2298" cy="309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A2* (d 49 to 76)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8" name="Text Box 24"/>
            <p:cNvSpPr txBox="1">
              <a:spLocks noChangeArrowheads="1"/>
            </p:cNvSpPr>
            <p:nvPr/>
          </p:nvSpPr>
          <p:spPr bwMode="auto">
            <a:xfrm>
              <a:off x="5769" y="6838"/>
              <a:ext cx="2298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B2* (d 77 to 97)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09" name="Text Box 23"/>
            <p:cNvSpPr txBox="1">
              <a:spLocks noChangeArrowheads="1"/>
            </p:cNvSpPr>
            <p:nvPr/>
          </p:nvSpPr>
          <p:spPr bwMode="auto">
            <a:xfrm>
              <a:off x="5769" y="7320"/>
              <a:ext cx="2298" cy="30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A3* (d 98 to 118)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10" name="Text Box 22"/>
            <p:cNvSpPr txBox="1">
              <a:spLocks noChangeArrowheads="1"/>
            </p:cNvSpPr>
            <p:nvPr/>
          </p:nvSpPr>
          <p:spPr bwMode="auto">
            <a:xfrm>
              <a:off x="5769" y="7802"/>
              <a:ext cx="2298" cy="30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s-ES_tradnl" sz="1100">
                  <a:latin typeface="Calibri" pitchFamily="34" charset="0"/>
                </a:rPr>
                <a:t>Cycle B3* (d 119 to 146)</a:t>
              </a:r>
              <a:endParaRPr lang="es-ES_tradnl">
                <a:latin typeface="Calibri" pitchFamily="34" charset="0"/>
              </a:endParaRPr>
            </a:p>
          </p:txBody>
        </p:sp>
        <p:sp>
          <p:nvSpPr>
            <p:cNvPr id="62511" name="Line 21"/>
            <p:cNvSpPr>
              <a:spLocks noChangeShapeType="1"/>
            </p:cNvSpPr>
            <p:nvPr/>
          </p:nvSpPr>
          <p:spPr bwMode="auto">
            <a:xfrm>
              <a:off x="3663" y="4427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2" name="Line 15"/>
            <p:cNvSpPr>
              <a:spLocks noChangeShapeType="1"/>
            </p:cNvSpPr>
            <p:nvPr/>
          </p:nvSpPr>
          <p:spPr bwMode="auto">
            <a:xfrm flipH="1">
              <a:off x="7301" y="4427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3" name="Line 14"/>
            <p:cNvSpPr>
              <a:spLocks noChangeShapeType="1"/>
            </p:cNvSpPr>
            <p:nvPr/>
          </p:nvSpPr>
          <p:spPr bwMode="auto">
            <a:xfrm flipH="1">
              <a:off x="7301" y="5006"/>
              <a:ext cx="1" cy="15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514" name="Text Box 6"/>
            <p:cNvSpPr txBox="1">
              <a:spLocks noChangeArrowheads="1"/>
            </p:cNvSpPr>
            <p:nvPr/>
          </p:nvSpPr>
          <p:spPr bwMode="auto">
            <a:xfrm>
              <a:off x="2493" y="9442"/>
              <a:ext cx="1802" cy="579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s-ES_tradnl" sz="1400" b="1">
                  <a:latin typeface="Calibri" pitchFamily="34" charset="0"/>
                </a:rPr>
                <a:t>End therapy (stages I-II non-bulky)</a:t>
              </a:r>
            </a:p>
          </p:txBody>
        </p:sp>
        <p:sp>
          <p:nvSpPr>
            <p:cNvPr id="62515" name="Line 5"/>
            <p:cNvSpPr>
              <a:spLocks noChangeShapeType="1"/>
            </p:cNvSpPr>
            <p:nvPr/>
          </p:nvSpPr>
          <p:spPr bwMode="auto">
            <a:xfrm flipH="1">
              <a:off x="2705" y="7127"/>
              <a:ext cx="5056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70" name="69 Conector recto"/>
          <p:cNvCxnSpPr/>
          <p:nvPr/>
        </p:nvCxnSpPr>
        <p:spPr>
          <a:xfrm rot="5400000">
            <a:off x="2393156" y="3321844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 de flecha"/>
          <p:cNvCxnSpPr/>
          <p:nvPr/>
        </p:nvCxnSpPr>
        <p:spPr>
          <a:xfrm rot="5400000">
            <a:off x="2249487" y="392113"/>
            <a:ext cx="214313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/>
          <p:nvPr/>
        </p:nvCxnSpPr>
        <p:spPr>
          <a:xfrm rot="5400000">
            <a:off x="2213769" y="1285082"/>
            <a:ext cx="42862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 de flecha"/>
          <p:cNvCxnSpPr>
            <a:stCxn id="62515" idx="1"/>
          </p:cNvCxnSpPr>
          <p:nvPr/>
        </p:nvCxnSpPr>
        <p:spPr>
          <a:xfrm rot="16200000" flipH="1">
            <a:off x="-72232" y="5371307"/>
            <a:ext cx="1643063" cy="127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87 Conector recto de flecha"/>
          <p:cNvCxnSpPr/>
          <p:nvPr/>
        </p:nvCxnSpPr>
        <p:spPr>
          <a:xfrm rot="5400000">
            <a:off x="7001669" y="5072857"/>
            <a:ext cx="2428875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91 Conector recto"/>
          <p:cNvCxnSpPr/>
          <p:nvPr/>
        </p:nvCxnSpPr>
        <p:spPr>
          <a:xfrm>
            <a:off x="7786688" y="6000750"/>
            <a:ext cx="42862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97 Conector recto de flecha"/>
          <p:cNvCxnSpPr/>
          <p:nvPr/>
        </p:nvCxnSpPr>
        <p:spPr>
          <a:xfrm>
            <a:off x="5580063" y="3644900"/>
            <a:ext cx="164306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99 Conector recto de flecha"/>
          <p:cNvCxnSpPr/>
          <p:nvPr/>
        </p:nvCxnSpPr>
        <p:spPr>
          <a:xfrm>
            <a:off x="2571750" y="1214438"/>
            <a:ext cx="2000250" cy="158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1500188" y="4286250"/>
            <a:ext cx="4929187" cy="0"/>
          </a:xfrm>
          <a:prstGeom prst="line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477" name="Text Box 47"/>
          <p:cNvSpPr txBox="1">
            <a:spLocks noChangeArrowheads="1"/>
          </p:cNvSpPr>
          <p:nvPr/>
        </p:nvSpPr>
        <p:spPr bwMode="auto">
          <a:xfrm>
            <a:off x="6496050" y="4097338"/>
            <a:ext cx="1558925" cy="284162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sz="1200" b="1">
                <a:latin typeface="Calibri" pitchFamily="34" charset="0"/>
              </a:rPr>
              <a:t>PBPC mobilisation</a:t>
            </a:r>
          </a:p>
        </p:txBody>
      </p:sp>
      <p:sp>
        <p:nvSpPr>
          <p:cNvPr id="62478" name="Line 48"/>
          <p:cNvSpPr>
            <a:spLocks noChangeShapeType="1"/>
          </p:cNvSpPr>
          <p:nvPr/>
        </p:nvSpPr>
        <p:spPr bwMode="auto">
          <a:xfrm>
            <a:off x="3563938" y="5734050"/>
            <a:ext cx="0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79" name="Line 49"/>
          <p:cNvSpPr>
            <a:spLocks noChangeShapeType="1"/>
          </p:cNvSpPr>
          <p:nvPr/>
        </p:nvSpPr>
        <p:spPr bwMode="auto">
          <a:xfrm>
            <a:off x="4787900" y="566102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480" name="Line 50"/>
          <p:cNvSpPr>
            <a:spLocks noChangeShapeType="1"/>
          </p:cNvSpPr>
          <p:nvPr/>
        </p:nvSpPr>
        <p:spPr bwMode="auto">
          <a:xfrm>
            <a:off x="4787900" y="6021388"/>
            <a:ext cx="2889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81" name="Line 51"/>
          <p:cNvSpPr>
            <a:spLocks noChangeShapeType="1"/>
          </p:cNvSpPr>
          <p:nvPr/>
        </p:nvSpPr>
        <p:spPr bwMode="auto">
          <a:xfrm>
            <a:off x="3635375" y="616585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8 CuadroTexto"/>
          <p:cNvSpPr txBox="1">
            <a:spLocks noChangeArrowheads="1"/>
          </p:cNvSpPr>
          <p:nvPr/>
        </p:nvSpPr>
        <p:spPr bwMode="auto">
          <a:xfrm>
            <a:off x="142875" y="785813"/>
            <a:ext cx="8786813" cy="5613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Cycle</a:t>
            </a:r>
            <a:endParaRPr lang="es-ES" b="1" i="1" dirty="0">
              <a:latin typeface="Calibri" pitchFamily="34" charset="0"/>
            </a:endParaRPr>
          </a:p>
          <a:p>
            <a:r>
              <a:rPr lang="en-US" b="1" i="1" dirty="0">
                <a:latin typeface="Calibri" pitchFamily="34" charset="0"/>
              </a:rPr>
              <a:t>Day		Drug			Dose		Administration</a:t>
            </a:r>
            <a:endParaRPr lang="es-ES" b="1" i="1" dirty="0">
              <a:latin typeface="Calibri" pitchFamily="34" charset="0"/>
            </a:endParaRPr>
          </a:p>
          <a:p>
            <a:r>
              <a:rPr lang="en-US" b="1" i="1" dirty="0" err="1">
                <a:latin typeface="Calibri" pitchFamily="34" charset="0"/>
              </a:rPr>
              <a:t>Prephase</a:t>
            </a:r>
            <a:endParaRPr lang="es-ES" b="1" i="1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1-5		</a:t>
            </a:r>
            <a:r>
              <a:rPr lang="en-US" b="1" dirty="0" err="1">
                <a:latin typeface="Calibri" pitchFamily="34" charset="0"/>
              </a:rPr>
              <a:t>Cyclophosphamide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	200 </a:t>
            </a:r>
            <a:r>
              <a:rPr lang="en-US" dirty="0">
                <a:latin typeface="Calibri" pitchFamily="34" charset="0"/>
              </a:rPr>
              <a:t>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1 h. 	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1-5		Prednisone 		60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bolus. 		</a:t>
            </a:r>
            <a:endParaRPr lang="es-ES" dirty="0">
              <a:latin typeface="Calibri" pitchFamily="34" charset="0"/>
            </a:endParaRPr>
          </a:p>
          <a:p>
            <a:r>
              <a:rPr lang="en-US" b="1" i="1" dirty="0">
                <a:latin typeface="Calibri" pitchFamily="34" charset="0"/>
              </a:rPr>
              <a:t>Cycle A.</a:t>
            </a:r>
            <a:endParaRPr lang="es-ES" b="1" i="1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7		</a:t>
            </a:r>
            <a:r>
              <a:rPr lang="en-US" b="1" dirty="0" err="1">
                <a:latin typeface="Calibri" pitchFamily="34" charset="0"/>
              </a:rPr>
              <a:t>Rituximab</a:t>
            </a:r>
            <a:r>
              <a:rPr lang="en-US" dirty="0">
                <a:latin typeface="Calibri" pitchFamily="34" charset="0"/>
              </a:rPr>
              <a:t>		375 mg/m² 	iv (4 h).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8		</a:t>
            </a:r>
            <a:r>
              <a:rPr lang="en-US" dirty="0" err="1">
                <a:latin typeface="Calibri" pitchFamily="34" charset="0"/>
              </a:rPr>
              <a:t>Vincristine</a:t>
            </a:r>
            <a:r>
              <a:rPr lang="en-US" dirty="0">
                <a:latin typeface="Calibri" pitchFamily="34" charset="0"/>
              </a:rPr>
              <a:t> 		2 mg 		iv bolus. 	Day 1.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8		</a:t>
            </a:r>
            <a:r>
              <a:rPr lang="en-US" b="1" dirty="0" err="1">
                <a:latin typeface="Calibri" pitchFamily="34" charset="0"/>
              </a:rPr>
              <a:t>Methotrexate</a:t>
            </a:r>
            <a:r>
              <a:rPr lang="en-US" dirty="0">
                <a:latin typeface="Calibri" pitchFamily="34" charset="0"/>
              </a:rPr>
              <a:t> 		1500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24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baseline="30000" dirty="0" err="1">
                <a:latin typeface="Calibri" pitchFamily="34" charset="0"/>
              </a:rPr>
              <a:t>a,b</a:t>
            </a:r>
            <a:r>
              <a:rPr lang="en-US" dirty="0">
                <a:latin typeface="Calibri" pitchFamily="34" charset="0"/>
              </a:rPr>
              <a:t> 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8-12		</a:t>
            </a:r>
            <a:r>
              <a:rPr lang="en-US" b="1" dirty="0" err="1">
                <a:latin typeface="Calibri" pitchFamily="34" charset="0"/>
              </a:rPr>
              <a:t>Iphosphamide</a:t>
            </a:r>
            <a:r>
              <a:rPr lang="en-US" dirty="0">
                <a:latin typeface="Calibri" pitchFamily="34" charset="0"/>
              </a:rPr>
              <a:t> 		800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1 h.	</a:t>
            </a:r>
          </a:p>
          <a:p>
            <a:r>
              <a:rPr lang="en-US" dirty="0">
                <a:latin typeface="Calibri" pitchFamily="34" charset="0"/>
              </a:rPr>
              <a:t>8-12		</a:t>
            </a:r>
            <a:r>
              <a:rPr lang="en-US" dirty="0" err="1">
                <a:latin typeface="Calibri" pitchFamily="34" charset="0"/>
              </a:rPr>
              <a:t>Dexamethasone</a:t>
            </a:r>
            <a:r>
              <a:rPr lang="en-US" dirty="0">
                <a:latin typeface="Calibri" pitchFamily="34" charset="0"/>
              </a:rPr>
              <a:t> 		10 mg/ 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bolus.		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11-12		</a:t>
            </a:r>
            <a:r>
              <a:rPr lang="en-US" dirty="0" err="1">
                <a:latin typeface="Calibri" pitchFamily="34" charset="0"/>
              </a:rPr>
              <a:t>Teniposide</a:t>
            </a:r>
            <a:r>
              <a:rPr lang="en-US" dirty="0">
                <a:latin typeface="Calibri" pitchFamily="34" charset="0"/>
              </a:rPr>
              <a:t> (VM26)	</a:t>
            </a:r>
            <a:r>
              <a:rPr lang="en-US" dirty="0" smtClean="0">
                <a:latin typeface="Calibri" pitchFamily="34" charset="0"/>
              </a:rPr>
              <a:t>	100 </a:t>
            </a:r>
            <a:r>
              <a:rPr lang="en-US" dirty="0">
                <a:latin typeface="Calibri" pitchFamily="34" charset="0"/>
              </a:rPr>
              <a:t>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1 h.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11-12		</a:t>
            </a:r>
            <a:r>
              <a:rPr lang="en-US" dirty="0" err="1">
                <a:latin typeface="Calibri" pitchFamily="34" charset="0"/>
              </a:rPr>
              <a:t>Cytarabine</a:t>
            </a:r>
            <a:r>
              <a:rPr lang="en-US" dirty="0">
                <a:latin typeface="Calibri" pitchFamily="34" charset="0"/>
              </a:rPr>
              <a:t> 		150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1 h every 12h</a:t>
            </a:r>
            <a:endParaRPr lang="es-ES" dirty="0">
              <a:latin typeface="Calibri" pitchFamily="34" charset="0"/>
            </a:endParaRPr>
          </a:p>
          <a:p>
            <a:r>
              <a:rPr lang="en-US" b="1" i="1" dirty="0">
                <a:latin typeface="Calibri" pitchFamily="34" charset="0"/>
              </a:rPr>
              <a:t>Cycle B.</a:t>
            </a:r>
            <a:endParaRPr lang="es-ES" b="1" i="1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28		</a:t>
            </a:r>
            <a:r>
              <a:rPr lang="en-US" b="1" dirty="0" err="1">
                <a:latin typeface="Calibri" pitchFamily="34" charset="0"/>
              </a:rPr>
              <a:t>Rituximab</a:t>
            </a:r>
            <a:r>
              <a:rPr lang="en-US" dirty="0">
                <a:latin typeface="Calibri" pitchFamily="34" charset="0"/>
              </a:rPr>
              <a:t>		375 mg/m² 	iv (4 h)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29		</a:t>
            </a:r>
            <a:r>
              <a:rPr lang="en-US" dirty="0" err="1">
                <a:latin typeface="Calibri" pitchFamily="34" charset="0"/>
              </a:rPr>
              <a:t>Vincristine</a:t>
            </a:r>
            <a:r>
              <a:rPr lang="en-US" dirty="0">
                <a:latin typeface="Calibri" pitchFamily="34" charset="0"/>
              </a:rPr>
              <a:t> 		2 mg 		iv bolus.	Day 1.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29		</a:t>
            </a:r>
            <a:r>
              <a:rPr lang="en-US" b="1" dirty="0" err="1">
                <a:latin typeface="Calibri" pitchFamily="34" charset="0"/>
              </a:rPr>
              <a:t>Methotrexate</a:t>
            </a:r>
            <a:r>
              <a:rPr lang="en-US" dirty="0">
                <a:latin typeface="Calibri" pitchFamily="34" charset="0"/>
              </a:rPr>
              <a:t> 		1500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24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baseline="30000" dirty="0" err="1">
                <a:latin typeface="Calibri" pitchFamily="34" charset="0"/>
              </a:rPr>
              <a:t>a,b</a:t>
            </a:r>
            <a:r>
              <a:rPr lang="en-US" dirty="0">
                <a:latin typeface="Calibri" pitchFamily="34" charset="0"/>
              </a:rPr>
              <a:t> 	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29-33		</a:t>
            </a:r>
            <a:r>
              <a:rPr lang="en-US" b="1" dirty="0" err="1">
                <a:latin typeface="Calibri" pitchFamily="34" charset="0"/>
              </a:rPr>
              <a:t>Cyclophosphamide</a:t>
            </a:r>
            <a:r>
              <a:rPr lang="en-US" dirty="0">
                <a:latin typeface="Calibri" pitchFamily="34" charset="0"/>
              </a:rPr>
              <a:t> 	200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1 h.	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29-33		</a:t>
            </a:r>
            <a:r>
              <a:rPr lang="en-US" dirty="0" err="1">
                <a:latin typeface="Calibri" pitchFamily="34" charset="0"/>
              </a:rPr>
              <a:t>Dexamethasone</a:t>
            </a:r>
            <a:r>
              <a:rPr lang="en-US" dirty="0">
                <a:latin typeface="Calibri" pitchFamily="34" charset="0"/>
              </a:rPr>
              <a:t> 		10 mg/ 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bolus.		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32-33		Doxorubicin 		25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iv over 15 min.	</a:t>
            </a:r>
            <a:endParaRPr lang="es-ES" dirty="0">
              <a:latin typeface="Calibri" pitchFamily="34" charset="0"/>
            </a:endParaRPr>
          </a:p>
        </p:txBody>
      </p:sp>
      <p:sp>
        <p:nvSpPr>
          <p:cNvPr id="63491" name="9 CuadroTexto"/>
          <p:cNvSpPr txBox="1">
            <a:spLocks noChangeArrowheads="1"/>
          </p:cNvSpPr>
          <p:nvPr/>
        </p:nvSpPr>
        <p:spPr bwMode="auto">
          <a:xfrm>
            <a:off x="2786063" y="214313"/>
            <a:ext cx="38830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Calibri" pitchFamily="34" charset="0"/>
              </a:rPr>
              <a:t>Therapeutic schedule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142875" y="1428750"/>
            <a:ext cx="878681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CuadroTexto"/>
          <p:cNvSpPr txBox="1">
            <a:spLocks noChangeArrowheads="1"/>
          </p:cNvSpPr>
          <p:nvPr/>
        </p:nvSpPr>
        <p:spPr bwMode="auto">
          <a:xfrm>
            <a:off x="357188" y="785813"/>
            <a:ext cx="8429625" cy="597058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Cycle</a:t>
            </a:r>
            <a:endParaRPr lang="es-ES" b="1" i="1" dirty="0">
              <a:latin typeface="Calibri" pitchFamily="34" charset="0"/>
            </a:endParaRPr>
          </a:p>
          <a:p>
            <a:r>
              <a:rPr lang="en-US" b="1" i="1" dirty="0">
                <a:latin typeface="Calibri" pitchFamily="34" charset="0"/>
              </a:rPr>
              <a:t>Day		Drug		Dose			Administration</a:t>
            </a:r>
            <a:endParaRPr lang="es-ES" b="1" i="1" dirty="0">
              <a:latin typeface="Calibri" pitchFamily="34" charset="0"/>
            </a:endParaRPr>
          </a:p>
          <a:p>
            <a:r>
              <a:rPr lang="en-US" b="1" i="1" dirty="0">
                <a:latin typeface="Calibri" pitchFamily="34" charset="0"/>
              </a:rPr>
              <a:t>Cycle C.</a:t>
            </a:r>
            <a:endParaRPr lang="es-ES" b="1" i="1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49		</a:t>
            </a:r>
            <a:r>
              <a:rPr lang="en-US" b="1" dirty="0" err="1">
                <a:latin typeface="Calibri" pitchFamily="34" charset="0"/>
              </a:rPr>
              <a:t>Rituximab</a:t>
            </a:r>
            <a:r>
              <a:rPr lang="en-US" dirty="0">
                <a:latin typeface="Calibri" pitchFamily="34" charset="0"/>
              </a:rPr>
              <a:t>	375 mg/m² 		iv (4 h)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50		</a:t>
            </a:r>
            <a:r>
              <a:rPr lang="en-US" dirty="0" err="1">
                <a:latin typeface="Calibri" pitchFamily="34" charset="0"/>
              </a:rPr>
              <a:t>Vindesine</a:t>
            </a:r>
            <a:r>
              <a:rPr lang="en-US" dirty="0">
                <a:latin typeface="Calibri" pitchFamily="34" charset="0"/>
              </a:rPr>
              <a:t> 	3 mg/m² (max. 5 mg)	iv bolus. Day 1.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50		</a:t>
            </a:r>
            <a:r>
              <a:rPr lang="en-US" b="1" dirty="0" err="1">
                <a:latin typeface="Calibri" pitchFamily="34" charset="0"/>
              </a:rPr>
              <a:t>Methotrexate</a:t>
            </a:r>
            <a:r>
              <a:rPr lang="en-US" b="1" dirty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	1500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	iv over 24 h</a:t>
            </a:r>
            <a:r>
              <a:rPr lang="en-US" baseline="30000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50-54		</a:t>
            </a:r>
            <a:r>
              <a:rPr lang="en-US" dirty="0" err="1">
                <a:latin typeface="Calibri" pitchFamily="34" charset="0"/>
              </a:rPr>
              <a:t>Dexamethasone</a:t>
            </a:r>
            <a:r>
              <a:rPr lang="en-US" dirty="0">
                <a:latin typeface="Calibri" pitchFamily="34" charset="0"/>
              </a:rPr>
              <a:t> 	10 mg/ 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	iv bolus.		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53-54		</a:t>
            </a:r>
            <a:r>
              <a:rPr lang="en-US" dirty="0" err="1">
                <a:latin typeface="Calibri" pitchFamily="34" charset="0"/>
              </a:rPr>
              <a:t>Etoposide</a:t>
            </a:r>
            <a:r>
              <a:rPr lang="en-US" dirty="0">
                <a:latin typeface="Calibri" pitchFamily="34" charset="0"/>
              </a:rPr>
              <a:t> 	 250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	iv over 1 h.</a:t>
            </a:r>
            <a:endParaRPr lang="es-E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54		</a:t>
            </a:r>
            <a:r>
              <a:rPr lang="en-US" b="1" dirty="0" err="1">
                <a:latin typeface="Calibri" pitchFamily="34" charset="0"/>
              </a:rPr>
              <a:t>Cytarabine</a:t>
            </a:r>
            <a:r>
              <a:rPr lang="en-US" dirty="0">
                <a:latin typeface="Calibri" pitchFamily="34" charset="0"/>
              </a:rPr>
              <a:t> 	2000 mg/m</a:t>
            </a:r>
            <a:r>
              <a:rPr lang="en-US" baseline="30000" dirty="0">
                <a:latin typeface="Calibri" pitchFamily="34" charset="0"/>
              </a:rPr>
              <a:t>2</a:t>
            </a:r>
            <a:r>
              <a:rPr lang="en-US" dirty="0">
                <a:latin typeface="Calibri" pitchFamily="34" charset="0"/>
              </a:rPr>
              <a:t> 		iv over 3 h/12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baseline="30000" dirty="0" err="1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.</a:t>
            </a:r>
            <a:endParaRPr lang="es-ES" dirty="0">
              <a:latin typeface="Calibri" pitchFamily="34" charset="0"/>
            </a:endParaRPr>
          </a:p>
          <a:p>
            <a:endParaRPr lang="en-US" b="1" i="1" dirty="0">
              <a:latin typeface="Calibri" pitchFamily="34" charset="0"/>
            </a:endParaRPr>
          </a:p>
          <a:p>
            <a:r>
              <a:rPr lang="en-US" b="1" i="1" dirty="0">
                <a:latin typeface="Calibri" pitchFamily="34" charset="0"/>
              </a:rPr>
              <a:t>Central nervous system prophylaxis. </a:t>
            </a:r>
            <a:endParaRPr lang="es-ES" b="1" i="1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1-8-12-29-33	</a:t>
            </a:r>
            <a:r>
              <a:rPr lang="en-US" dirty="0" err="1">
                <a:latin typeface="Calibri" pitchFamily="34" charset="0"/>
              </a:rPr>
              <a:t>Methotrexate</a:t>
            </a:r>
            <a:r>
              <a:rPr lang="en-US" dirty="0">
                <a:latin typeface="Calibri" pitchFamily="34" charset="0"/>
              </a:rPr>
              <a:t> 	15 mg 			</a:t>
            </a:r>
            <a:r>
              <a:rPr lang="en-US" dirty="0" err="1">
                <a:latin typeface="Calibri" pitchFamily="34" charset="0"/>
              </a:rPr>
              <a:t>intrathecal</a:t>
            </a:r>
            <a:r>
              <a:rPr lang="en-US" dirty="0">
                <a:latin typeface="Calibri" pitchFamily="34" charset="0"/>
              </a:rPr>
              <a:t>.			</a:t>
            </a:r>
            <a:r>
              <a:rPr lang="en-US" dirty="0" err="1">
                <a:latin typeface="Calibri" pitchFamily="34" charset="0"/>
              </a:rPr>
              <a:t>Cytarabine</a:t>
            </a:r>
            <a:r>
              <a:rPr lang="en-US" dirty="0">
                <a:latin typeface="Calibri" pitchFamily="34" charset="0"/>
              </a:rPr>
              <a:t> 	40 mg 							</a:t>
            </a:r>
            <a:r>
              <a:rPr lang="en-US" dirty="0" err="1">
                <a:latin typeface="Calibri" pitchFamily="34" charset="0"/>
              </a:rPr>
              <a:t>Dexamethasone</a:t>
            </a:r>
            <a:r>
              <a:rPr lang="en-US" dirty="0">
                <a:latin typeface="Calibri" pitchFamily="34" charset="0"/>
              </a:rPr>
              <a:t>	20 mg				 </a:t>
            </a:r>
            <a:endParaRPr lang="es-ES" dirty="0">
              <a:latin typeface="Calibri" pitchFamily="34" charset="0"/>
            </a:endParaRPr>
          </a:p>
          <a:p>
            <a:r>
              <a:rPr lang="en-US" dirty="0" smtClean="0">
                <a:latin typeface="Calibri" pitchFamily="34" charset="0"/>
              </a:rPr>
              <a:t>- </a:t>
            </a:r>
            <a:r>
              <a:rPr lang="en-US" dirty="0">
                <a:latin typeface="Calibri" pitchFamily="34" charset="0"/>
              </a:rPr>
              <a:t>Cycles A to C are repeated from days 77 to 124 to complete 6 treatment cycles</a:t>
            </a:r>
          </a:p>
          <a:p>
            <a:r>
              <a:rPr lang="en-US" dirty="0">
                <a:latin typeface="Calibri" pitchFamily="34" charset="0"/>
              </a:rPr>
              <a:t> after the </a:t>
            </a:r>
            <a:r>
              <a:rPr lang="en-US" dirty="0" err="1">
                <a:latin typeface="Calibri" pitchFamily="34" charset="0"/>
              </a:rPr>
              <a:t>prephase</a:t>
            </a:r>
            <a:r>
              <a:rPr lang="en-US" dirty="0">
                <a:latin typeface="Calibri" pitchFamily="34" charset="0"/>
              </a:rPr>
              <a:t> and 8 </a:t>
            </a:r>
            <a:r>
              <a:rPr lang="en-US" dirty="0" err="1">
                <a:latin typeface="Calibri" pitchFamily="34" charset="0"/>
              </a:rPr>
              <a:t>intrathecal</a:t>
            </a:r>
            <a:r>
              <a:rPr lang="en-US" dirty="0">
                <a:latin typeface="Calibri" pitchFamily="34" charset="0"/>
              </a:rPr>
              <a:t> doses for CNS prophylaxis. </a:t>
            </a:r>
          </a:p>
          <a:p>
            <a:r>
              <a:rPr lang="en-US" dirty="0">
                <a:latin typeface="Calibri" pitchFamily="34" charset="0"/>
              </a:rPr>
              <a:t>- After completion of treatment cycles, two additional doses of </a:t>
            </a:r>
            <a:r>
              <a:rPr lang="en-US" dirty="0" err="1">
                <a:latin typeface="Calibri" pitchFamily="34" charset="0"/>
              </a:rPr>
              <a:t>rituximab</a:t>
            </a:r>
            <a:r>
              <a:rPr lang="en-US" dirty="0">
                <a:latin typeface="Calibri" pitchFamily="34" charset="0"/>
              </a:rPr>
              <a:t> were given</a:t>
            </a:r>
          </a:p>
          <a:p>
            <a:r>
              <a:rPr lang="en-US" dirty="0">
                <a:latin typeface="Calibri" pitchFamily="34" charset="0"/>
              </a:rPr>
              <a:t>(week 21 and 24 at standard dose) making a total of 8 doses of </a:t>
            </a:r>
            <a:r>
              <a:rPr lang="en-US" dirty="0" err="1">
                <a:latin typeface="Calibri" pitchFamily="34" charset="0"/>
              </a:rPr>
              <a:t>rituximab</a:t>
            </a:r>
            <a:r>
              <a:rPr lang="en-US" dirty="0">
                <a:latin typeface="Calibri" pitchFamily="34" charset="0"/>
              </a:rPr>
              <a:t>.</a:t>
            </a:r>
            <a:endParaRPr lang="es-ES" dirty="0">
              <a:latin typeface="Calibri" pitchFamily="34" charset="0"/>
            </a:endParaRPr>
          </a:p>
          <a:p>
            <a:r>
              <a:rPr lang="en-US" baseline="30000" dirty="0">
                <a:latin typeface="Calibri" pitchFamily="34" charset="0"/>
              </a:rPr>
              <a:t>a </a:t>
            </a:r>
            <a:r>
              <a:rPr lang="en-US" dirty="0" err="1">
                <a:latin typeface="Calibri" pitchFamily="34" charset="0"/>
              </a:rPr>
              <a:t>Folinic</a:t>
            </a:r>
            <a:r>
              <a:rPr lang="en-US" dirty="0">
                <a:latin typeface="Calibri" pitchFamily="34" charset="0"/>
              </a:rPr>
              <a:t> acid rescue from 12 h of the end of infusion</a:t>
            </a:r>
          </a:p>
          <a:p>
            <a:r>
              <a:rPr lang="en-US" baseline="30000" dirty="0" err="1">
                <a:latin typeface="Calibri" pitchFamily="34" charset="0"/>
              </a:rPr>
              <a:t>b</a:t>
            </a:r>
            <a:r>
              <a:rPr lang="en-US" dirty="0" err="1">
                <a:latin typeface="Calibri" pitchFamily="34" charset="0"/>
              </a:rPr>
              <a:t>Half</a:t>
            </a:r>
            <a:r>
              <a:rPr lang="en-US" dirty="0">
                <a:latin typeface="Calibri" pitchFamily="34" charset="0"/>
              </a:rPr>
              <a:t> dose in patients over 55 yr.</a:t>
            </a:r>
          </a:p>
          <a:p>
            <a:r>
              <a:rPr lang="en-US" dirty="0">
                <a:latin typeface="Calibri" pitchFamily="34" charset="0"/>
              </a:rPr>
              <a:t>- Growth factors allowed from </a:t>
            </a:r>
            <a:r>
              <a:rPr lang="en-US" dirty="0" err="1">
                <a:latin typeface="Calibri" pitchFamily="34" charset="0"/>
              </a:rPr>
              <a:t>neutrophil</a:t>
            </a:r>
            <a:r>
              <a:rPr lang="en-US" dirty="0">
                <a:latin typeface="Calibri" pitchFamily="34" charset="0"/>
              </a:rPr>
              <a:t> count &lt; 0.5x10</a:t>
            </a:r>
            <a:r>
              <a:rPr lang="en-US" baseline="30000" dirty="0">
                <a:latin typeface="Calibri" pitchFamily="34" charset="0"/>
              </a:rPr>
              <a:t>9</a:t>
            </a:r>
            <a:r>
              <a:rPr lang="en-US" dirty="0">
                <a:latin typeface="Calibri" pitchFamily="34" charset="0"/>
              </a:rPr>
              <a:t>/L until recovery for each cycle.</a:t>
            </a:r>
          </a:p>
        </p:txBody>
      </p:sp>
      <p:sp>
        <p:nvSpPr>
          <p:cNvPr id="64515" name="2 CuadroTexto"/>
          <p:cNvSpPr txBox="1">
            <a:spLocks noChangeArrowheads="1"/>
          </p:cNvSpPr>
          <p:nvPr/>
        </p:nvSpPr>
        <p:spPr bwMode="auto">
          <a:xfrm>
            <a:off x="2214563" y="285750"/>
            <a:ext cx="5480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0033CC"/>
                </a:solidFill>
                <a:latin typeface="Calibri" pitchFamily="34" charset="0"/>
              </a:rPr>
              <a:t>Therapeutic schedule (cont’d.)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323850" y="1412875"/>
            <a:ext cx="8429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323850" y="4724400"/>
            <a:ext cx="84296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29" name="Group 137"/>
          <p:cNvGraphicFramePr>
            <a:graphicFrameLocks noGrp="1"/>
          </p:cNvGraphicFramePr>
          <p:nvPr/>
        </p:nvGraphicFramePr>
        <p:xfrm>
          <a:off x="107950" y="582613"/>
          <a:ext cx="8928100" cy="6100132"/>
        </p:xfrm>
        <a:graphic>
          <a:graphicData uri="http://schemas.openxmlformats.org/drawingml/2006/table">
            <a:tbl>
              <a:tblPr/>
              <a:tblGrid>
                <a:gridCol w="1727200"/>
                <a:gridCol w="1657350"/>
                <a:gridCol w="1439863"/>
                <a:gridCol w="1655762"/>
                <a:gridCol w="1368425"/>
                <a:gridCol w="1079500"/>
              </a:tblGrid>
              <a:tr h="4318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HIV–positive (n=41 )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HIV-negative (n=80)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Total  (n=121)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Arial" charset="0"/>
                        </a:rPr>
                        <a:t>p value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667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Gender, male (%)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34 (83%)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 (69%)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 (74%)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0.128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Age, median [min;max]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42 [20 ; 59]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 [15 ; 83]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45 [15; 83]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0.033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265113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Diagnosis, n (%)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Burkitts Lymphoma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(80%)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 (64%)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84 (69%)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0.120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Burkitt’s leukemia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(10%)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 (25%)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(20%)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89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Burkitt-Like Lymphoma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(10%)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(11%)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(11%)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2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Ann Arbor stage, n (%)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I – II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(15%)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(26%)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 (20%)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0.172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7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III - IV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 (85%)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59 (74%)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97 (80%)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1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ECOG ≥2 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 (54%)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32/78 (41%)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54/119 (45%)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0.245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Extranodal involvement (≥2 sites), n(%)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 (46%)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 (46%)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56 (46%)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0.99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CNS involvement, n(%)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(10%)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 (13%)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 (12%)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0.77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Bulky disease, n(%)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 (32%)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(19%)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 (23%)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0.118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Elevated LDH, n(%)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 (98%)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68/78 (87%)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108/119 (91%)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0.095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Age-adjusted IPI, n (%)</a:t>
                      </a: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Low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(2%)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6/77 (8%)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6/118 (5%)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0.179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Low-Intermediate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(10%)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12/77 (16%)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17/118 (14%)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a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Intermediate-High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 (37%)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35/77 (45%)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48/118 (41%)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7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High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 (51%)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24/77 (31%)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47/118 (40%)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1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Years of follow-up, median [min;max] 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3.2 (1.7)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 (1.9)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 (1.9)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0.09</a:t>
                      </a:r>
                    </a:p>
                  </a:txBody>
                  <a:tcPr marL="33210" marR="3321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63" name="3 CuadroTexto"/>
          <p:cNvSpPr txBox="1">
            <a:spLocks noChangeArrowheads="1"/>
          </p:cNvSpPr>
          <p:nvPr/>
        </p:nvSpPr>
        <p:spPr bwMode="auto">
          <a:xfrm>
            <a:off x="539750" y="-30163"/>
            <a:ext cx="8208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0033CC"/>
                </a:solidFill>
                <a:latin typeface="Calibri" pitchFamily="34" charset="0"/>
              </a:rPr>
              <a:t>Baseline characteristics</a:t>
            </a:r>
            <a:endParaRPr lang="en-US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Título"/>
          <p:cNvSpPr>
            <a:spLocks/>
          </p:cNvSpPr>
          <p:nvPr/>
        </p:nvSpPr>
        <p:spPr bwMode="auto">
          <a:xfrm>
            <a:off x="457200" y="260350"/>
            <a:ext cx="8229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500" b="1">
                <a:solidFill>
                  <a:srgbClr val="0033CC"/>
                </a:solidFill>
                <a:latin typeface="Calibri" pitchFamily="34" charset="0"/>
              </a:rPr>
              <a:t>Treatment response</a:t>
            </a:r>
          </a:p>
        </p:txBody>
      </p:sp>
      <p:graphicFrame>
        <p:nvGraphicFramePr>
          <p:cNvPr id="9331" name="Group 115"/>
          <p:cNvGraphicFramePr>
            <a:graphicFrameLocks noGrp="1"/>
          </p:cNvGraphicFramePr>
          <p:nvPr/>
        </p:nvGraphicFramePr>
        <p:xfrm>
          <a:off x="395288" y="1268413"/>
          <a:ext cx="8351837" cy="4592638"/>
        </p:xfrm>
        <a:graphic>
          <a:graphicData uri="http://schemas.openxmlformats.org/drawingml/2006/table">
            <a:tbl>
              <a:tblPr/>
              <a:tblGrid>
                <a:gridCol w="3228975"/>
                <a:gridCol w="1668462"/>
                <a:gridCol w="1727200"/>
                <a:gridCol w="1727200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Variable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HIV 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No HIV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Evaluable patients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73*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Early withdrawal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 in induction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(13%)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(8%)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Resistance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Complete response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 (83%)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 (86%)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(85%)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Relapse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(5%)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Death in remission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5** (13%)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3** (4%)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 (7%)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6610" name="Rectangle 61"/>
          <p:cNvSpPr>
            <a:spLocks noChangeArrowheads="1"/>
          </p:cNvSpPr>
          <p:nvPr/>
        </p:nvSpPr>
        <p:spPr bwMode="auto">
          <a:xfrm>
            <a:off x="107950" y="6237288"/>
            <a:ext cx="8640763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" sz="1400">
                <a:latin typeface="Calibri" pitchFamily="34" charset="0"/>
              </a:rPr>
              <a:t>*The remaining 8 patients were on treatment at the time of the analysis</a:t>
            </a:r>
          </a:p>
          <a:p>
            <a:r>
              <a:rPr lang="es-ES" sz="1400">
                <a:latin typeface="Calibri" pitchFamily="34" charset="0"/>
              </a:rPr>
              <a:t>**All deaths were caused by infection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3"/>
          <p:cNvSpPr txBox="1">
            <a:spLocks noChangeArrowheads="1"/>
          </p:cNvSpPr>
          <p:nvPr/>
        </p:nvSpPr>
        <p:spPr bwMode="auto">
          <a:xfrm>
            <a:off x="144463" y="173038"/>
            <a:ext cx="89646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0033CC"/>
                </a:solidFill>
                <a:latin typeface="Calibri" pitchFamily="34" charset="0"/>
              </a:rPr>
              <a:t>Disease-free Survival (DFS)</a:t>
            </a:r>
            <a:endParaRPr lang="es-ES" sz="2000" b="1">
              <a:solidFill>
                <a:srgbClr val="0033CC"/>
              </a:solidFill>
              <a:latin typeface="Calibri" pitchFamily="34" charset="0"/>
            </a:endParaRPr>
          </a:p>
        </p:txBody>
      </p:sp>
      <p:pic>
        <p:nvPicPr>
          <p:cNvPr id="67587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047750"/>
            <a:ext cx="6937375" cy="554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es-ES" sz="3200" b="1" smtClean="0">
                <a:solidFill>
                  <a:srgbClr val="2515F9"/>
                </a:solidFill>
              </a:rPr>
              <a:t>Resultados en adultos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4294967295"/>
          </p:nvPr>
        </p:nvGraphicFramePr>
        <p:xfrm>
          <a:off x="179388" y="1196975"/>
          <a:ext cx="8785225" cy="5040313"/>
        </p:xfrm>
        <a:graphic>
          <a:graphicData uri="http://schemas.openxmlformats.org/presentationml/2006/ole">
            <p:oleObj spid="_x0000_s1026" name="Hoja de cálculo" r:id="rId4" imgW="8077264" imgH="3686091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3"/>
          <p:cNvSpPr txBox="1">
            <a:spLocks noChangeArrowheads="1"/>
          </p:cNvSpPr>
          <p:nvPr/>
        </p:nvSpPr>
        <p:spPr bwMode="auto">
          <a:xfrm>
            <a:off x="1908175" y="173038"/>
            <a:ext cx="496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800" b="1">
                <a:solidFill>
                  <a:srgbClr val="0033CC"/>
                </a:solidFill>
                <a:latin typeface="Calibri" pitchFamily="34" charset="0"/>
              </a:rPr>
              <a:t>Overall Survival (OS)</a:t>
            </a:r>
          </a:p>
        </p:txBody>
      </p:sp>
      <p:pic>
        <p:nvPicPr>
          <p:cNvPr id="68611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047750"/>
            <a:ext cx="6648450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99" name="Group 71"/>
          <p:cNvGraphicFramePr>
            <a:graphicFrameLocks noGrp="1"/>
          </p:cNvGraphicFramePr>
          <p:nvPr/>
        </p:nvGraphicFramePr>
        <p:xfrm>
          <a:off x="179388" y="1196975"/>
          <a:ext cx="8785225" cy="5038727"/>
        </p:xfrm>
        <a:graphic>
          <a:graphicData uri="http://schemas.openxmlformats.org/drawingml/2006/table">
            <a:tbl>
              <a:tblPr/>
              <a:tblGrid>
                <a:gridCol w="2016125"/>
                <a:gridCol w="1728787"/>
                <a:gridCol w="1704975"/>
                <a:gridCol w="1606550"/>
                <a:gridCol w="1728788"/>
              </a:tblGrid>
              <a:tr h="788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GMALL</a:t>
                      </a:r>
                      <a:r>
                        <a:rPr kumimoji="0" lang="es-E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cs typeface="Arial" charset="0"/>
                        </a:rPr>
                        <a:t>B-ALL/NHL2002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 *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(n=185)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BURKIMAB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(HIV-negative only, n=80)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54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a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Burkitt Lymphoma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B-ALL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Burkitt Lymphoma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B-ALL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115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aaIPI&gt;1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76%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-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CR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83%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86%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90%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Death under treatment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5%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yr OS</a:t>
                      </a: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91% (&lt;55yr)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79% (&lt;55yr)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81% (&lt;55yr)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82% (&lt;55yr)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61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84% (≥55yr)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39% (≥55yr)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84% (55yr)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71% (≥55yr)**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93" name="Text Box 63"/>
          <p:cNvSpPr txBox="1">
            <a:spLocks noChangeArrowheads="1"/>
          </p:cNvSpPr>
          <p:nvPr/>
        </p:nvSpPr>
        <p:spPr bwMode="auto">
          <a:xfrm>
            <a:off x="1003300" y="333375"/>
            <a:ext cx="7205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a-ES" sz="2400" b="1">
                <a:solidFill>
                  <a:srgbClr val="0000FF"/>
                </a:solidFill>
                <a:latin typeface="Calibri" pitchFamily="34" charset="0"/>
              </a:rPr>
              <a:t>Comparison between GMALL and BURKIMAB protocols</a:t>
            </a:r>
          </a:p>
        </p:txBody>
      </p:sp>
      <p:sp>
        <p:nvSpPr>
          <p:cNvPr id="69694" name="Text Box 64"/>
          <p:cNvSpPr txBox="1">
            <a:spLocks noChangeArrowheads="1"/>
          </p:cNvSpPr>
          <p:nvPr/>
        </p:nvSpPr>
        <p:spPr bwMode="auto">
          <a:xfrm>
            <a:off x="376238" y="6353175"/>
            <a:ext cx="4737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 dirty="0">
                <a:latin typeface="Calibri" pitchFamily="34" charset="0"/>
              </a:rPr>
              <a:t>*</a:t>
            </a:r>
            <a:r>
              <a:rPr lang="ca-ES" dirty="0" err="1">
                <a:latin typeface="Calibri" pitchFamily="34" charset="0"/>
              </a:rPr>
              <a:t>Hoelzer</a:t>
            </a:r>
            <a:r>
              <a:rPr lang="ca-ES" dirty="0">
                <a:latin typeface="Calibri" pitchFamily="34" charset="0"/>
              </a:rPr>
              <a:t> D, et al. 2007 ASH </a:t>
            </a:r>
            <a:r>
              <a:rPr lang="ca-ES" dirty="0" err="1">
                <a:latin typeface="Calibri" pitchFamily="34" charset="0"/>
              </a:rPr>
              <a:t>Meeting</a:t>
            </a:r>
            <a:r>
              <a:rPr lang="ca-ES" dirty="0">
                <a:latin typeface="Calibri" pitchFamily="34" charset="0"/>
              </a:rPr>
              <a:t>. </a:t>
            </a:r>
            <a:r>
              <a:rPr lang="ca-ES" dirty="0" err="1">
                <a:latin typeface="Calibri" pitchFamily="34" charset="0"/>
              </a:rPr>
              <a:t>Abstract</a:t>
            </a:r>
            <a:r>
              <a:rPr lang="ca-ES" dirty="0">
                <a:latin typeface="Calibri" pitchFamily="34" charset="0"/>
              </a:rPr>
              <a:t> 518</a:t>
            </a:r>
          </a:p>
        </p:txBody>
      </p:sp>
      <p:sp>
        <p:nvSpPr>
          <p:cNvPr id="69695" name="Text Box 65"/>
          <p:cNvSpPr txBox="1">
            <a:spLocks noChangeArrowheads="1"/>
          </p:cNvSpPr>
          <p:nvPr/>
        </p:nvSpPr>
        <p:spPr bwMode="auto">
          <a:xfrm>
            <a:off x="7575550" y="5824538"/>
            <a:ext cx="1030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a-ES">
                <a:latin typeface="Calibri" pitchFamily="34" charset="0"/>
              </a:rPr>
              <a:t>** at 1 yr.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484313"/>
            <a:ext cx="4392612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65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538" y="1773238"/>
            <a:ext cx="4200525" cy="335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0660" name="3 Rectángulo"/>
          <p:cNvSpPr>
            <a:spLocks noChangeArrowheads="1"/>
          </p:cNvSpPr>
          <p:nvPr/>
        </p:nvSpPr>
        <p:spPr bwMode="auto">
          <a:xfrm>
            <a:off x="611188" y="549275"/>
            <a:ext cx="8064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s-ES" sz="3200" b="1">
                <a:solidFill>
                  <a:srgbClr val="0000CC"/>
                </a:solidFill>
              </a:rPr>
              <a:t>GMALL</a:t>
            </a:r>
            <a:r>
              <a:rPr lang="es-ES" sz="3200">
                <a:solidFill>
                  <a:srgbClr val="0000FF"/>
                </a:solidFill>
              </a:rPr>
              <a:t> </a:t>
            </a:r>
            <a:r>
              <a:rPr lang="en-US" sz="3200" b="1">
                <a:solidFill>
                  <a:srgbClr val="0000FF"/>
                </a:solidFill>
              </a:rPr>
              <a:t>B-ALL/NHL2002</a:t>
            </a:r>
            <a:r>
              <a:rPr lang="es-ES" sz="3200" b="1">
                <a:solidFill>
                  <a:srgbClr val="0000CC"/>
                </a:solidFill>
              </a:rPr>
              <a:t>  vs. BURKIMAB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52292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a-ES" dirty="0" err="1" smtClean="0">
                <a:latin typeface="Calibri" pitchFamily="34" charset="0"/>
              </a:rPr>
              <a:t>Hoelzer</a:t>
            </a:r>
            <a:r>
              <a:rPr lang="ca-ES" dirty="0" smtClean="0">
                <a:latin typeface="Calibri" pitchFamily="34" charset="0"/>
              </a:rPr>
              <a:t> D, et al. 2007 ASH </a:t>
            </a:r>
            <a:r>
              <a:rPr lang="ca-ES" dirty="0" err="1" smtClean="0">
                <a:latin typeface="Calibri" pitchFamily="34" charset="0"/>
              </a:rPr>
              <a:t>Meeting</a:t>
            </a:r>
            <a:r>
              <a:rPr lang="ca-ES" dirty="0" smtClean="0">
                <a:latin typeface="Calibri" pitchFamily="34" charset="0"/>
              </a:rPr>
              <a:t>. </a:t>
            </a:r>
          </a:p>
          <a:p>
            <a:r>
              <a:rPr lang="ca-ES" dirty="0" err="1" smtClean="0">
                <a:latin typeface="Calibri" pitchFamily="34" charset="0"/>
              </a:rPr>
              <a:t>Abstract</a:t>
            </a:r>
            <a:r>
              <a:rPr lang="ca-ES" dirty="0" smtClean="0">
                <a:latin typeface="Calibri" pitchFamily="34" charset="0"/>
              </a:rPr>
              <a:t> 518</a:t>
            </a:r>
            <a:endParaRPr lang="en-US" dirty="0"/>
          </a:p>
        </p:txBody>
      </p:sp>
      <p:sp>
        <p:nvSpPr>
          <p:cNvPr id="6" name="5 CuadroTexto"/>
          <p:cNvSpPr txBox="1"/>
          <p:nvPr/>
        </p:nvSpPr>
        <p:spPr>
          <a:xfrm>
            <a:off x="4860032" y="5445224"/>
            <a:ext cx="3431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JM Ribera et al. 2011 EHA Meeting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038225"/>
            <a:ext cx="7129463" cy="570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83" name="Text Box 63"/>
          <p:cNvSpPr txBox="1">
            <a:spLocks noChangeArrowheads="1"/>
          </p:cNvSpPr>
          <p:nvPr/>
        </p:nvSpPr>
        <p:spPr bwMode="auto">
          <a:xfrm>
            <a:off x="1582738" y="333375"/>
            <a:ext cx="59150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a-ES" sz="3200" b="1">
                <a:solidFill>
                  <a:srgbClr val="0000FF"/>
                </a:solidFill>
                <a:latin typeface="Calibri" pitchFamily="34" charset="0"/>
              </a:rPr>
              <a:t>PETHEMA LAL3/97 vs. BURKIMAB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3200" b="1" smtClean="0">
                <a:solidFill>
                  <a:srgbClr val="0000FF"/>
                </a:solidFill>
              </a:rPr>
              <a:t>Tratamiento de la leucemia tipo Burkitt resistente o en recaída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63272" cy="4724400"/>
          </a:xfrm>
        </p:spPr>
        <p:txBody>
          <a:bodyPr/>
          <a:lstStyle/>
          <a:p>
            <a:pPr eaLnBrk="1" hangingPunct="1"/>
            <a:r>
              <a:rPr lang="es-ES" sz="2800" dirty="0" smtClean="0"/>
              <a:t>Mala respuesta con protocolos equivalentes</a:t>
            </a:r>
          </a:p>
          <a:p>
            <a:pPr eaLnBrk="1" hangingPunct="1"/>
            <a:r>
              <a:rPr lang="es-ES" sz="2800" dirty="0" smtClean="0"/>
              <a:t>Tratamiento de segunda línea basado en cisplatino (ESHAP) o </a:t>
            </a:r>
            <a:r>
              <a:rPr lang="es-ES" sz="2800" dirty="0" err="1" smtClean="0"/>
              <a:t>ifosfamida</a:t>
            </a:r>
            <a:r>
              <a:rPr lang="es-ES" sz="2800" dirty="0" smtClean="0"/>
              <a:t> (IFOVM).</a:t>
            </a:r>
          </a:p>
          <a:p>
            <a:pPr eaLnBrk="1" hangingPunct="1"/>
            <a:r>
              <a:rPr lang="es-ES" sz="2800" dirty="0" smtClean="0"/>
              <a:t>Duración de respuesta breve → Si </a:t>
            </a:r>
            <a:r>
              <a:rPr lang="es-ES" sz="2800" dirty="0" err="1" smtClean="0"/>
              <a:t>quimiosensibilidad</a:t>
            </a:r>
            <a:r>
              <a:rPr lang="es-ES" sz="2800" dirty="0" smtClean="0"/>
              <a:t>: auto o </a:t>
            </a:r>
            <a:r>
              <a:rPr lang="es-ES" sz="2800" dirty="0" err="1" smtClean="0"/>
              <a:t>alo</a:t>
            </a:r>
            <a:r>
              <a:rPr lang="es-ES" sz="2800" dirty="0" smtClean="0"/>
              <a:t>-TPH lo más rápidamente posible.</a:t>
            </a:r>
          </a:p>
          <a:p>
            <a:pPr lvl="1" eaLnBrk="1" hangingPunct="1"/>
            <a:r>
              <a:rPr lang="es-ES" sz="2400" dirty="0" smtClean="0"/>
              <a:t>Supervivencia del 37% si </a:t>
            </a:r>
            <a:r>
              <a:rPr lang="es-ES" sz="2400" dirty="0" err="1" smtClean="0"/>
              <a:t>quimiosensibilidad</a:t>
            </a:r>
            <a:r>
              <a:rPr lang="es-ES" sz="2400" dirty="0" smtClean="0"/>
              <a:t> y 7% si </a:t>
            </a:r>
            <a:r>
              <a:rPr lang="es-ES" sz="2400" dirty="0" err="1" smtClean="0"/>
              <a:t>quimioresistencia</a:t>
            </a:r>
            <a:r>
              <a:rPr lang="es-ES" sz="2400" dirty="0" smtClean="0"/>
              <a:t> (EBMT).</a:t>
            </a:r>
          </a:p>
          <a:p>
            <a:pPr lvl="1" eaLnBrk="1" hangingPunct="1"/>
            <a:r>
              <a:rPr lang="es-ES" sz="2400" dirty="0" smtClean="0"/>
              <a:t>No evidencia de actividad del injerto contra la leucemia.</a:t>
            </a:r>
          </a:p>
          <a:p>
            <a:pPr eaLnBrk="1" hangingPunct="1"/>
            <a:r>
              <a:rPr lang="es-ES" sz="2800" dirty="0" smtClean="0"/>
              <a:t>Ensayos clínicos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_tradnl" sz="3600" b="1" smtClean="0">
                <a:solidFill>
                  <a:srgbClr val="0000FF"/>
                </a:solidFill>
              </a:rPr>
              <a:t>Nuevos tratamientos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sz="2800" b="1" dirty="0" err="1" smtClean="0">
                <a:solidFill>
                  <a:srgbClr val="0000FF"/>
                </a:solidFill>
              </a:rPr>
              <a:t>Inmuno</a:t>
            </a:r>
            <a:r>
              <a:rPr lang="es-ES_tradnl" sz="2800" b="1" dirty="0" smtClean="0">
                <a:solidFill>
                  <a:srgbClr val="0000FF"/>
                </a:solidFill>
              </a:rPr>
              <a:t>-quimioterapia</a:t>
            </a:r>
          </a:p>
          <a:p>
            <a:pPr lvl="1" eaLnBrk="1" hangingPunct="1"/>
            <a:r>
              <a:rPr lang="es-ES_tradnl" sz="2400" dirty="0" err="1" smtClean="0"/>
              <a:t>Ofatumomab</a:t>
            </a:r>
            <a:r>
              <a:rPr lang="es-ES_tradnl" sz="2400" dirty="0" smtClean="0"/>
              <a:t> (anti-CD20).</a:t>
            </a:r>
          </a:p>
          <a:p>
            <a:pPr lvl="1" eaLnBrk="1" hangingPunct="1"/>
            <a:r>
              <a:rPr lang="es-ES_tradnl" sz="2400" dirty="0" smtClean="0"/>
              <a:t>Anti-CD22.</a:t>
            </a:r>
          </a:p>
          <a:p>
            <a:pPr eaLnBrk="1" hangingPunct="1"/>
            <a:r>
              <a:rPr lang="es-ES_tradnl" sz="2800" b="1" dirty="0" smtClean="0">
                <a:solidFill>
                  <a:srgbClr val="0000FF"/>
                </a:solidFill>
              </a:rPr>
              <a:t>Terapia dirigida a moléculas</a:t>
            </a:r>
          </a:p>
          <a:p>
            <a:pPr lvl="1" eaLnBrk="1" hangingPunct="1"/>
            <a:r>
              <a:rPr lang="es-ES_tradnl" sz="2400" dirty="0" smtClean="0"/>
              <a:t>inhibidores de la DNA </a:t>
            </a:r>
            <a:r>
              <a:rPr lang="es-ES_tradnl" sz="2400" dirty="0" err="1" smtClean="0"/>
              <a:t>metiltransferasa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decitabina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or</a:t>
            </a:r>
            <a:r>
              <a:rPr lang="es-ES_tradnl" sz="2400" dirty="0" smtClean="0"/>
              <a:t> 5-azacitidina).</a:t>
            </a:r>
          </a:p>
          <a:p>
            <a:pPr lvl="1" eaLnBrk="1" hangingPunct="1"/>
            <a:r>
              <a:rPr lang="es-ES_tradnl" sz="2400" dirty="0" smtClean="0"/>
              <a:t>Inhibidores de la histona </a:t>
            </a:r>
            <a:r>
              <a:rPr lang="es-ES_tradnl" sz="2400" dirty="0" err="1" smtClean="0"/>
              <a:t>desacetilasa</a:t>
            </a:r>
            <a:r>
              <a:rPr lang="es-ES_tradnl" sz="2400" dirty="0" smtClean="0"/>
              <a:t> (</a:t>
            </a:r>
            <a:r>
              <a:rPr lang="es-ES_tradnl" sz="2400" dirty="0" err="1" smtClean="0"/>
              <a:t>vorinostat</a:t>
            </a:r>
            <a:r>
              <a:rPr lang="es-ES_tradnl" sz="2400" dirty="0" smtClean="0"/>
              <a:t>)</a:t>
            </a:r>
          </a:p>
          <a:p>
            <a:pPr lvl="1" eaLnBrk="1" hangingPunct="1"/>
            <a:r>
              <a:rPr lang="es-ES_tradnl" sz="2400" dirty="0" smtClean="0"/>
              <a:t>Oligonucleótidos </a:t>
            </a:r>
            <a:r>
              <a:rPr lang="es-ES_tradnl" sz="2400" dirty="0" err="1" smtClean="0"/>
              <a:t>antisentido</a:t>
            </a:r>
            <a:r>
              <a:rPr lang="es-ES_tradnl" sz="2400" dirty="0" smtClean="0"/>
              <a:t> contra c-</a:t>
            </a:r>
            <a:r>
              <a:rPr lang="es-ES_tradnl" sz="2400" dirty="0" err="1" smtClean="0"/>
              <a:t>myc</a:t>
            </a:r>
            <a:r>
              <a:rPr lang="es-ES_tradnl" sz="2400" dirty="0" smtClean="0"/>
              <a:t> </a:t>
            </a:r>
          </a:p>
          <a:p>
            <a:pPr lvl="1" eaLnBrk="1" hangingPunct="1"/>
            <a:r>
              <a:rPr lang="es-ES_tradnl" sz="2400" dirty="0" smtClean="0"/>
              <a:t>Inhibidores del </a:t>
            </a:r>
            <a:r>
              <a:rPr lang="es-ES_tradnl" sz="2400" dirty="0" err="1" smtClean="0"/>
              <a:t>proteasoma</a:t>
            </a:r>
            <a:r>
              <a:rPr lang="es-ES_tradnl" sz="2400" dirty="0" smtClean="0"/>
              <a:t> </a:t>
            </a:r>
          </a:p>
          <a:p>
            <a:pPr lvl="1" eaLnBrk="1" hangingPunct="1"/>
            <a:r>
              <a:rPr lang="es-ES_tradnl" sz="2400" dirty="0" smtClean="0"/>
              <a:t>Inhibidores de las </a:t>
            </a:r>
            <a:r>
              <a:rPr lang="es-ES_tradnl" sz="2400" dirty="0" err="1" smtClean="0"/>
              <a:t>cinasas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ciclin</a:t>
            </a:r>
            <a:r>
              <a:rPr lang="es-ES_tradnl" sz="2400" dirty="0" smtClean="0"/>
              <a:t>-dependientes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z="4000" b="1" smtClean="0">
                <a:solidFill>
                  <a:srgbClr val="0000FF"/>
                </a:solidFill>
                <a:latin typeface="Arial" charset="0"/>
              </a:rPr>
              <a:t>Mensajes para llevarse a casa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s-ES" dirty="0" smtClean="0">
              <a:latin typeface="Arial" charset="0"/>
            </a:endParaRPr>
          </a:p>
          <a:p>
            <a:pPr eaLnBrk="1" hangingPunct="1"/>
            <a:r>
              <a:rPr lang="es-ES" dirty="0" smtClean="0">
                <a:latin typeface="Arial" charset="0"/>
              </a:rPr>
              <a:t>Necesidad </a:t>
            </a:r>
            <a:r>
              <a:rPr lang="es-ES" b="1" dirty="0" smtClean="0">
                <a:latin typeface="Arial" charset="0"/>
              </a:rPr>
              <a:t>diagnóstico completo</a:t>
            </a:r>
            <a:r>
              <a:rPr lang="es-ES" dirty="0" smtClean="0">
                <a:latin typeface="Arial" charset="0"/>
              </a:rPr>
              <a:t>: morfología + fenotipo + genética</a:t>
            </a:r>
          </a:p>
          <a:p>
            <a:pPr eaLnBrk="1" hangingPunct="1"/>
            <a:r>
              <a:rPr lang="es-ES" dirty="0" smtClean="0">
                <a:latin typeface="Arial" charset="0"/>
              </a:rPr>
              <a:t>Tratamiento </a:t>
            </a:r>
            <a:r>
              <a:rPr lang="es-ES" b="1" dirty="0" smtClean="0">
                <a:latin typeface="Arial" charset="0"/>
              </a:rPr>
              <a:t>específico</a:t>
            </a:r>
          </a:p>
          <a:p>
            <a:pPr eaLnBrk="1" hangingPunct="1"/>
            <a:r>
              <a:rPr lang="es-ES" dirty="0" smtClean="0">
                <a:latin typeface="Arial" charset="0"/>
              </a:rPr>
              <a:t>Combinación de </a:t>
            </a:r>
            <a:r>
              <a:rPr lang="es-ES" b="1" dirty="0" smtClean="0">
                <a:latin typeface="Arial" charset="0"/>
              </a:rPr>
              <a:t>quimioterapia específica y anti-CD20</a:t>
            </a:r>
            <a:r>
              <a:rPr lang="es-ES" dirty="0" smtClean="0">
                <a:latin typeface="Arial" charset="0"/>
              </a:rPr>
              <a:t> mejora resultados</a:t>
            </a:r>
          </a:p>
          <a:p>
            <a:pPr eaLnBrk="1" hangingPunct="1"/>
            <a:r>
              <a:rPr lang="es-ES" dirty="0" smtClean="0">
                <a:latin typeface="Arial" charset="0"/>
              </a:rPr>
              <a:t>Tratamiento de soporte, esencial</a:t>
            </a:r>
          </a:p>
          <a:p>
            <a:pPr eaLnBrk="1" hangingPunct="1"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La leucemia/linfoma de </a:t>
            </a:r>
            <a:r>
              <a:rPr lang="es-ES" sz="4000" b="1" dirty="0" err="1" smtClean="0">
                <a:solidFill>
                  <a:srgbClr val="0000FF"/>
                </a:solidFill>
                <a:latin typeface="Arial" charset="0"/>
              </a:rPr>
              <a:t>Burkitt</a:t>
            </a: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 puede ser curable </a:t>
            </a:r>
            <a:br>
              <a:rPr lang="es-ES" sz="40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en el 80-90% de niños</a:t>
            </a:r>
            <a:br>
              <a:rPr lang="es-ES" sz="4000" b="1" dirty="0" smtClean="0">
                <a:solidFill>
                  <a:srgbClr val="0000FF"/>
                </a:solidFill>
                <a:latin typeface="Arial" charset="0"/>
              </a:rPr>
            </a:br>
            <a:r>
              <a:rPr lang="es-ES" sz="4000" b="1" dirty="0" smtClean="0">
                <a:solidFill>
                  <a:srgbClr val="0000FF"/>
                </a:solidFill>
                <a:latin typeface="Arial" charset="0"/>
              </a:rPr>
              <a:t> y en el 70-80% adultos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s-ES" sz="4000" b="1" smtClean="0">
                <a:solidFill>
                  <a:srgbClr val="0000FF"/>
                </a:solidFill>
                <a:latin typeface="Arial" charset="0"/>
              </a:rPr>
              <a:t>PETHEMA LAL3/97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en-US" sz="3600" b="1" smtClean="0">
                <a:solidFill>
                  <a:srgbClr val="0000FF"/>
                </a:solidFill>
                <a:latin typeface="Arial" charset="0"/>
              </a:rPr>
              <a:t>Patients and therapy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Patients</a:t>
            </a:r>
            <a:r>
              <a:rPr lang="en-US" dirty="0" smtClean="0">
                <a:latin typeface="Arial" charset="0"/>
              </a:rPr>
              <a:t> 			</a:t>
            </a:r>
            <a:r>
              <a:rPr lang="en-US" sz="2400" dirty="0" smtClean="0">
                <a:solidFill>
                  <a:schemeClr val="bg1"/>
                </a:solidFill>
                <a:latin typeface="Arial" charset="0"/>
              </a:rPr>
              <a:t>59 (1997-2003)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HIV- 				40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HIV+				19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charset="0"/>
              </a:rPr>
              <a:t>		HAART			10* (responders 7**)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Arial" charset="0"/>
              </a:rPr>
              <a:t>		No HAART			 9</a:t>
            </a:r>
          </a:p>
          <a:p>
            <a:pPr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Pre-phase    CPM, PDN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Cycle A	        IPM, VCR, DXM, HDMTX, ARA-C, VM26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Cycle B	        VCR, HDMTX, CPM, DXM, ADR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CNS </a:t>
            </a:r>
            <a:r>
              <a:rPr lang="en-US" sz="2400" dirty="0" err="1" smtClean="0">
                <a:latin typeface="Arial" charset="0"/>
              </a:rPr>
              <a:t>proph</a:t>
            </a:r>
            <a:r>
              <a:rPr lang="en-US" sz="2400" dirty="0" smtClean="0">
                <a:latin typeface="Arial" charset="0"/>
              </a:rPr>
              <a:t>.  MTX, ARA-C, DXM in each cycle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3 cycles A alternating with 3 cycles B every 21 days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/>
              <a:t>			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55650" y="5734050"/>
            <a:ext cx="7550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*5 were taking HAART at diagnosis and 5 began HAART at BL diagnosis</a:t>
            </a:r>
          </a:p>
          <a:p>
            <a:r>
              <a:rPr lang="en-US"/>
              <a:t>** HIV viral load &lt;50 copies/mL and ≥30% rise  in CD4 lymphocyte count</a:t>
            </a:r>
          </a:p>
          <a:p>
            <a:r>
              <a:rPr lang="en-US"/>
              <a:t>with respect to pre-therapy values (all cases ≥200x10</a:t>
            </a:r>
            <a:r>
              <a:rPr lang="en-US" baseline="30000"/>
              <a:t>6</a:t>
            </a:r>
            <a:r>
              <a:rPr lang="en-US"/>
              <a:t>/L)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908050"/>
          </a:xfrm>
        </p:spPr>
        <p:txBody>
          <a:bodyPr/>
          <a:lstStyle/>
          <a:p>
            <a:r>
              <a:rPr lang="en-US" sz="3600" b="1" dirty="0">
                <a:solidFill>
                  <a:srgbClr val="0000FF"/>
                </a:solidFill>
              </a:rPr>
              <a:t>HIV- vs. HIV+ Response to therapy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569325" cy="560768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dirty="0">
                <a:latin typeface="Times New Roman" pitchFamily="18" charset="0"/>
              </a:rPr>
              <a:t>	 		   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FF"/>
                </a:solidFill>
              </a:rPr>
              <a:t>HIV- (n=40)	HIV+ (n=19)   p</a:t>
            </a:r>
          </a:p>
          <a:p>
            <a:pPr eaLnBrk="0" hangingPunct="0"/>
            <a:endParaRPr lang="en-US" sz="2800" dirty="0">
              <a:latin typeface="Times New Roman" pitchFamily="18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CR , %</a:t>
            </a:r>
            <a:r>
              <a:rPr lang="en-US" sz="2800" dirty="0">
                <a:latin typeface="Times New Roman" pitchFamily="18" charset="0"/>
              </a:rPr>
              <a:t>	                       31(77%)	       13(68%)    NS	</a:t>
            </a:r>
            <a:r>
              <a:rPr lang="en-US" sz="2400" dirty="0">
                <a:latin typeface="Times New Roman" pitchFamily="18" charset="0"/>
              </a:rPr>
              <a:t>HAART resp. (n=7)	        -		           6(86%)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	HAART no/NR. (n=11)      -		           7(64%)</a:t>
            </a:r>
            <a:endParaRPr lang="en-US" sz="2800" dirty="0">
              <a:latin typeface="Times New Roman" pitchFamily="18" charset="0"/>
            </a:endParaRPr>
          </a:p>
          <a:p>
            <a:pPr eaLnBrk="0" hangingPunct="0"/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3-yr. DFS (%)</a:t>
            </a:r>
            <a:r>
              <a:rPr lang="en-US" sz="2800" dirty="0">
                <a:latin typeface="Times New Roman" pitchFamily="18" charset="0"/>
              </a:rPr>
              <a:t>	             50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±22</a:t>
            </a:r>
            <a:r>
              <a:rPr lang="en-US" sz="2800" dirty="0">
                <a:latin typeface="Times New Roman" pitchFamily="18" charset="0"/>
              </a:rPr>
              <a:t>	        71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±20</a:t>
            </a:r>
            <a:r>
              <a:rPr lang="en-US" sz="2800" dirty="0">
                <a:latin typeface="Times New Roman" pitchFamily="18" charset="0"/>
              </a:rPr>
              <a:t>	     NS</a:t>
            </a:r>
          </a:p>
          <a:p>
            <a:pPr eaLnBrk="0" hangingPunct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</a:rPr>
              <a:t>HAART (n=6)	                    -	                      83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±29</a:t>
            </a:r>
            <a:r>
              <a:rPr lang="en-US" sz="2400" dirty="0">
                <a:latin typeface="Times New Roman" pitchFamily="18" charset="0"/>
              </a:rPr>
              <a:t>	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	No HAART (n=5)	        -	                      60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±32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	HAART resp. (n=5)            -		           NA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	HAART no/NR (n=5)         -		           60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±39</a:t>
            </a:r>
          </a:p>
          <a:p>
            <a:pPr eaLnBrk="0" hangingPunct="0"/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3-yr. OS (%)</a:t>
            </a:r>
            <a:r>
              <a:rPr lang="en-US" sz="2800" dirty="0">
                <a:latin typeface="Times New Roman" pitchFamily="18" charset="0"/>
              </a:rPr>
              <a:t>	              53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±15</a:t>
            </a:r>
            <a:r>
              <a:rPr lang="en-US" sz="2800" dirty="0">
                <a:latin typeface="Times New Roman" pitchFamily="18" charset="0"/>
              </a:rPr>
              <a:t>	        46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±20</a:t>
            </a:r>
            <a:r>
              <a:rPr lang="en-US" sz="2800" dirty="0">
                <a:latin typeface="Times New Roman" pitchFamily="18" charset="0"/>
              </a:rPr>
              <a:t>	     NS</a:t>
            </a:r>
          </a:p>
          <a:p>
            <a:pPr eaLnBrk="0" hangingPunct="0">
              <a:lnSpc>
                <a:spcPct val="80000"/>
              </a:lnSpc>
            </a:pP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</a:rPr>
              <a:t>HAART (n=10)                   -		           60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±27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	No HAART (n=9)               -		           33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±29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b="1" dirty="0">
                <a:latin typeface="Times New Roman" pitchFamily="18" charset="0"/>
              </a:rPr>
              <a:t>HAART resp. (n=7)           -                         85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±24</a:t>
            </a:r>
            <a:r>
              <a:rPr lang="en-US" sz="2400" b="1" dirty="0">
                <a:latin typeface="Times New Roman" pitchFamily="18" charset="0"/>
              </a:rPr>
              <a:t>	     0.04</a:t>
            </a:r>
          </a:p>
          <a:p>
            <a:pPr eaLnBrk="0" hangingPunct="0">
              <a:lnSpc>
                <a:spcPct val="80000"/>
              </a:lnSpc>
            </a:pPr>
            <a:r>
              <a:rPr lang="en-US" sz="2400" b="1" dirty="0">
                <a:latin typeface="Times New Roman" pitchFamily="18" charset="0"/>
              </a:rPr>
              <a:t>	HAART no/NR (n=11)      -	                       27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±22</a:t>
            </a:r>
            <a:r>
              <a:rPr lang="en-US" sz="2800" dirty="0">
                <a:latin typeface="Times New Roman" pitchFamily="18" charset="0"/>
              </a:rPr>
              <a:t>	</a:t>
            </a:r>
            <a:r>
              <a:rPr lang="en-US" sz="2400" dirty="0">
                <a:latin typeface="Times New Roman" pitchFamily="18" charset="0"/>
              </a:rPr>
              <a:t>		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50825" y="765175"/>
            <a:ext cx="8569325" cy="547211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250825" y="1341438"/>
            <a:ext cx="85693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7596188" y="5300663"/>
            <a:ext cx="0" cy="64928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755650" y="6465888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095375" y="6230938"/>
            <a:ext cx="448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/>
              <a:t>Median follow-up: 33 mo (range 9-70).</a:t>
            </a:r>
          </a:p>
        </p:txBody>
      </p:sp>
      <p:cxnSp>
        <p:nvCxnSpPr>
          <p:cNvPr id="10" name="9 Conector recto"/>
          <p:cNvCxnSpPr>
            <a:stCxn id="6149" idx="0"/>
            <a:endCxn id="6149" idx="1"/>
          </p:cNvCxnSpPr>
          <p:nvPr/>
        </p:nvCxnSpPr>
        <p:spPr>
          <a:xfrm rot="16200000" flipH="1">
            <a:off x="4535487" y="-2943225"/>
            <a:ext cx="0" cy="85693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s-ES" sz="2800" b="1" dirty="0" smtClean="0">
                <a:solidFill>
                  <a:srgbClr val="0000FF"/>
                </a:solidFill>
              </a:rPr>
              <a:t>Resultados en adultos. PETHEMA LAL3-97.</a:t>
            </a:r>
          </a:p>
        </p:txBody>
      </p:sp>
      <p:pic>
        <p:nvPicPr>
          <p:cNvPr id="54275" name="Picture 3" descr="lal3-97 os abril 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39838"/>
            <a:ext cx="7924800" cy="449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652120" y="2780928"/>
            <a:ext cx="17411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51±10%, n= 59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76600" y="955675"/>
            <a:ext cx="272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>
                <a:solidFill>
                  <a:srgbClr val="0000FF"/>
                </a:solidFill>
                <a:latin typeface="Calibri" pitchFamily="34" charset="0"/>
              </a:rPr>
              <a:t>Supervivencia global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403648" y="6211669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800" dirty="0" smtClean="0"/>
              <a:t>A Oriol, JM Ribera, et al. </a:t>
            </a:r>
            <a:r>
              <a:rPr lang="es-ES_tradnl" sz="1800" dirty="0" err="1" smtClean="0"/>
              <a:t>Haematologica</a:t>
            </a:r>
            <a:r>
              <a:rPr lang="en-US" sz="1800" dirty="0" smtClean="0"/>
              <a:t> 2003; 88: 445-453</a:t>
            </a:r>
            <a:r>
              <a:rPr lang="es-ES" sz="1800" dirty="0" smtClean="0"/>
              <a:t> </a:t>
            </a:r>
            <a:endParaRPr lang="es-ES_tradnl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eaLnBrk="1" hangingPunct="1"/>
            <a:r>
              <a:rPr lang="es-ES" sz="2800" b="1" dirty="0" smtClean="0">
                <a:solidFill>
                  <a:srgbClr val="0000FF"/>
                </a:solidFill>
              </a:rPr>
              <a:t>Resultados en adultos. PETHEMA LAL3-97.</a:t>
            </a:r>
          </a:p>
        </p:txBody>
      </p:sp>
      <p:pic>
        <p:nvPicPr>
          <p:cNvPr id="55299" name="Picture 3" descr="Lal3-97 lfs abril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340768"/>
            <a:ext cx="7232650" cy="464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5638800" y="2971800"/>
            <a:ext cx="16770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/>
              <a:t>56±17%, n=41</a:t>
            </a: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2339752" y="764704"/>
            <a:ext cx="4387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 dirty="0">
                <a:solidFill>
                  <a:srgbClr val="0000FF"/>
                </a:solidFill>
                <a:latin typeface="Calibri" pitchFamily="34" charset="0"/>
              </a:rPr>
              <a:t>Supervivencia libre de enfermedad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3688" y="6237312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1800" dirty="0" smtClean="0"/>
              <a:t>A Oriol, JM Ribera, et al. </a:t>
            </a:r>
            <a:r>
              <a:rPr lang="es-ES_tradnl" sz="1800" dirty="0" err="1" smtClean="0"/>
              <a:t>Haematologica</a:t>
            </a:r>
            <a:r>
              <a:rPr lang="en-US" sz="1800" dirty="0" smtClean="0"/>
              <a:t> 2003; 88: 445-453</a:t>
            </a:r>
            <a:r>
              <a:rPr lang="es-ES" sz="1800" dirty="0" smtClean="0"/>
              <a:t> </a:t>
            </a:r>
            <a:endParaRPr lang="es-ES_tradnl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s-ES" sz="3600" b="1" smtClean="0">
                <a:solidFill>
                  <a:srgbClr val="0000FF"/>
                </a:solidFill>
              </a:rPr>
              <a:t>Infección por VIH y pronóstico</a:t>
            </a:r>
          </a:p>
        </p:txBody>
      </p:sp>
      <p:pic>
        <p:nvPicPr>
          <p:cNvPr id="57347" name="Picture 5" descr="lal3-97 os hiv abril 0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116013"/>
            <a:ext cx="8001000" cy="526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Text Box 6"/>
          <p:cNvSpPr txBox="1">
            <a:spLocks noChangeArrowheads="1"/>
          </p:cNvSpPr>
          <p:nvPr/>
        </p:nvSpPr>
        <p:spPr bwMode="auto">
          <a:xfrm>
            <a:off x="4648200" y="2743200"/>
            <a:ext cx="279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HIV-, 53±15%, n=40</a:t>
            </a:r>
          </a:p>
        </p:txBody>
      </p:sp>
      <p:sp>
        <p:nvSpPr>
          <p:cNvPr id="57349" name="Text Box 7"/>
          <p:cNvSpPr txBox="1">
            <a:spLocks noChangeArrowheads="1"/>
          </p:cNvSpPr>
          <p:nvPr/>
        </p:nvSpPr>
        <p:spPr bwMode="auto">
          <a:xfrm>
            <a:off x="4800600" y="3962400"/>
            <a:ext cx="2862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/>
              <a:t>HIV+, 46±20%, n=19</a:t>
            </a:r>
          </a:p>
        </p:txBody>
      </p:sp>
      <p:sp>
        <p:nvSpPr>
          <p:cNvPr id="57351" name="6 CuadroTexto"/>
          <p:cNvSpPr txBox="1">
            <a:spLocks noChangeArrowheads="1"/>
          </p:cNvSpPr>
          <p:nvPr/>
        </p:nvSpPr>
        <p:spPr bwMode="auto">
          <a:xfrm>
            <a:off x="1908175" y="6308725"/>
            <a:ext cx="45624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>
                <a:latin typeface="Calibri" pitchFamily="34" charset="0"/>
              </a:rPr>
              <a:t>A Oriol et al. Haematologica</a:t>
            </a:r>
            <a:r>
              <a:rPr lang="en-US">
                <a:latin typeface="Calibri" pitchFamily="34" charset="0"/>
              </a:rPr>
              <a:t> 2003; 88: 445-453</a:t>
            </a:r>
            <a:endParaRPr lang="ca-ES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 b="1" smtClean="0">
                <a:solidFill>
                  <a:srgbClr val="0000FF"/>
                </a:solidFill>
              </a:rPr>
              <a:t>Infección por VIH y pronóstico</a:t>
            </a:r>
          </a:p>
        </p:txBody>
      </p:sp>
      <p:pic>
        <p:nvPicPr>
          <p:cNvPr id="58371" name="Picture 4" descr="haart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1125538"/>
            <a:ext cx="6553200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2" name="3 CuadroTexto"/>
          <p:cNvSpPr txBox="1">
            <a:spLocks noChangeArrowheads="1"/>
          </p:cNvSpPr>
          <p:nvPr/>
        </p:nvSpPr>
        <p:spPr bwMode="auto">
          <a:xfrm>
            <a:off x="1979613" y="6308725"/>
            <a:ext cx="53453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dirty="0">
                <a:latin typeface="Calibri" pitchFamily="34" charset="0"/>
              </a:rPr>
              <a:t>A </a:t>
            </a:r>
            <a:r>
              <a:rPr lang="es-ES" dirty="0" smtClean="0">
                <a:latin typeface="Calibri" pitchFamily="34" charset="0"/>
              </a:rPr>
              <a:t>Oriol, </a:t>
            </a:r>
            <a:r>
              <a:rPr lang="es-ES" dirty="0">
                <a:latin typeface="Calibri" pitchFamily="34" charset="0"/>
              </a:rPr>
              <a:t>J</a:t>
            </a:r>
            <a:r>
              <a:rPr lang="es-ES" dirty="0" smtClean="0">
                <a:latin typeface="Calibri" pitchFamily="34" charset="0"/>
              </a:rPr>
              <a:t>M Ribera </a:t>
            </a:r>
            <a:r>
              <a:rPr lang="es-ES" dirty="0">
                <a:latin typeface="Calibri" pitchFamily="34" charset="0"/>
              </a:rPr>
              <a:t>et al. </a:t>
            </a:r>
            <a:r>
              <a:rPr lang="es-ES" dirty="0" err="1">
                <a:latin typeface="Calibri" pitchFamily="34" charset="0"/>
              </a:rPr>
              <a:t>Haematologica</a:t>
            </a:r>
            <a:r>
              <a:rPr lang="es-ES" dirty="0">
                <a:latin typeface="Calibri" pitchFamily="34" charset="0"/>
              </a:rPr>
              <a:t> 2005; 90: 990-2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1205</Words>
  <Application>Microsoft Office PowerPoint</Application>
  <PresentationFormat>Presentación en pantalla (4:3)</PresentationFormat>
  <Paragraphs>372</Paragraphs>
  <Slides>27</Slides>
  <Notes>27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9" baseType="lpstr">
      <vt:lpstr>Tema de Office</vt:lpstr>
      <vt:lpstr>Hoja de cálculo</vt:lpstr>
      <vt:lpstr>Diapositiva 1</vt:lpstr>
      <vt:lpstr>Resultados en adultos</vt:lpstr>
      <vt:lpstr>PETHEMA LAL3/97</vt:lpstr>
      <vt:lpstr>Patients and therapy</vt:lpstr>
      <vt:lpstr>HIV- vs. HIV+ Response to therapy</vt:lpstr>
      <vt:lpstr>Resultados en adultos. PETHEMA LAL3-97.</vt:lpstr>
      <vt:lpstr>Resultados en adultos. PETHEMA LAL3-97.</vt:lpstr>
      <vt:lpstr>Infección por VIH y pronóstico</vt:lpstr>
      <vt:lpstr>Infección por VIH y pronóstico</vt:lpstr>
      <vt:lpstr>Diapositiva 10</vt:lpstr>
      <vt:lpstr>Leucemia/linfoma de Burkitt</vt:lpstr>
      <vt:lpstr>Inmunoquimioterapia específica</vt:lpstr>
      <vt:lpstr>European Group for Adult ALL European LeukemiaNet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Tratamiento de la leucemia tipo Burkitt resistente o en recaída</vt:lpstr>
      <vt:lpstr>Nuevos tratamientos</vt:lpstr>
      <vt:lpstr>Mensajes para llevarse a casa</vt:lpstr>
      <vt:lpstr>La leucemia/linfoma de Burkitt puede ser curable  en el 80-90% de niños  y en el 70-80% adultos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Josep Maria</dc:creator>
  <cp:lastModifiedBy>Josep Maria</cp:lastModifiedBy>
  <cp:revision>1</cp:revision>
  <dcterms:created xsi:type="dcterms:W3CDTF">2011-06-30T05:28:56Z</dcterms:created>
  <dcterms:modified xsi:type="dcterms:W3CDTF">2011-06-30T05:29:41Z</dcterms:modified>
</cp:coreProperties>
</file>