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CE513-7860-4920-89FB-D282664BAB07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9B9D-CF10-4EF2-AC15-AE274E80727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8F979-CB95-419C-94D2-ADA563B37BE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7ABBC-1453-4634-9AC8-D3C252D462BD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a-E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B808F-84BA-4B7E-965C-D4F535CCE61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629BCB-BFD2-4564-AC0E-D83A1BBB2CA2}" type="slidenum">
              <a:rPr lang="es-ES" sz="1200"/>
              <a:pPr algn="r"/>
              <a:t>12</a:t>
            </a:fld>
            <a:endParaRPr lang="es-ES" sz="120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0DFE9-7718-4D23-B70B-CD1E5AB0BD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6D30-DD6F-4111-8A36-4075C1F749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86449-AFC9-4271-8B31-D077CA36B2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203E1-4F91-4EDD-93FD-CF5C4E6E00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1F386-E050-4820-8676-17F34A1745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0B542-EC57-496A-B33A-EDD0744335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9EE55-9A86-49BC-BE7F-CDAE05772F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0BCE6-CC23-4B87-B7A6-88D53C3D1560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a-E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5A824-64E4-4C3B-8ECE-D77E728D40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2EA97-202E-40F9-A4F8-402E0B9B2E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01F57-23A4-4A31-B3FC-F60AC8F2EB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DF8CC3-2187-4B62-BEE6-F3A3ECC9C8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C3508-5DC1-4E4F-B397-DA7B5D91694C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D4B3E-97EA-4907-BF69-4993FF04E6E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D7358-D1F4-4AF6-BBFA-802C9FF605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A72F3-605A-4C27-BC4A-A206D423A351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89B6F-6F2F-400D-9C6A-9F96DCA3C4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2F093-E7AF-418B-A199-E347309EF59F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BF885-DAEA-4A41-8416-A37A02E1D29C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a-ES" smtClean="0"/>
          </a:p>
        </p:txBody>
      </p:sp>
      <p:sp>
        <p:nvSpPr>
          <p:cNvPr id="1085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CB3CBA-75C5-42AE-8E0F-F58CE8EAFFBD}" type="slidenum">
              <a:rPr lang="en-GB" sz="1200">
                <a:latin typeface="Calibri" pitchFamily="34" charset="0"/>
              </a:rPr>
              <a:pPr algn="r"/>
              <a:t>9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ca-ES" sz="4400">
              <a:latin typeface="Calibri" pitchFamily="34" charset="0"/>
            </a:endParaRPr>
          </a:p>
        </p:txBody>
      </p:sp>
      <p:sp>
        <p:nvSpPr>
          <p:cNvPr id="167939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a-E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7BCE-5B77-4522-B356-845CC7733656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F335-D752-46D3-936C-8C06B5348B43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oleObject" Target="../embeddings/Hoja_de_c_lculo_de_Microsoft_Office_Excel_97-2003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3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7525" y="87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a-ES">
              <a:latin typeface="Calibri" pitchFamily="34" charset="0"/>
            </a:endParaRPr>
          </a:p>
        </p:txBody>
      </p:sp>
      <p:pic>
        <p:nvPicPr>
          <p:cNvPr id="29699" name="Picture 3" descr="E:\05040999.003.A.TIF"/>
          <p:cNvPicPr>
            <a:picLocks noChangeAspect="1" noChangeArrowheads="1"/>
          </p:cNvPicPr>
          <p:nvPr/>
        </p:nvPicPr>
        <p:blipFill>
          <a:blip r:embed="rId3" cstate="print"/>
          <a:srcRect l="24615"/>
          <a:stretch>
            <a:fillRect/>
          </a:stretch>
        </p:blipFill>
        <p:spPr bwMode="auto">
          <a:xfrm>
            <a:off x="1143000" y="13716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27725" y="120650"/>
            <a:ext cx="16573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LSI </a:t>
            </a:r>
            <a:r>
              <a:rPr lang="es-ES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c-MYC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LSI IgH</a:t>
            </a:r>
          </a:p>
          <a:p>
            <a:endParaRPr lang="es-E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89525" y="3195638"/>
            <a:ext cx="192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accent1"/>
                </a:solidFill>
              </a:rPr>
              <a:t>IgH</a:t>
            </a:r>
            <a:r>
              <a:rPr lang="es-ES" sz="2800">
                <a:solidFill>
                  <a:srgbClr val="FFFF00"/>
                </a:solidFill>
              </a:rPr>
              <a:t>/</a:t>
            </a:r>
            <a:r>
              <a:rPr lang="es-ES" sz="2800">
                <a:solidFill>
                  <a:srgbClr val="FF3300"/>
                </a:solidFill>
              </a:rPr>
              <a:t>c-MYC</a:t>
            </a:r>
            <a:endParaRPr lang="es-E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91000" y="3505200"/>
            <a:ext cx="8382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4419600" y="3657600"/>
            <a:ext cx="6858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346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67744" y="6453336"/>
            <a:ext cx="6613525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</a:rPr>
              <a:t>Macpherson, N. et al. J </a:t>
            </a:r>
            <a:r>
              <a:rPr lang="en-GB" sz="1600" b="1" dirty="0" err="1">
                <a:solidFill>
                  <a:srgbClr val="000000"/>
                </a:solidFill>
                <a:latin typeface="Calibri" pitchFamily="34" charset="0"/>
              </a:rPr>
              <a:t>Clin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Calibri" pitchFamily="34" charset="0"/>
              </a:rPr>
              <a:t>Oncol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</a:rPr>
              <a:t>; 17:1558 1999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3513" y="130710"/>
            <a:ext cx="8816975" cy="7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 OS </a:t>
            </a:r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by </a:t>
            </a:r>
            <a:r>
              <a:rPr lang="en-GB" sz="2400" b="1" dirty="0" err="1">
                <a:solidFill>
                  <a:srgbClr val="0000FF"/>
                </a:solidFill>
                <a:latin typeface="Calibri" pitchFamily="34" charset="0"/>
              </a:rPr>
              <a:t>clonal</a:t>
            </a:r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Calibri" pitchFamily="34" charset="0"/>
              </a:rPr>
              <a:t>karyotype</a:t>
            </a:r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: c-</a:t>
            </a:r>
            <a:r>
              <a:rPr lang="en-GB" sz="2400" b="1" dirty="0" err="1">
                <a:solidFill>
                  <a:srgbClr val="0000FF"/>
                </a:solidFill>
                <a:latin typeface="Calibri" pitchFamily="34" charset="0"/>
              </a:rPr>
              <a:t>myc</a:t>
            </a:r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 (- - - </a:t>
            </a:r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-), other (          ) </a:t>
            </a:r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and dual translocation (----)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5004048" y="4766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444208" y="332656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6465888"/>
            <a:ext cx="482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r>
              <a:rPr lang="de-DE" sz="2000" i="1">
                <a:latin typeface="Calibri" pitchFamily="34" charset="0"/>
              </a:rPr>
              <a:t>Hoffmann et al, Leuk Lymphoma 2006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881063" y="238125"/>
            <a:ext cx="76025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ctr"/>
            <a:r>
              <a:rPr lang="de-DE" sz="2800" b="1" dirty="0">
                <a:solidFill>
                  <a:srgbClr val="000099"/>
                </a:solidFill>
              </a:rPr>
              <a:t>AIDS-BL/BLL: Retrospective study, n=63</a:t>
            </a:r>
          </a:p>
          <a:p>
            <a:pPr algn="ctr"/>
            <a:r>
              <a:rPr lang="de-DE" sz="2000" b="1" dirty="0">
                <a:solidFill>
                  <a:srgbClr val="000099"/>
                </a:solidFill>
              </a:rPr>
              <a:t>GMALL protocol vs. CHOP, CR 75 % vs. 40 %, p=0.02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7238" y="1403350"/>
          <a:ext cx="6981825" cy="4464050"/>
        </p:xfrm>
        <a:graphic>
          <a:graphicData uri="http://schemas.openxmlformats.org/presentationml/2006/ole">
            <p:oleObj spid="_x0000_s1026" name="Bitmap" r:id="rId4" imgW="4723810" imgH="3019048" progId="PBrush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307263" y="3178175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r"/>
            <a:r>
              <a:rPr lang="de-DE">
                <a:latin typeface="Calibri" pitchFamily="34" charset="0"/>
              </a:rPr>
              <a:t>p = 0.07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84438" y="1228725"/>
            <a:ext cx="6372225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>
                <a:latin typeface="Calibri" pitchFamily="34" charset="0"/>
              </a:rPr>
              <a:t>Multivariable Cox regression analysis </a:t>
            </a:r>
          </a:p>
          <a:p>
            <a:r>
              <a:rPr lang="de-DE">
                <a:latin typeface="Calibri" pitchFamily="34" charset="0"/>
              </a:rPr>
              <a:t>(adjusted for AIDS, CD4, stage, year of diagnosis etc.) </a:t>
            </a:r>
          </a:p>
          <a:p>
            <a:r>
              <a:rPr lang="de-DE">
                <a:latin typeface="Calibri" pitchFamily="34" charset="0"/>
              </a:rPr>
              <a:t>GMALL protocol significantly associated with prolonged OS </a:t>
            </a:r>
          </a:p>
          <a:p>
            <a:r>
              <a:rPr lang="de-DE">
                <a:latin typeface="Calibri" pitchFamily="34" charset="0"/>
              </a:rPr>
              <a:t>RH 0.13 (95% CI 0.03–0.63), p=0.01</a:t>
            </a:r>
            <a:r>
              <a:rPr lang="de-DE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0"/>
            <a:ext cx="5562600" cy="11430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>HIV-</a:t>
            </a:r>
            <a:r>
              <a:rPr lang="es-ES" sz="2800" b="1" dirty="0" err="1" smtClean="0">
                <a:solidFill>
                  <a:srgbClr val="0000FF"/>
                </a:solidFill>
                <a:latin typeface="Arial" charset="0"/>
              </a:rPr>
              <a:t>related</a:t>
            </a:r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" sz="2800" b="1" dirty="0" err="1" smtClean="0">
                <a:solidFill>
                  <a:srgbClr val="0000FF"/>
                </a:solidFill>
                <a:latin typeface="Arial" charset="0"/>
              </a:rPr>
              <a:t>Burkitt’s</a:t>
            </a:r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" sz="2800" b="1" dirty="0" err="1" smtClean="0">
                <a:solidFill>
                  <a:srgbClr val="0000FF"/>
                </a:solidFill>
                <a:latin typeface="Arial" charset="0"/>
              </a:rPr>
              <a:t>lymphoma</a:t>
            </a:r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s-ES" sz="2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>CHOP vs. </a:t>
            </a:r>
            <a:r>
              <a:rPr lang="es-ES" sz="2800" b="1" dirty="0" err="1" smtClean="0">
                <a:solidFill>
                  <a:srgbClr val="0000FF"/>
                </a:solidFill>
                <a:latin typeface="Arial" charset="0"/>
              </a:rPr>
              <a:t>specific</a:t>
            </a:r>
            <a:r>
              <a:rPr lang="es-E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" sz="2800" b="1" dirty="0" err="1" smtClean="0">
                <a:solidFill>
                  <a:srgbClr val="0000FF"/>
                </a:solidFill>
                <a:latin typeface="Arial" charset="0"/>
              </a:rPr>
              <a:t>therapy</a:t>
            </a:r>
            <a:endParaRPr lang="es-ES" sz="2800" b="1" dirty="0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6083" name="Picture 3" descr="os_grups0"/>
          <p:cNvPicPr>
            <a:picLocks noGrp="1" noChangeAspect="1" noChangeArrowheads="1"/>
          </p:cNvPicPr>
          <p:nvPr>
            <p:ph type="chart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557338"/>
            <a:ext cx="6697663" cy="4105275"/>
          </a:xfr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16013" y="6092825"/>
            <a:ext cx="6498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dirty="0"/>
              <a:t>B </a:t>
            </a:r>
            <a:r>
              <a:rPr lang="es-ES_tradnl" b="1" dirty="0" err="1" smtClean="0"/>
              <a:t>Xicoy</a:t>
            </a:r>
            <a:r>
              <a:rPr lang="es-ES_tradnl" b="1" dirty="0" smtClean="0"/>
              <a:t>, JM Ribera </a:t>
            </a:r>
            <a:r>
              <a:rPr lang="es-ES_tradnl" b="1" dirty="0"/>
              <a:t>et al.</a:t>
            </a:r>
            <a:r>
              <a:rPr lang="es-ES_tradnl" sz="1800" dirty="0"/>
              <a:t> </a:t>
            </a:r>
            <a:r>
              <a:rPr lang="ca-ES" dirty="0" err="1"/>
              <a:t>Med</a:t>
            </a:r>
            <a:r>
              <a:rPr lang="ca-ES" dirty="0"/>
              <a:t> Clin (</a:t>
            </a:r>
            <a:r>
              <a:rPr lang="ca-ES" dirty="0" err="1"/>
              <a:t>Barc</a:t>
            </a:r>
            <a:r>
              <a:rPr lang="ca-ES" dirty="0"/>
              <a:t>). 2011;136:323-328</a:t>
            </a:r>
            <a:endParaRPr lang="es-ES_tradnl" sz="18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2401888"/>
            <a:ext cx="3671888" cy="205263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dirty="0"/>
              <a:t>	        </a:t>
            </a:r>
            <a:r>
              <a:rPr lang="es-ES_tradnl" sz="1800" b="1" dirty="0"/>
              <a:t>CR     </a:t>
            </a:r>
            <a:r>
              <a:rPr lang="es-ES_tradnl" sz="1800" b="1" dirty="0" err="1"/>
              <a:t>Failure</a:t>
            </a:r>
            <a:r>
              <a:rPr lang="es-ES_tradnl" sz="1800" b="1" dirty="0"/>
              <a:t> Total</a:t>
            </a:r>
          </a:p>
          <a:p>
            <a:endParaRPr lang="es-ES_tradnl" sz="1800" dirty="0"/>
          </a:p>
          <a:p>
            <a:r>
              <a:rPr lang="es-ES_tradnl" sz="1800" b="1" dirty="0"/>
              <a:t>CHOP</a:t>
            </a:r>
            <a:r>
              <a:rPr lang="en-US" sz="1800" b="1" dirty="0">
                <a:cs typeface="Arial" charset="0"/>
              </a:rPr>
              <a:t>±R</a:t>
            </a:r>
            <a:r>
              <a:rPr lang="en-US" sz="1800" dirty="0">
                <a:cs typeface="Arial" charset="0"/>
              </a:rPr>
              <a:t>         10	       21	    31</a:t>
            </a:r>
          </a:p>
          <a:p>
            <a:endParaRPr lang="en-US" sz="1800" dirty="0">
              <a:cs typeface="Arial" charset="0"/>
            </a:endParaRPr>
          </a:p>
          <a:p>
            <a:r>
              <a:rPr lang="en-US" sz="1800" b="1" dirty="0" err="1">
                <a:cs typeface="Arial" charset="0"/>
              </a:rPr>
              <a:t>Specific±R</a:t>
            </a:r>
            <a:r>
              <a:rPr lang="en-US" sz="1800" dirty="0">
                <a:cs typeface="Arial" charset="0"/>
              </a:rPr>
              <a:t>      22	       11       33</a:t>
            </a:r>
          </a:p>
          <a:p>
            <a:endParaRPr lang="en-US" sz="1800" dirty="0">
              <a:cs typeface="Arial" charset="0"/>
            </a:endParaRPr>
          </a:p>
          <a:p>
            <a:pPr algn="ctr"/>
            <a:r>
              <a:rPr lang="en-US" sz="1800" dirty="0">
                <a:cs typeface="Arial" charset="0"/>
              </a:rPr>
              <a:t>P=0,006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79512" y="3429000"/>
            <a:ext cx="3671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289925" y="3848100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chemeClr val="bg2"/>
                </a:solidFill>
                <a:latin typeface="Times New Roman" pitchFamily="18" charset="0"/>
              </a:rPr>
              <a:t>P=0.05</a:t>
            </a:r>
            <a:endParaRPr lang="en-GB" sz="180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Leucemia/linfoma de Burkitt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Clínica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Morfologia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Citofluorometria</a:t>
            </a:r>
            <a:r>
              <a:rPr lang="en-US" dirty="0" smtClean="0"/>
              <a:t>/</a:t>
            </a:r>
            <a:r>
              <a:rPr lang="en-US" dirty="0" err="1" smtClean="0"/>
              <a:t>inmunohistoquímica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r>
              <a:rPr lang="en-US" dirty="0" smtClean="0"/>
              <a:t>/FISH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Genética</a:t>
            </a:r>
            <a:r>
              <a:rPr lang="en-US" dirty="0" smtClean="0"/>
              <a:t> molecular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diferencial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Tratamiento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Quimioterapia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específica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Inmunoquimioterapia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00FF"/>
                </a:solidFill>
              </a:rPr>
              <a:t>Abordaje “pediátrico”.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661400" cy="4525963"/>
          </a:xfrm>
        </p:spPr>
        <p:txBody>
          <a:bodyPr/>
          <a:lstStyle/>
          <a:p>
            <a:r>
              <a:rPr lang="es-ES_tradnl" b="1" dirty="0" smtClean="0">
                <a:solidFill>
                  <a:srgbClr val="0000FF"/>
                </a:solidFill>
              </a:rPr>
              <a:t>Fundamento</a:t>
            </a:r>
          </a:p>
          <a:p>
            <a:pPr lvl="1"/>
            <a:r>
              <a:rPr lang="es-ES_tradnl" dirty="0" smtClean="0"/>
              <a:t>&gt;95% de células en replicación.</a:t>
            </a:r>
          </a:p>
          <a:p>
            <a:pPr lvl="1"/>
            <a:r>
              <a:rPr lang="es-ES_tradnl" dirty="0" smtClean="0"/>
              <a:t>Tiempo de duplicación celular de 25 horas.</a:t>
            </a:r>
          </a:p>
          <a:p>
            <a:pPr lvl="1"/>
            <a:r>
              <a:rPr lang="es-ES_tradnl" dirty="0" smtClean="0"/>
              <a:t>Exposición intensa y prolongada a agentes </a:t>
            </a:r>
            <a:r>
              <a:rPr lang="es-ES_tradnl" dirty="0" err="1" smtClean="0"/>
              <a:t>citostáticos</a:t>
            </a:r>
            <a:r>
              <a:rPr lang="es-ES_tradnl" dirty="0" smtClean="0"/>
              <a:t> adecuados.</a:t>
            </a:r>
          </a:p>
          <a:p>
            <a:r>
              <a:rPr lang="es-ES_tradnl" b="1" dirty="0" smtClean="0">
                <a:solidFill>
                  <a:srgbClr val="0000FF"/>
                </a:solidFill>
              </a:rPr>
              <a:t>Características</a:t>
            </a:r>
          </a:p>
          <a:p>
            <a:pPr lvl="1"/>
            <a:r>
              <a:rPr lang="es-ES_tradnl" dirty="0" smtClean="0"/>
              <a:t>Fraccionamiento de dosis </a:t>
            </a:r>
            <a:r>
              <a:rPr lang="es-ES_tradnl" dirty="0" err="1" smtClean="0"/>
              <a:t>ciclofosfamida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Bloques cortos y repetidos incluyendo: </a:t>
            </a:r>
            <a:r>
              <a:rPr lang="es-ES_tradnl" dirty="0" err="1" smtClean="0"/>
              <a:t>antraciclinas</a:t>
            </a:r>
            <a:r>
              <a:rPr lang="es-ES_tradnl" dirty="0" smtClean="0"/>
              <a:t>, </a:t>
            </a:r>
            <a:r>
              <a:rPr lang="es-ES_tradnl" dirty="0" err="1" smtClean="0"/>
              <a:t>metotrexato</a:t>
            </a:r>
            <a:r>
              <a:rPr lang="es-ES_tradnl" dirty="0" smtClean="0"/>
              <a:t> y </a:t>
            </a:r>
            <a:r>
              <a:rPr lang="es-ES_tradnl" dirty="0" err="1" smtClean="0"/>
              <a:t>citarabina</a:t>
            </a:r>
            <a:endParaRPr lang="es-ES_tradnl" dirty="0" smtClean="0"/>
          </a:p>
          <a:p>
            <a:pPr lvl="1"/>
            <a:r>
              <a:rPr lang="es-ES_tradnl" dirty="0" smtClean="0"/>
              <a:t>Mantenimiento intensidad de dosis.</a:t>
            </a:r>
          </a:p>
          <a:p>
            <a:pPr lvl="1"/>
            <a:r>
              <a:rPr lang="es-ES_tradnl" dirty="0" smtClean="0"/>
              <a:t>Profilaxis agresiva de la afección del SNC.</a:t>
            </a:r>
          </a:p>
          <a:p>
            <a:pPr lvl="1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es-ES_tradnl" sz="4000" b="1" smtClean="0">
                <a:solidFill>
                  <a:srgbClr val="0000FF"/>
                </a:solidFill>
              </a:rPr>
              <a:t>Elementos clave del tratamiento actual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 err="1" smtClean="0">
                <a:solidFill>
                  <a:srgbClr val="FF0000"/>
                </a:solidFill>
              </a:rPr>
              <a:t>Prefase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dirty="0" err="1" smtClean="0"/>
              <a:t>Ciclofosfamida</a:t>
            </a:r>
            <a:r>
              <a:rPr lang="es-ES_tradnl" dirty="0" smtClean="0"/>
              <a:t> / </a:t>
            </a:r>
            <a:r>
              <a:rPr lang="es-ES_tradnl" dirty="0" err="1" smtClean="0"/>
              <a:t>ifosfamida</a:t>
            </a:r>
            <a:endParaRPr lang="es-ES_tradnl" dirty="0" smtClean="0"/>
          </a:p>
          <a:p>
            <a:r>
              <a:rPr lang="es-ES_tradnl" dirty="0" err="1" smtClean="0"/>
              <a:t>Metotrexato</a:t>
            </a:r>
            <a:endParaRPr lang="es-ES_tradnl" dirty="0" smtClean="0"/>
          </a:p>
          <a:p>
            <a:r>
              <a:rPr lang="es-ES_tradnl" dirty="0" err="1" smtClean="0"/>
              <a:t>Citarabina</a:t>
            </a:r>
            <a:endParaRPr lang="es-ES_tradnl" dirty="0" smtClean="0"/>
          </a:p>
          <a:p>
            <a:r>
              <a:rPr lang="es-ES_tradnl" dirty="0" err="1" smtClean="0"/>
              <a:t>Antraciclinas</a:t>
            </a:r>
            <a:endParaRPr lang="es-ES_tradnl" dirty="0" smtClean="0"/>
          </a:p>
          <a:p>
            <a:r>
              <a:rPr lang="es-ES_tradnl" dirty="0" smtClean="0"/>
              <a:t>Profilaxis de la afectación del SNC</a:t>
            </a:r>
          </a:p>
          <a:p>
            <a:endParaRPr lang="es-ES_tradnl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es-ES" b="1" smtClean="0">
                <a:solidFill>
                  <a:srgbClr val="0000FF"/>
                </a:solidFill>
              </a:rPr>
              <a:t>Prefase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r>
              <a:rPr lang="es-ES" smtClean="0"/>
              <a:t>Tratamiento inicial de baja intensidad</a:t>
            </a:r>
          </a:p>
          <a:p>
            <a:pPr lvl="1"/>
            <a:r>
              <a:rPr lang="es-ES" smtClean="0"/>
              <a:t>Ciclofosfamida/prednisona</a:t>
            </a:r>
          </a:p>
          <a:p>
            <a:pPr lvl="1"/>
            <a:r>
              <a:rPr lang="es-ES" smtClean="0"/>
              <a:t>Lisis tumoral controlada.</a:t>
            </a:r>
          </a:p>
          <a:p>
            <a:pPr lvl="1"/>
            <a:r>
              <a:rPr lang="es-ES" smtClean="0"/>
              <a:t>Inicio precoz del tratamiento.</a:t>
            </a:r>
          </a:p>
          <a:p>
            <a:r>
              <a:rPr lang="es-ES" b="1" smtClean="0">
                <a:solidFill>
                  <a:srgbClr val="0000FF"/>
                </a:solidFill>
              </a:rPr>
              <a:t>PETHEMA/GMALL/CALGB</a:t>
            </a:r>
          </a:p>
          <a:p>
            <a:pPr lvl="1"/>
            <a:r>
              <a:rPr lang="es-ES" smtClean="0"/>
              <a:t>Ciclofosfamida 200 mg/m</a:t>
            </a:r>
            <a:r>
              <a:rPr lang="es-ES" baseline="30000" smtClean="0"/>
              <a:t>2</a:t>
            </a:r>
            <a:r>
              <a:rPr lang="es-ES" smtClean="0"/>
              <a:t> x 5 días.</a:t>
            </a:r>
          </a:p>
          <a:p>
            <a:pPr lvl="1"/>
            <a:r>
              <a:rPr lang="es-ES" smtClean="0"/>
              <a:t>Prednisona 60 mg/m</a:t>
            </a:r>
            <a:r>
              <a:rPr lang="es-ES" baseline="30000" smtClean="0"/>
              <a:t>2</a:t>
            </a:r>
            <a:r>
              <a:rPr lang="es-ES" smtClean="0"/>
              <a:t> x 5 días. </a:t>
            </a:r>
          </a:p>
          <a:p>
            <a:r>
              <a:rPr lang="es-ES" b="1" smtClean="0">
                <a:solidFill>
                  <a:srgbClr val="0000FF"/>
                </a:solidFill>
              </a:rPr>
              <a:t>LMB</a:t>
            </a:r>
          </a:p>
          <a:p>
            <a:pPr lvl="1"/>
            <a:r>
              <a:rPr lang="es-ES" smtClean="0"/>
              <a:t>Ciclofosfamida 300 mg/m</a:t>
            </a:r>
            <a:r>
              <a:rPr lang="es-ES" baseline="30000" smtClean="0"/>
              <a:t>2</a:t>
            </a:r>
            <a:r>
              <a:rPr lang="es-ES" smtClean="0"/>
              <a:t> x 1 día.</a:t>
            </a:r>
          </a:p>
          <a:p>
            <a:pPr lvl="1"/>
            <a:r>
              <a:rPr lang="es-ES" smtClean="0"/>
              <a:t>Vincristina 1 mg (abs) x 1 día.</a:t>
            </a:r>
          </a:p>
          <a:p>
            <a:pPr lvl="1"/>
            <a:r>
              <a:rPr lang="es-ES" smtClean="0"/>
              <a:t>Prednisona 60 mg/m</a:t>
            </a:r>
            <a:r>
              <a:rPr lang="es-ES" baseline="30000" smtClean="0"/>
              <a:t>2</a:t>
            </a:r>
            <a:r>
              <a:rPr lang="es-ES" smtClean="0"/>
              <a:t> x 7 días. </a:t>
            </a:r>
          </a:p>
          <a:p>
            <a:endParaRPr lang="es-ES" smtClean="0"/>
          </a:p>
          <a:p>
            <a:pPr>
              <a:buFontTx/>
              <a:buNone/>
            </a:pPr>
            <a:endParaRPr lang="es-E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r>
              <a:rPr lang="es-ES_tradnl" sz="4000" b="1" smtClean="0">
                <a:solidFill>
                  <a:srgbClr val="0000FF"/>
                </a:solidFill>
              </a:rPr>
              <a:t>Elementos clave del tratamiento actual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Prefase</a:t>
            </a:r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Ciclofosfamida</a:t>
            </a:r>
            <a:r>
              <a:rPr lang="es-ES_tradnl" b="1" dirty="0" smtClean="0">
                <a:solidFill>
                  <a:srgbClr val="FF0000"/>
                </a:solidFill>
              </a:rPr>
              <a:t> / </a:t>
            </a:r>
            <a:r>
              <a:rPr lang="es-ES_tradnl" b="1" dirty="0" err="1" smtClean="0">
                <a:solidFill>
                  <a:srgbClr val="FF0000"/>
                </a:solidFill>
              </a:rPr>
              <a:t>ifosfamida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b="1" dirty="0" err="1" smtClean="0">
                <a:solidFill>
                  <a:srgbClr val="FF0000"/>
                </a:solidFill>
              </a:rPr>
              <a:t>Metotrexato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dirty="0" err="1" smtClean="0"/>
              <a:t>Citarabina</a:t>
            </a:r>
            <a:endParaRPr lang="es-ES_tradnl" dirty="0" smtClean="0"/>
          </a:p>
          <a:p>
            <a:r>
              <a:rPr lang="es-ES_tradnl" dirty="0" err="1" smtClean="0"/>
              <a:t>Antraciclinas</a:t>
            </a:r>
            <a:endParaRPr lang="es-ES_tradnl" dirty="0" smtClean="0"/>
          </a:p>
          <a:p>
            <a:r>
              <a:rPr lang="es-ES_tradnl" dirty="0" smtClean="0"/>
              <a:t>Profilaxis de la afectación del SNC</a:t>
            </a:r>
          </a:p>
          <a:p>
            <a:endParaRPr lang="es-ES_tradnl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s-ES" sz="2800" b="1" smtClean="0">
                <a:solidFill>
                  <a:srgbClr val="0000FF"/>
                </a:solidFill>
              </a:rPr>
              <a:t>Ciclofosfamida / Ifosfamida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79388" y="1125538"/>
          <a:ext cx="8713787" cy="1727200"/>
        </p:xfrm>
        <a:graphic>
          <a:graphicData uri="http://schemas.openxmlformats.org/presentationml/2006/ole">
            <p:oleObj spid="_x0000_s2050" name="Worksheet" r:id="rId4" imgW="7686743" imgH="1314450" progId="Excel.Sheet.8">
              <p:embed/>
            </p:oleObj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3635896" y="2492896"/>
            <a:ext cx="12954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187624" y="1556792"/>
            <a:ext cx="1066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9388" y="4437063"/>
          <a:ext cx="8763000" cy="1074737"/>
        </p:xfrm>
        <a:graphic>
          <a:graphicData uri="http://schemas.openxmlformats.org/presentationml/2006/ole">
            <p:oleObj spid="_x0000_s2051" name="Hoja de cálculo" r:id="rId5" imgW="8180818" imgH="1002677" progId="Excel.Sheet.8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63938" y="3644900"/>
            <a:ext cx="2063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+mj-lt"/>
                <a:cs typeface="Arial" pitchFamily="34" charset="0"/>
              </a:rPr>
              <a:t>Metotrexato</a:t>
            </a:r>
            <a:endParaRPr lang="en-US" sz="28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56" name="8 CuadroTexto"/>
          <p:cNvSpPr txBox="1">
            <a:spLocks noChangeArrowheads="1"/>
          </p:cNvSpPr>
          <p:nvPr/>
        </p:nvSpPr>
        <p:spPr bwMode="auto">
          <a:xfrm>
            <a:off x="1331913" y="5732463"/>
            <a:ext cx="576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Reducción de dosis 50% en pacientes de &gt;55-60 años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es-ES_tradnl" sz="4000" b="1" smtClean="0">
                <a:solidFill>
                  <a:srgbClr val="0000FF"/>
                </a:solidFill>
              </a:rPr>
              <a:t>Elementos clave del tratamiento actual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Prefase</a:t>
            </a:r>
            <a:endParaRPr lang="es-ES_tradnl" dirty="0" smtClean="0"/>
          </a:p>
          <a:p>
            <a:r>
              <a:rPr lang="es-ES_tradnl" dirty="0" err="1" smtClean="0"/>
              <a:t>Ciclofosfamida</a:t>
            </a:r>
            <a:r>
              <a:rPr lang="es-ES_tradnl" dirty="0" smtClean="0"/>
              <a:t> / </a:t>
            </a:r>
            <a:r>
              <a:rPr lang="es-ES_tradnl" dirty="0" err="1" smtClean="0"/>
              <a:t>ifosfamida</a:t>
            </a:r>
            <a:endParaRPr lang="es-ES_tradnl" dirty="0" smtClean="0"/>
          </a:p>
          <a:p>
            <a:r>
              <a:rPr lang="es-ES_tradnl" dirty="0" err="1" smtClean="0"/>
              <a:t>Metotrexato</a:t>
            </a:r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Citarabina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b="1" dirty="0" err="1" smtClean="0">
                <a:solidFill>
                  <a:srgbClr val="FF0000"/>
                </a:solidFill>
              </a:rPr>
              <a:t>Antraciclinas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dirty="0" smtClean="0"/>
              <a:t>Profilaxis de la afectación del SNC</a:t>
            </a:r>
          </a:p>
          <a:p>
            <a:endParaRPr lang="es-ES_tradnl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t="16554"/>
          <a:stretch>
            <a:fillRect/>
          </a:stretch>
        </p:blipFill>
        <p:spPr bwMode="auto">
          <a:xfrm>
            <a:off x="295275" y="1412875"/>
            <a:ext cx="845343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4221163"/>
            <a:ext cx="84248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El gen que codifica </a:t>
            </a:r>
            <a:r>
              <a:rPr lang="es-ES" dirty="0" smtClean="0"/>
              <a:t>la </a:t>
            </a:r>
            <a:r>
              <a:rPr lang="es-ES" dirty="0"/>
              <a:t>cadena pesada de </a:t>
            </a:r>
            <a:r>
              <a:rPr lang="es-ES" dirty="0" smtClean="0"/>
              <a:t>las inmunoglobulinas </a:t>
            </a:r>
            <a:r>
              <a:rPr lang="es-ES" dirty="0"/>
              <a:t>(IGH), </a:t>
            </a:r>
            <a:r>
              <a:rPr lang="es-ES" dirty="0" err="1" smtClean="0"/>
              <a:t>localitzado</a:t>
            </a:r>
            <a:r>
              <a:rPr lang="es-ES" dirty="0" smtClean="0"/>
              <a:t> en </a:t>
            </a:r>
            <a:r>
              <a:rPr lang="es-ES" dirty="0"/>
              <a:t>14q, </a:t>
            </a:r>
            <a:r>
              <a:rPr lang="es-ES" dirty="0" smtClean="0"/>
              <a:t>está formado por las regiones variable </a:t>
            </a:r>
            <a:r>
              <a:rPr lang="es-ES" dirty="0"/>
              <a:t>(V), </a:t>
            </a:r>
            <a:r>
              <a:rPr lang="es-ES" dirty="0" smtClean="0"/>
              <a:t>de diversidad </a:t>
            </a:r>
            <a:r>
              <a:rPr lang="es-ES" dirty="0"/>
              <a:t>(D), </a:t>
            </a:r>
            <a:r>
              <a:rPr lang="es-ES" dirty="0" smtClean="0"/>
              <a:t>unión </a:t>
            </a:r>
            <a:r>
              <a:rPr lang="es-ES" dirty="0"/>
              <a:t>o </a:t>
            </a:r>
            <a:r>
              <a:rPr lang="es-ES" i="1" dirty="0" err="1"/>
              <a:t>joining</a:t>
            </a:r>
            <a:r>
              <a:rPr lang="es-ES" dirty="0"/>
              <a:t> (J) </a:t>
            </a:r>
            <a:r>
              <a:rPr lang="es-ES" dirty="0" smtClean="0"/>
              <a:t>y constante </a:t>
            </a:r>
            <a:r>
              <a:rPr lang="es-ES" dirty="0"/>
              <a:t>(C). </a:t>
            </a:r>
          </a:p>
          <a:p>
            <a:endParaRPr lang="es-ES" dirty="0"/>
          </a:p>
          <a:p>
            <a:r>
              <a:rPr lang="es-ES" b="1" dirty="0" smtClean="0"/>
              <a:t>Las regiones más conservadas son los fragmentos </a:t>
            </a:r>
            <a:r>
              <a:rPr lang="es-ES" b="1" dirty="0"/>
              <a:t>FR1, FR2 i FR3 </a:t>
            </a:r>
            <a:r>
              <a:rPr lang="es-ES" b="1" dirty="0" smtClean="0"/>
              <a:t>localizados dentro de la región </a:t>
            </a:r>
            <a:r>
              <a:rPr lang="es-ES" b="1" dirty="0"/>
              <a:t>variable. </a:t>
            </a:r>
            <a:r>
              <a:rPr lang="es-ES" b="1" dirty="0" smtClean="0"/>
              <a:t>Por tanto, son las </a:t>
            </a:r>
            <a:r>
              <a:rPr lang="es-ES" b="1" dirty="0"/>
              <a:t>que </a:t>
            </a:r>
            <a:r>
              <a:rPr lang="es-ES" b="1" dirty="0" smtClean="0"/>
              <a:t>se utilizarán para el estudio </a:t>
            </a:r>
            <a:r>
              <a:rPr lang="es-ES" b="1" dirty="0"/>
              <a:t>de </a:t>
            </a:r>
            <a:r>
              <a:rPr lang="es-ES" b="1" dirty="0" err="1" smtClean="0"/>
              <a:t>clonalidad</a:t>
            </a:r>
            <a:r>
              <a:rPr lang="es-ES" b="1" dirty="0" smtClean="0"/>
              <a:t>.</a:t>
            </a:r>
            <a:r>
              <a:rPr lang="es-ES" dirty="0" smtClean="0"/>
              <a:t> </a:t>
            </a:r>
            <a:endParaRPr lang="es-ES" dirty="0"/>
          </a:p>
          <a:p>
            <a:endParaRPr lang="es-ES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32656"/>
            <a:ext cx="9144000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s-ES_tradnl" sz="3200" b="1" dirty="0" smtClean="0">
                <a:solidFill>
                  <a:srgbClr val="0000FF"/>
                </a:solidFill>
              </a:rPr>
              <a:t>Estudio de </a:t>
            </a:r>
            <a:r>
              <a:rPr lang="es-ES_tradnl" sz="3200" b="1" dirty="0" err="1" smtClean="0">
                <a:solidFill>
                  <a:srgbClr val="0000FF"/>
                </a:solidFill>
              </a:rPr>
              <a:t>clonalidad</a:t>
            </a:r>
            <a:r>
              <a:rPr lang="es-ES_tradnl" sz="3200" b="1" dirty="0" smtClean="0">
                <a:solidFill>
                  <a:srgbClr val="0000FF"/>
                </a:solidFill>
              </a:rPr>
              <a:t> B</a:t>
            </a:r>
            <a:endParaRPr lang="es-ES_tradnl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s-ES" sz="2800" b="1" smtClean="0">
                <a:solidFill>
                  <a:srgbClr val="0000FF"/>
                </a:solidFill>
              </a:rPr>
              <a:t>Citarabina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765175"/>
          <a:ext cx="8610600" cy="1311275"/>
        </p:xfrm>
        <a:graphic>
          <a:graphicData uri="http://schemas.openxmlformats.org/presentationml/2006/ole">
            <p:oleObj spid="_x0000_s3074" name="Hoja de cálculo" r:id="rId4" imgW="8110776" imgH="1234341" progId="Excel.Shee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476375" y="2205038"/>
            <a:ext cx="5922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Reducción de dosis variable en pacientes &gt; 55-60 años.</a:t>
            </a:r>
          </a:p>
        </p:txBody>
      </p:sp>
      <p:graphicFrame>
        <p:nvGraphicFramePr>
          <p:cNvPr id="8" name="Group 107"/>
          <p:cNvGraphicFramePr>
            <a:graphicFrameLocks/>
          </p:cNvGraphicFramePr>
          <p:nvPr/>
        </p:nvGraphicFramePr>
        <p:xfrm>
          <a:off x="539750" y="3141663"/>
          <a:ext cx="8382000" cy="2971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5850"/>
                <a:gridCol w="1127125"/>
                <a:gridCol w="1163638"/>
                <a:gridCol w="1419225"/>
                <a:gridCol w="1262062"/>
                <a:gridCol w="1162050"/>
                <a:gridCol w="1162050"/>
              </a:tblGrid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Protocolo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LMB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BNHL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CODOX/M-IVAC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Hyper</a:t>
                      </a: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-CVAD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CALGB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PETHEMA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Fármaco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doxorubicina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Dosis/</a:t>
                      </a:r>
                      <a:r>
                        <a:rPr kumimoji="0" lang="es-ES_tradnl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dia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 mg/m</a:t>
                      </a:r>
                      <a:r>
                        <a:rPr kumimoji="0" lang="es-ES_tradnl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mg/m</a:t>
                      </a:r>
                      <a:r>
                        <a:rPr kumimoji="0" lang="es-ES_tradnl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 mg/m</a:t>
                      </a:r>
                      <a:r>
                        <a:rPr kumimoji="0" lang="es-ES_tradnl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Dias/Ciclos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en 6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en 3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en 4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en 4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en 3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en 3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Acumulada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mg/m</a:t>
                      </a:r>
                      <a:r>
                        <a:rPr kumimoji="0" lang="es-ES_tradnl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635375" y="2565400"/>
            <a:ext cx="20939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Antraciclinas</a:t>
            </a:r>
            <a:endParaRPr lang="en-US" sz="28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s-ES_tradnl" sz="4000" b="1" dirty="0" smtClean="0">
                <a:solidFill>
                  <a:srgbClr val="0000FF"/>
                </a:solidFill>
              </a:rPr>
              <a:t>Elementos clave del tratamiento actual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Prefase</a:t>
            </a:r>
            <a:endParaRPr lang="es-ES_tradnl" dirty="0" smtClean="0"/>
          </a:p>
          <a:p>
            <a:r>
              <a:rPr lang="es-ES_tradnl" dirty="0" err="1" smtClean="0"/>
              <a:t>Ciclofosfamida</a:t>
            </a:r>
            <a:r>
              <a:rPr lang="es-ES_tradnl" dirty="0" smtClean="0"/>
              <a:t> / </a:t>
            </a:r>
            <a:r>
              <a:rPr lang="es-ES_tradnl" dirty="0" err="1" smtClean="0"/>
              <a:t>ifosfamida</a:t>
            </a:r>
            <a:endParaRPr lang="es-ES_tradnl" dirty="0" smtClean="0"/>
          </a:p>
          <a:p>
            <a:r>
              <a:rPr lang="es-ES_tradnl" dirty="0" err="1" smtClean="0"/>
              <a:t>Metotrexato</a:t>
            </a:r>
            <a:endParaRPr lang="es-ES_tradnl" dirty="0" smtClean="0"/>
          </a:p>
          <a:p>
            <a:r>
              <a:rPr lang="es-ES_tradnl" dirty="0" err="1" smtClean="0"/>
              <a:t>Citarabina</a:t>
            </a:r>
            <a:endParaRPr lang="es-ES_tradnl" dirty="0" smtClean="0"/>
          </a:p>
          <a:p>
            <a:r>
              <a:rPr lang="es-ES_tradnl" dirty="0" err="1" smtClean="0"/>
              <a:t>Antraciclinas</a:t>
            </a:r>
            <a:endParaRPr lang="es-ES_tradnl" dirty="0" smtClean="0"/>
          </a:p>
          <a:p>
            <a:r>
              <a:rPr lang="es-ES_tradnl" b="1" dirty="0" smtClean="0">
                <a:solidFill>
                  <a:schemeClr val="accent2"/>
                </a:solidFill>
              </a:rPr>
              <a:t>Profilaxis de la afectación del SNC</a:t>
            </a:r>
          </a:p>
          <a:p>
            <a:endParaRPr lang="es-ES_tradnl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S" sz="3600" b="1" smtClean="0">
                <a:solidFill>
                  <a:srgbClr val="0000FF"/>
                </a:solidFill>
              </a:rPr>
              <a:t>Profilaxis del sistema nervioso central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640763" cy="4800600"/>
          </a:xfrm>
        </p:spPr>
        <p:txBody>
          <a:bodyPr/>
          <a:lstStyle/>
          <a:p>
            <a:r>
              <a:rPr lang="es-ES" b="1" dirty="0" smtClean="0">
                <a:solidFill>
                  <a:srgbClr val="0000FF"/>
                </a:solidFill>
              </a:rPr>
              <a:t>Tratamiento </a:t>
            </a:r>
            <a:r>
              <a:rPr lang="es-ES" b="1" dirty="0" err="1" smtClean="0">
                <a:solidFill>
                  <a:srgbClr val="0000FF"/>
                </a:solidFill>
              </a:rPr>
              <a:t>intratecal</a:t>
            </a:r>
            <a:endParaRPr lang="es-ES" b="1" dirty="0" smtClean="0">
              <a:solidFill>
                <a:srgbClr val="0000FF"/>
              </a:solidFill>
            </a:endParaRPr>
          </a:p>
          <a:p>
            <a:pPr lvl="1"/>
            <a:r>
              <a:rPr lang="es-ES" dirty="0" smtClean="0"/>
              <a:t>9 a 12 dosis.</a:t>
            </a:r>
          </a:p>
          <a:p>
            <a:pPr lvl="1"/>
            <a:r>
              <a:rPr lang="es-ES" dirty="0" smtClean="0"/>
              <a:t>Fármacos: </a:t>
            </a:r>
            <a:r>
              <a:rPr lang="es-ES" dirty="0" err="1" smtClean="0"/>
              <a:t>citarabina</a:t>
            </a:r>
            <a:r>
              <a:rPr lang="es-ES" dirty="0" smtClean="0"/>
              <a:t>, </a:t>
            </a:r>
            <a:r>
              <a:rPr lang="es-ES" dirty="0" err="1" smtClean="0"/>
              <a:t>metotrexato</a:t>
            </a:r>
            <a:r>
              <a:rPr lang="es-ES" dirty="0" smtClean="0"/>
              <a:t>, DXM/ hidrocortisona.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Tratamiento sistémico</a:t>
            </a:r>
          </a:p>
          <a:p>
            <a:pPr lvl="1"/>
            <a:r>
              <a:rPr lang="es-ES" dirty="0" err="1" smtClean="0"/>
              <a:t>Metotrexato</a:t>
            </a:r>
            <a:r>
              <a:rPr lang="es-ES" dirty="0" smtClean="0"/>
              <a:t> y/o </a:t>
            </a:r>
            <a:r>
              <a:rPr lang="es-ES" dirty="0" err="1" smtClean="0"/>
              <a:t>citarabina</a:t>
            </a:r>
            <a:r>
              <a:rPr lang="es-ES" dirty="0" smtClean="0"/>
              <a:t> a dosis altas.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Irradiación </a:t>
            </a:r>
            <a:r>
              <a:rPr lang="es-ES" b="1" dirty="0" err="1" smtClean="0">
                <a:solidFill>
                  <a:srgbClr val="0000FF"/>
                </a:solidFill>
              </a:rPr>
              <a:t>holocraneal</a:t>
            </a:r>
            <a:r>
              <a:rPr lang="es-ES" b="1" dirty="0" smtClean="0">
                <a:solidFill>
                  <a:srgbClr val="0000FF"/>
                </a:solidFill>
              </a:rPr>
              <a:t> (24 Gy)</a:t>
            </a:r>
          </a:p>
          <a:p>
            <a:pPr lvl="1"/>
            <a:r>
              <a:rPr lang="es-ES" dirty="0" smtClean="0"/>
              <a:t>Toxicidad neurológica grave (CALGB).</a:t>
            </a:r>
          </a:p>
          <a:p>
            <a:pPr lvl="1"/>
            <a:r>
              <a:rPr lang="es-ES" dirty="0" smtClean="0"/>
              <a:t>No obligatoria en todos los estudios</a:t>
            </a:r>
          </a:p>
          <a:p>
            <a:pPr lvl="1">
              <a:buFontTx/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750" y="1341438"/>
            <a:ext cx="4968875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00FF"/>
                </a:solidFill>
              </a:rPr>
              <a:t>Abordaje “pediátrico”.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648200"/>
          </a:xfrm>
          <a:solidFill>
            <a:srgbClr val="FFFF00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s-ES_tradnl" sz="2800" b="1" smtClean="0">
                <a:solidFill>
                  <a:srgbClr val="0000FF"/>
                </a:solidFill>
              </a:rPr>
              <a:t>   Resultados</a:t>
            </a:r>
          </a:p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r>
              <a:rPr lang="es-ES_tradnl" smtClean="0"/>
              <a:t>Tasas RC			85-95%</a:t>
            </a:r>
          </a:p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r>
              <a:rPr lang="es-ES_tradnl" smtClean="0"/>
              <a:t>SLE a 2 años		75-89%</a:t>
            </a:r>
          </a:p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r>
              <a:rPr lang="es-ES_tradnl" smtClean="0"/>
              <a:t>SG a 2 años		65-77%</a:t>
            </a:r>
          </a:p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endParaRPr lang="es-ES_tradnl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Murphy S, et al. </a:t>
            </a:r>
            <a:r>
              <a:rPr lang="es-ES_tradnl" sz="2400" smtClean="0"/>
              <a:t>J Clin Oncol 1986;4:1732-1739.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Patte C, et al. </a:t>
            </a:r>
            <a:r>
              <a:rPr lang="es-ES_tradnl" sz="2400" smtClean="0"/>
              <a:t>J Clin Oncol. 1991;9:123-132.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Schwenn M, et al. </a:t>
            </a:r>
            <a:r>
              <a:rPr lang="es-ES_tradnl" sz="2400" smtClean="0"/>
              <a:t>J Clin Oncol. 1991;9:133-138.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Bowman W, et al. </a:t>
            </a:r>
            <a:r>
              <a:rPr lang="es-ES_tradnl" sz="2400" smtClean="0"/>
              <a:t>J Clin Oncol. 1996;14:1252-1261.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Reiter A, et al. </a:t>
            </a:r>
            <a:r>
              <a:rPr lang="es-ES_tradnl" sz="2400" smtClean="0"/>
              <a:t>Blood. 1992;90:2471-2478.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Magrath I, et al. </a:t>
            </a:r>
            <a:r>
              <a:rPr lang="es-ES_tradnl" sz="2400" smtClean="0"/>
              <a:t>J Clin Oncol. 1996;14:925-934.</a:t>
            </a:r>
          </a:p>
          <a:p>
            <a:pPr marL="609600" indent="-609600">
              <a:lnSpc>
                <a:spcPct val="80000"/>
              </a:lnSpc>
            </a:pPr>
            <a:endParaRPr lang="es-ES_tradnl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1077913"/>
            <a:ext cx="7977188" cy="3438525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188" y="4875213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 smtClean="0"/>
              <a:t>Ejemplo de la región </a:t>
            </a:r>
            <a:r>
              <a:rPr lang="es-ES_tradnl" dirty="0"/>
              <a:t>FR3 </a:t>
            </a:r>
            <a:r>
              <a:rPr lang="es-ES_tradnl" dirty="0" err="1"/>
              <a:t>clonal</a:t>
            </a:r>
            <a:r>
              <a:rPr lang="es-ES_tradnl" dirty="0"/>
              <a:t> (104 </a:t>
            </a:r>
            <a:r>
              <a:rPr lang="es-ES_tradnl" dirty="0" err="1"/>
              <a:t>pb</a:t>
            </a:r>
            <a:r>
              <a:rPr lang="es-ES_tradnl" dirty="0"/>
              <a:t>) </a:t>
            </a:r>
            <a:r>
              <a:rPr lang="es-ES_tradnl" dirty="0" smtClean="0"/>
              <a:t>junto </a:t>
            </a:r>
            <a:r>
              <a:rPr lang="es-ES_tradnl" dirty="0"/>
              <a:t>a una </a:t>
            </a:r>
            <a:r>
              <a:rPr lang="es-ES_tradnl" dirty="0" smtClean="0"/>
              <a:t>población </a:t>
            </a:r>
            <a:r>
              <a:rPr lang="es-ES_tradnl" dirty="0" err="1"/>
              <a:t>policlonal</a:t>
            </a:r>
            <a:r>
              <a:rPr lang="es-ES_tradnl" dirty="0"/>
              <a:t> </a:t>
            </a:r>
            <a:r>
              <a:rPr lang="es-ES_tradnl" dirty="0" smtClean="0"/>
              <a:t>acompañante. </a:t>
            </a:r>
            <a:endParaRPr lang="es-ES_tradnl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68538" y="1785938"/>
            <a:ext cx="96043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000000"/>
                </a:solidFill>
              </a:rPr>
              <a:t>109 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smtClean="0">
                <a:solidFill>
                  <a:srgbClr val="0000FF"/>
                </a:solidFill>
              </a:rPr>
              <a:t>Citogenética y FISH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186238" cy="4343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sz="2400" b="1" smtClean="0">
                <a:solidFill>
                  <a:srgbClr val="0000FF"/>
                </a:solidFill>
              </a:rPr>
              <a:t>t(8;14) [t(2;8), t(8;22)]</a:t>
            </a:r>
          </a:p>
          <a:p>
            <a:pPr eaLnBrk="1" hangingPunct="1"/>
            <a:endParaRPr lang="es-ES_tradnl" sz="2400" smtClean="0">
              <a:solidFill>
                <a:srgbClr val="99CCFF"/>
              </a:solidFill>
            </a:endParaRP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267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i="1" smtClean="0">
                <a:solidFill>
                  <a:srgbClr val="0000FF"/>
                </a:solidFill>
              </a:rPr>
              <a:t>C-MYC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 l="15741" t="16069" r="32480" b="22878"/>
          <a:stretch>
            <a:fillRect/>
          </a:stretch>
        </p:blipFill>
        <p:spPr bwMode="auto">
          <a:xfrm>
            <a:off x="4800600" y="2479675"/>
            <a:ext cx="43434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 l="491" t="7022" r="21976" b="13348"/>
          <a:stretch>
            <a:fillRect/>
          </a:stretch>
        </p:blipFill>
        <p:spPr bwMode="auto">
          <a:xfrm>
            <a:off x="0" y="2492375"/>
            <a:ext cx="45005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1763713" y="4221163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1116013" y="4941888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777" name="Picture 1027" descr="burkitt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Leucemia/linfoma de Burkitt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Clínica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Morfologia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Citofluorometria</a:t>
            </a:r>
            <a:r>
              <a:rPr lang="en-US" dirty="0" smtClean="0"/>
              <a:t>/</a:t>
            </a:r>
            <a:r>
              <a:rPr lang="en-US" dirty="0" err="1" smtClean="0"/>
              <a:t>inmunohistoquímica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r>
              <a:rPr lang="en-US" dirty="0" smtClean="0"/>
              <a:t>/FISH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Genética</a:t>
            </a:r>
            <a:r>
              <a:rPr lang="en-US" dirty="0" smtClean="0"/>
              <a:t> molecular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Diagnóstico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diferencial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Tratamiento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Inmunoquimioterapia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67"/>
          <p:cNvSpPr>
            <a:spLocks noChangeArrowheads="1"/>
          </p:cNvSpPr>
          <p:nvPr/>
        </p:nvSpPr>
        <p:spPr bwMode="auto">
          <a:xfrm>
            <a:off x="4859338" y="6092825"/>
            <a:ext cx="28892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19" name="Oval 66"/>
          <p:cNvSpPr>
            <a:spLocks noChangeArrowheads="1"/>
          </p:cNvSpPr>
          <p:nvPr/>
        </p:nvSpPr>
        <p:spPr bwMode="auto">
          <a:xfrm>
            <a:off x="4859338" y="4221163"/>
            <a:ext cx="2889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0" name="Oval 65"/>
          <p:cNvSpPr>
            <a:spLocks noChangeArrowheads="1"/>
          </p:cNvSpPr>
          <p:nvPr/>
        </p:nvSpPr>
        <p:spPr bwMode="auto">
          <a:xfrm>
            <a:off x="4859338" y="22764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Oval 63"/>
          <p:cNvSpPr>
            <a:spLocks noChangeArrowheads="1"/>
          </p:cNvSpPr>
          <p:nvPr/>
        </p:nvSpPr>
        <p:spPr bwMode="auto">
          <a:xfrm>
            <a:off x="4859338" y="836613"/>
            <a:ext cx="28892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0" y="0"/>
          <a:ext cx="9144000" cy="6907595"/>
        </p:xfrm>
        <a:graphic>
          <a:graphicData uri="http://schemas.openxmlformats.org/drawingml/2006/table">
            <a:tbl>
              <a:tblPr/>
              <a:tblGrid>
                <a:gridCol w="4356100"/>
                <a:gridCol w="1289050"/>
                <a:gridCol w="1987550"/>
                <a:gridCol w="15113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CARACTERÍSTICA</a:t>
                      </a:r>
                      <a:endParaRPr kumimoji="0" lang="ca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chemeClr val="bg1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LB</a:t>
                      </a:r>
                      <a:endParaRPr kumimoji="0" lang="ca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chemeClr val="bg1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LB/LDCGB</a:t>
                      </a:r>
                      <a:endParaRPr kumimoji="0" lang="ca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chemeClr val="bg1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LDCGB</a:t>
                      </a:r>
                      <a:endParaRPr kumimoji="0" lang="ca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CC"/>
                        </a:gs>
                        <a:gs pos="50000">
                          <a:schemeClr val="bg1"/>
                        </a:gs>
                        <a:gs pos="100000">
                          <a:srgbClr val="0000CC"/>
                        </a:gs>
                      </a:gsLst>
                      <a:lin ang="5400000" scaled="1"/>
                    </a:gradFill>
                  </a:tcPr>
                </a:tc>
              </a:tr>
              <a:tr h="3603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Morfologia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Células tamaño pequeño/mediano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Células tamaño grande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Celularidad mixta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Raramente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Proliferación (Ki67/MIB1)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&gt;90% y homogénea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&lt;90% o heterogénea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Expressió de BLC2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negativa / débil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intensa</a:t>
                      </a:r>
                      <a:endParaRPr kumimoji="0" lang="ca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Genètica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Reordenamiento c-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IGH – c-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No IGH – c-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BCL2 pero no reordenamiento c-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BCL6 pero no reordenamiento c-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Doble/triple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translocación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</a:t>
                      </a:r>
                      <a:r>
                        <a:rPr kumimoji="0" lang="es-E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Dual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s-E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Triple hit)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Cariotipo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simple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Cariotip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complejo</a:t>
                      </a:r>
                      <a:endParaRPr kumimoji="0" lang="ca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Frecuente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Raro</a:t>
                      </a:r>
                      <a:endParaRPr kumimoji="0" lang="ca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179388" y="1773238"/>
            <a:ext cx="16557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>
            <a:off x="179388" y="2492375"/>
            <a:ext cx="17287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323528" y="3501008"/>
            <a:ext cx="6477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179388" y="6092825"/>
            <a:ext cx="1800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251520" y="6381328"/>
            <a:ext cx="20891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179388" y="4581525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5" grpId="0" animBg="1"/>
      <p:bldP spid="17466" grpId="0" animBg="1"/>
      <p:bldP spid="17467" grpId="0" animBg="1"/>
      <p:bldP spid="17468" grpId="0" animBg="1"/>
      <p:bldP spid="17469" grpId="0" animBg="1"/>
      <p:bldP spid="174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Leucemia/linfoma de Burkitt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Clínica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Morfologia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Citofluorometria</a:t>
            </a:r>
            <a:r>
              <a:rPr lang="en-US" dirty="0" smtClean="0"/>
              <a:t>/</a:t>
            </a:r>
            <a:r>
              <a:rPr lang="en-US" dirty="0" err="1" smtClean="0"/>
              <a:t>inmunohistoquímica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r>
              <a:rPr lang="en-US" dirty="0" smtClean="0"/>
              <a:t>/FISH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Genética</a:t>
            </a:r>
            <a:r>
              <a:rPr lang="en-US" dirty="0" smtClean="0"/>
              <a:t> molecular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diferencial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Tratamiento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Inmunoquimioterapia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b="1" dirty="0" smtClean="0">
                <a:solidFill>
                  <a:srgbClr val="0000FF"/>
                </a:solidFill>
              </a:rPr>
              <a:t>Tratamientos ineficaces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z="2800" b="1" smtClean="0">
                <a:solidFill>
                  <a:srgbClr val="0000FF"/>
                </a:solidFill>
              </a:rPr>
              <a:t>Tipo leucemia aguda linfoblástica</a:t>
            </a:r>
          </a:p>
          <a:p>
            <a:pPr lvl="1" eaLnBrk="1" hangingPunct="1"/>
            <a:r>
              <a:rPr lang="es-ES_tradnl" sz="2400" smtClean="0"/>
              <a:t>Moorman AV, et al. </a:t>
            </a:r>
            <a:r>
              <a:rPr lang="en-GB" sz="2400" smtClean="0"/>
              <a:t>Blood 2007;109:3189-97</a:t>
            </a:r>
            <a:r>
              <a:rPr lang="en-GB" smtClean="0"/>
              <a:t>. </a:t>
            </a:r>
          </a:p>
          <a:p>
            <a:pPr lvl="2" eaLnBrk="1" hangingPunct="1"/>
            <a:r>
              <a:rPr lang="en-GB" smtClean="0"/>
              <a:t>SLE 13% a un año.</a:t>
            </a:r>
          </a:p>
          <a:p>
            <a:pPr lvl="2" eaLnBrk="1" hangingPunct="1"/>
            <a:r>
              <a:rPr lang="en-GB" smtClean="0"/>
              <a:t>SG 12% a un año.</a:t>
            </a:r>
          </a:p>
          <a:p>
            <a:pPr eaLnBrk="1" hangingPunct="1"/>
            <a:r>
              <a:rPr lang="es-ES_tradnl" sz="2800" b="1" smtClean="0">
                <a:solidFill>
                  <a:srgbClr val="0000FF"/>
                </a:solidFill>
              </a:rPr>
              <a:t>Tipo linfoma de alto grado</a:t>
            </a:r>
          </a:p>
          <a:p>
            <a:pPr lvl="1" eaLnBrk="1" hangingPunct="1"/>
            <a:r>
              <a:rPr lang="es-ES_tradnl" sz="2400" smtClean="0"/>
              <a:t>Macpherson N, et al. JCO 1999;17:1558-67</a:t>
            </a:r>
            <a:r>
              <a:rPr lang="es-ES_tradnl" smtClean="0"/>
              <a:t>.</a:t>
            </a:r>
          </a:p>
          <a:p>
            <a:pPr lvl="2" eaLnBrk="1" hangingPunct="1"/>
            <a:r>
              <a:rPr lang="en-GB" smtClean="0"/>
              <a:t>SLE 19% a un año.</a:t>
            </a:r>
          </a:p>
          <a:p>
            <a:pPr lvl="2" eaLnBrk="1" hangingPunct="1"/>
            <a:r>
              <a:rPr lang="en-GB" smtClean="0"/>
              <a:t>SG 17% a un año.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979613" y="260350"/>
            <a:ext cx="570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>
                <a:solidFill>
                  <a:srgbClr val="0000CC"/>
                </a:solidFill>
                <a:latin typeface="Calibri" pitchFamily="34" charset="0"/>
              </a:rPr>
              <a:t>Genetics and prognosis in adult ALL</a:t>
            </a:r>
            <a:r>
              <a:rPr lang="es-ES" sz="2400">
                <a:solidFill>
                  <a:srgbClr val="0000CC"/>
                </a:solidFill>
                <a:latin typeface="Calibri" pitchFamily="34" charset="0"/>
              </a:rPr>
              <a:t>. </a:t>
            </a:r>
          </a:p>
          <a:p>
            <a:pPr algn="ctr"/>
            <a:r>
              <a:rPr lang="es-ES" sz="2400" b="1">
                <a:solidFill>
                  <a:schemeClr val="accent2"/>
                </a:solidFill>
                <a:latin typeface="Calibri" pitchFamily="34" charset="0"/>
              </a:rPr>
              <a:t>(MRC UKALLXII/ECOG 2993, n= 1522)</a:t>
            </a:r>
            <a:endParaRPr lang="es-ES_tradnl" sz="2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827088" y="6494463"/>
            <a:ext cx="5022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Moorman, AV. et al. Blood </a:t>
            </a:r>
            <a:r>
              <a:rPr lang="es-ES" b="1">
                <a:solidFill>
                  <a:srgbClr val="000000"/>
                </a:solidFill>
                <a:latin typeface="Calibri" pitchFamily="34" charset="0"/>
              </a:rPr>
              <a:t>2007;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109:3189-97</a:t>
            </a:r>
          </a:p>
          <a:p>
            <a:endParaRPr lang="es-ES_tradnl">
              <a:latin typeface="Calibri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6300788" y="5013325"/>
            <a:ext cx="107156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Presentación en pantalla (4:3)</PresentationFormat>
  <Paragraphs>285</Paragraphs>
  <Slides>23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Tema de Office</vt:lpstr>
      <vt:lpstr>Bitmap</vt:lpstr>
      <vt:lpstr>Worksheet</vt:lpstr>
      <vt:lpstr>Hoja de cálculo</vt:lpstr>
      <vt:lpstr>Diapositiva 1</vt:lpstr>
      <vt:lpstr>Diapositiva 2</vt:lpstr>
      <vt:lpstr>Diapositiva 3</vt:lpstr>
      <vt:lpstr>Citogenética y FISH</vt:lpstr>
      <vt:lpstr>Leucemia/linfoma de Burkitt</vt:lpstr>
      <vt:lpstr>Diapositiva 6</vt:lpstr>
      <vt:lpstr>Leucemia/linfoma de Burkitt</vt:lpstr>
      <vt:lpstr>Tratamientos ineficaces</vt:lpstr>
      <vt:lpstr>Diapositiva 9</vt:lpstr>
      <vt:lpstr>Diapositiva 10</vt:lpstr>
      <vt:lpstr>Diapositiva 11</vt:lpstr>
      <vt:lpstr>HIV-related Burkitt’s lymphoma CHOP vs. specific therapy</vt:lpstr>
      <vt:lpstr>Leucemia/linfoma de Burkitt</vt:lpstr>
      <vt:lpstr>Abordaje “pediátrico”.</vt:lpstr>
      <vt:lpstr>Elementos clave del tratamiento actual</vt:lpstr>
      <vt:lpstr>Prefase</vt:lpstr>
      <vt:lpstr>Elementos clave del tratamiento actual</vt:lpstr>
      <vt:lpstr>Ciclofosfamida / Ifosfamida</vt:lpstr>
      <vt:lpstr>Elementos clave del tratamiento actual</vt:lpstr>
      <vt:lpstr>Citarabina</vt:lpstr>
      <vt:lpstr>Elementos clave del tratamiento actual</vt:lpstr>
      <vt:lpstr>Profilaxis del sistema nervioso central</vt:lpstr>
      <vt:lpstr>Abordaje “pediátrico”.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Josep Maria</dc:creator>
  <cp:lastModifiedBy>Josep Maria</cp:lastModifiedBy>
  <cp:revision>1</cp:revision>
  <dcterms:created xsi:type="dcterms:W3CDTF">2011-06-30T05:27:40Z</dcterms:created>
  <dcterms:modified xsi:type="dcterms:W3CDTF">2011-06-30T05:28:12Z</dcterms:modified>
</cp:coreProperties>
</file>