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61" r:id="rId4"/>
    <p:sldId id="258" r:id="rId5"/>
    <p:sldId id="259" r:id="rId6"/>
    <p:sldId id="264" r:id="rId7"/>
    <p:sldId id="262" r:id="rId8"/>
    <p:sldId id="265" r:id="rId9"/>
    <p:sldId id="267" r:id="rId10"/>
    <p:sldId id="272" r:id="rId11"/>
    <p:sldId id="273" r:id="rId12"/>
    <p:sldId id="271" r:id="rId13"/>
    <p:sldId id="269" r:id="rId14"/>
    <p:sldId id="270" r:id="rId15"/>
    <p:sldId id="276" r:id="rId16"/>
    <p:sldId id="275" r:id="rId17"/>
    <p:sldId id="282" r:id="rId18"/>
    <p:sldId id="285" r:id="rId19"/>
    <p:sldId id="283" r:id="rId20"/>
    <p:sldId id="277" r:id="rId21"/>
    <p:sldId id="278" r:id="rId22"/>
    <p:sldId id="286" r:id="rId23"/>
    <p:sldId id="279" r:id="rId24"/>
    <p:sldId id="294" r:id="rId25"/>
    <p:sldId id="280" r:id="rId26"/>
    <p:sldId id="289" r:id="rId27"/>
    <p:sldId id="291" r:id="rId28"/>
    <p:sldId id="288" r:id="rId29"/>
    <p:sldId id="290" r:id="rId30"/>
    <p:sldId id="292" r:id="rId31"/>
    <p:sldId id="293" r:id="rId32"/>
    <p:sldId id="296" r:id="rId33"/>
    <p:sldId id="297" r:id="rId34"/>
    <p:sldId id="298" r:id="rId35"/>
    <p:sldId id="299" r:id="rId36"/>
    <p:sldId id="300" r:id="rId37"/>
    <p:sldId id="302" r:id="rId38"/>
    <p:sldId id="303" r:id="rId39"/>
    <p:sldId id="301" r:id="rId40"/>
    <p:sldId id="306" r:id="rId41"/>
    <p:sldId id="305" r:id="rId42"/>
    <p:sldId id="307" r:id="rId43"/>
    <p:sldId id="309" r:id="rId44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7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019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CC50-7913-4610-932E-196966DC29CC}" type="datetimeFigureOut">
              <a:rPr lang="es-UY" smtClean="0"/>
              <a:pPr/>
              <a:t>05/07/2011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AEBF2-919A-497F-A7CE-7158E2588DD3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EBF2-919A-497F-A7CE-7158E2588DD3}" type="slidenum">
              <a:rPr lang="es-UY" smtClean="0"/>
              <a:pPr/>
              <a:t>2</a:t>
            </a:fld>
            <a:endParaRPr lang="es-U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EBF2-919A-497F-A7CE-7158E2588DD3}" type="slidenum">
              <a:rPr lang="es-UY" smtClean="0"/>
              <a:pPr/>
              <a:t>4</a:t>
            </a:fld>
            <a:endParaRPr lang="es-U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EBF2-919A-497F-A7CE-7158E2588DD3}" type="slidenum">
              <a:rPr lang="es-UY" smtClean="0"/>
              <a:pPr/>
              <a:t>5</a:t>
            </a:fld>
            <a:endParaRPr lang="es-U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EBF2-919A-497F-A7CE-7158E2588DD3}" type="slidenum">
              <a:rPr lang="es-UY" smtClean="0"/>
              <a:pPr/>
              <a:t>31</a:t>
            </a:fld>
            <a:endParaRPr lang="es-U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AA2E468-B88D-43DA-8B3A-D8607C490F88}" type="datetimeFigureOut">
              <a:rPr lang="es-UY" smtClean="0"/>
              <a:pPr/>
              <a:t>05/07/2011</a:t>
            </a:fld>
            <a:endParaRPr lang="es-UY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UY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E442AD0-00CD-435D-934D-F638DF50F97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468-B88D-43DA-8B3A-D8607C490F88}" type="datetimeFigureOut">
              <a:rPr lang="es-UY" smtClean="0"/>
              <a:pPr/>
              <a:t>05/07/2011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2AD0-00CD-435D-934D-F638DF50F97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468-B88D-43DA-8B3A-D8607C490F88}" type="datetimeFigureOut">
              <a:rPr lang="es-UY" smtClean="0"/>
              <a:pPr/>
              <a:t>05/07/2011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2AD0-00CD-435D-934D-F638DF50F97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AA2E468-B88D-43DA-8B3A-D8607C490F88}" type="datetimeFigureOut">
              <a:rPr lang="es-UY" smtClean="0"/>
              <a:pPr/>
              <a:t>05/07/2011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2AD0-00CD-435D-934D-F638DF50F97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AA2E468-B88D-43DA-8B3A-D8607C490F88}" type="datetimeFigureOut">
              <a:rPr lang="es-UY" smtClean="0"/>
              <a:pPr/>
              <a:t>05/07/2011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E442AD0-00CD-435D-934D-F638DF50F974}" type="slidenum">
              <a:rPr lang="es-UY" smtClean="0"/>
              <a:pPr/>
              <a:t>‹Nº›</a:t>
            </a:fld>
            <a:endParaRPr lang="es-UY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A2E468-B88D-43DA-8B3A-D8607C490F88}" type="datetimeFigureOut">
              <a:rPr lang="es-UY" smtClean="0"/>
              <a:pPr/>
              <a:t>05/07/2011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442AD0-00CD-435D-934D-F638DF50F97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AA2E468-B88D-43DA-8B3A-D8607C490F88}" type="datetimeFigureOut">
              <a:rPr lang="es-UY" smtClean="0"/>
              <a:pPr/>
              <a:t>05/07/2011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E442AD0-00CD-435D-934D-F638DF50F97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468-B88D-43DA-8B3A-D8607C490F88}" type="datetimeFigureOut">
              <a:rPr lang="es-UY" smtClean="0"/>
              <a:pPr/>
              <a:t>05/07/2011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2AD0-00CD-435D-934D-F638DF50F97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A2E468-B88D-43DA-8B3A-D8607C490F88}" type="datetimeFigureOut">
              <a:rPr lang="es-UY" smtClean="0"/>
              <a:pPr/>
              <a:t>05/07/2011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442AD0-00CD-435D-934D-F638DF50F97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AA2E468-B88D-43DA-8B3A-D8607C490F88}" type="datetimeFigureOut">
              <a:rPr lang="es-UY" smtClean="0"/>
              <a:pPr/>
              <a:t>05/07/2011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E442AD0-00CD-435D-934D-F638DF50F97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AA2E468-B88D-43DA-8B3A-D8607C490F88}" type="datetimeFigureOut">
              <a:rPr lang="es-UY" smtClean="0"/>
              <a:pPr/>
              <a:t>05/07/2011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E442AD0-00CD-435D-934D-F638DF50F97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AA2E468-B88D-43DA-8B3A-D8607C490F88}" type="datetimeFigureOut">
              <a:rPr lang="es-UY" smtClean="0"/>
              <a:pPr/>
              <a:t>05/07/2011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UY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E442AD0-00CD-435D-934D-F638DF50F97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?term=Cohen%20YC,%20Djulbegovic%20B,%20Shamai-Lubovitz%20O,Arch%20Intern%20Med.%202000;160(11):1630-1638.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2756197/table/T2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4988897" TargetMode="External"/><Relationship Id="rId2" Type="http://schemas.openxmlformats.org/officeDocument/2006/relationships/hyperlink" Target="http://www.ncbi.nlm.nih.gov/pubmed/1090444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/17051755" TargetMode="External"/><Relationship Id="rId4" Type="http://schemas.openxmlformats.org/officeDocument/2006/relationships/hyperlink" Target="http://www.ncbi.nlm.nih.gov/pubmed/17854925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714"/>
            </a:gs>
            <a:gs pos="60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690208"/>
          </a:xfrm>
          <a:noFill/>
        </p:spPr>
        <p:txBody>
          <a:bodyPr/>
          <a:lstStyle/>
          <a:p>
            <a:pPr>
              <a:buNone/>
            </a:pPr>
            <a:r>
              <a:rPr lang="es-UY" dirty="0" smtClean="0"/>
              <a:t>       </a:t>
            </a:r>
            <a:r>
              <a:rPr lang="es-UY" sz="36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PTA  TRATAMIENTO CLÁSICO</a:t>
            </a:r>
            <a:endParaRPr lang="es-UY" sz="3600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 bwMode="auto">
          <a:xfrm>
            <a:off x="1835696" y="3212976"/>
            <a:ext cx="5562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IV CONGRESO PARAGUAYO DE HEMATOLOGÍA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Y MEDICINA TRANSFUSIONAL</a:t>
            </a:r>
            <a:r>
              <a:rPr kumimoji="0" lang="es-U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U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2011</a:t>
            </a:r>
            <a:endParaRPr lang="es-UY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83720" y="6084004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 smtClean="0"/>
              <a:t>Dra. Cecilia Carrizo</a:t>
            </a:r>
            <a:endParaRPr lang="es-UY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9258"/>
          </a:xfrm>
        </p:spPr>
        <p:txBody>
          <a:bodyPr/>
          <a:lstStyle/>
          <a:p>
            <a:r>
              <a:rPr lang="es-UY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lang="es-UY" sz="32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TRATAMIENTO PTA PRIMARIO</a:t>
            </a:r>
            <a:endParaRPr lang="es-UY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196752"/>
            <a:ext cx="8208912" cy="954107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lvl="0">
              <a:buClr>
                <a:srgbClr val="FF388C"/>
              </a:buClr>
              <a:buNone/>
            </a:pPr>
            <a:r>
              <a:rPr lang="es-UY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recuento </a:t>
            </a:r>
            <a:r>
              <a:rPr lang="es-UY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plaquetario</a:t>
            </a:r>
            <a:r>
              <a:rPr lang="es-UY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hemostáticamente  </a:t>
            </a:r>
          </a:p>
          <a:p>
            <a:pPr lvl="0">
              <a:buClr>
                <a:srgbClr val="FF388C"/>
              </a:buClr>
              <a:buNone/>
            </a:pPr>
            <a:r>
              <a:rPr lang="es-UY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suficiente para nuestro paciente</a:t>
            </a:r>
            <a:endParaRPr lang="es-UY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8819" y="2924944"/>
            <a:ext cx="8552341" cy="138499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  *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plaquetario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UY" sz="2800" b="1" u="sng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30 x 10 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/l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*grado de la hemorragia actual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*probabilidad de complicaciones hemorrágicas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27584" y="5157192"/>
            <a:ext cx="7412607" cy="123110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realizar balance riesgo de sangrado vs </a:t>
            </a:r>
          </a:p>
          <a:p>
            <a:pPr>
              <a:buNone/>
            </a:pP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morbimortalidad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del tratamiento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instituído</a:t>
            </a: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</a:t>
            </a:r>
            <a:endParaRPr lang="es-UY" dirty="0"/>
          </a:p>
        </p:txBody>
      </p:sp>
      <p:sp>
        <p:nvSpPr>
          <p:cNvPr id="9" name="8 Flecha abajo"/>
          <p:cNvSpPr/>
          <p:nvPr/>
        </p:nvSpPr>
        <p:spPr>
          <a:xfrm>
            <a:off x="4139952" y="2276872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9 Flecha abajo"/>
          <p:cNvSpPr/>
          <p:nvPr/>
        </p:nvSpPr>
        <p:spPr>
          <a:xfrm>
            <a:off x="4139952" y="450912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700808"/>
          </a:xfrm>
        </p:spPr>
        <p:txBody>
          <a:bodyPr>
            <a:noAutofit/>
          </a:bodyPr>
          <a:lstStyle/>
          <a:p>
            <a:pPr marL="0" lvl="0">
              <a:spcBef>
                <a:spcPts val="0"/>
              </a:spcBef>
            </a:pPr>
            <a:r>
              <a:rPr lang="es-UY" sz="2800" b="1" u="sng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s-UY" sz="2800" b="1" u="sng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s-UY" sz="2800" b="1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     </a:t>
            </a:r>
            <a:r>
              <a:rPr lang="es-UY" sz="2800" b="1" u="sng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Recuento </a:t>
            </a:r>
            <a:r>
              <a:rPr lang="es-UY" sz="2800" b="1" u="sng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plaquetario</a:t>
            </a:r>
            <a:r>
              <a:rPr lang="es-UY" sz="2800" b="1" u="sng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hemostáticamente   </a:t>
            </a:r>
            <a:br>
              <a:rPr lang="es-UY" sz="2800" b="1" u="sng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s-UY" sz="2800" b="1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         </a:t>
            </a:r>
            <a:r>
              <a:rPr lang="es-UY" sz="2800" b="1" u="sng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suficiente para nuestro paciente</a:t>
            </a:r>
            <a:r>
              <a:rPr lang="es-UY" sz="2800" b="1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s-UY" sz="2800" b="1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endParaRPr lang="es-UY" sz="28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3344"/>
            <a:ext cx="8229600" cy="4283968"/>
          </a:xfrm>
          <a:solidFill>
            <a:schemeClr val="tx2">
              <a:lumMod val="25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s-UY" sz="32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4500" b="1" u="sng" dirty="0" smtClean="0">
                <a:latin typeface="Arial" pitchFamily="34" charset="0"/>
                <a:cs typeface="Arial" pitchFamily="34" charset="0"/>
              </a:rPr>
              <a:t>Riesgo de sangrado</a:t>
            </a:r>
            <a:r>
              <a:rPr lang="es-UY" sz="45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s-UY" sz="45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4500" b="1" dirty="0" smtClean="0">
                <a:latin typeface="Arial" pitchFamily="34" charset="0"/>
                <a:cs typeface="Arial" pitchFamily="34" charset="0"/>
              </a:rPr>
              <a:t> -disfunción </a:t>
            </a:r>
            <a:r>
              <a:rPr lang="es-UY" sz="4500" b="1" dirty="0" err="1" smtClean="0">
                <a:latin typeface="Arial" pitchFamily="34" charset="0"/>
                <a:cs typeface="Arial" pitchFamily="34" charset="0"/>
              </a:rPr>
              <a:t>plaquetaria</a:t>
            </a:r>
            <a:r>
              <a:rPr lang="es-UY" sz="45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UY" sz="4500" b="1" dirty="0" smtClean="0">
                <a:latin typeface="Arial" pitchFamily="34" charset="0"/>
                <a:cs typeface="Arial" pitchFamily="34" charset="0"/>
              </a:rPr>
              <a:t> -defecto hemostático asociado </a:t>
            </a:r>
          </a:p>
          <a:p>
            <a:pPr>
              <a:buNone/>
            </a:pPr>
            <a:r>
              <a:rPr lang="es-UY" sz="4500" b="1" dirty="0" smtClean="0">
                <a:latin typeface="Arial" pitchFamily="34" charset="0"/>
                <a:cs typeface="Arial" pitchFamily="34" charset="0"/>
              </a:rPr>
              <a:t> -uso de ACO</a:t>
            </a:r>
          </a:p>
          <a:p>
            <a:pPr>
              <a:buNone/>
            </a:pPr>
            <a:r>
              <a:rPr lang="es-UY" sz="4500" b="1" dirty="0" smtClean="0">
                <a:latin typeface="Arial" pitchFamily="34" charset="0"/>
                <a:cs typeface="Arial" pitchFamily="34" charset="0"/>
              </a:rPr>
              <a:t> -edad  </a:t>
            </a:r>
            <a:r>
              <a:rPr lang="en-US" sz="4500" b="1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s-UY" sz="4500" b="1" dirty="0" smtClean="0">
                <a:latin typeface="Arial" pitchFamily="34" charset="0"/>
                <a:cs typeface="Arial" pitchFamily="34" charset="0"/>
              </a:rPr>
              <a:t> 60 años                                  </a:t>
            </a:r>
          </a:p>
          <a:p>
            <a:pPr>
              <a:buNone/>
            </a:pPr>
            <a:r>
              <a:rPr lang="es-UY" sz="4500" b="1" dirty="0" smtClean="0">
                <a:latin typeface="Arial" pitchFamily="34" charset="0"/>
                <a:cs typeface="Arial" pitchFamily="34" charset="0"/>
              </a:rPr>
              <a:t> -historia previa de sangrado</a:t>
            </a:r>
          </a:p>
          <a:p>
            <a:pPr>
              <a:buNone/>
            </a:pPr>
            <a:endParaRPr lang="es-UY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UY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3200" b="1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RIESGO DE SANGRADO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72000"/>
          </a:xfrm>
          <a:solidFill>
            <a:schemeClr val="tx2">
              <a:lumMod val="2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s-UY" b="1" dirty="0" smtClean="0">
                <a:latin typeface="Arial" pitchFamily="34" charset="0"/>
                <a:cs typeface="Arial" pitchFamily="34" charset="0"/>
              </a:rPr>
              <a:t>actividad y estilo de vida</a:t>
            </a:r>
          </a:p>
          <a:p>
            <a:r>
              <a:rPr lang="es-UY" b="1" dirty="0" smtClean="0">
                <a:latin typeface="Arial" pitchFamily="34" charset="0"/>
                <a:cs typeface="Arial" pitchFamily="34" charset="0"/>
              </a:rPr>
              <a:t>posibles intervenciones que puedan causar sangrado</a:t>
            </a:r>
          </a:p>
          <a:p>
            <a:r>
              <a:rPr lang="es-UY" b="1" dirty="0" smtClean="0">
                <a:latin typeface="Arial" pitchFamily="34" charset="0"/>
                <a:cs typeface="Arial" pitchFamily="34" charset="0"/>
              </a:rPr>
              <a:t>accesibilidad a la atención médica</a:t>
            </a:r>
          </a:p>
          <a:p>
            <a:r>
              <a:rPr lang="es-UY" b="1" dirty="0" smtClean="0">
                <a:latin typeface="Arial" pitchFamily="34" charset="0"/>
                <a:cs typeface="Arial" pitchFamily="34" charset="0"/>
              </a:rPr>
              <a:t>expectativas del paciente,  preocupación,    </a:t>
            </a: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ansiedad del paciente sobre la carga de la </a:t>
            </a: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enfermedad</a:t>
            </a:r>
          </a:p>
          <a:p>
            <a:r>
              <a:rPr lang="es-UY" b="1" dirty="0" smtClean="0">
                <a:latin typeface="Arial" pitchFamily="34" charset="0"/>
                <a:cs typeface="Arial" pitchFamily="34" charset="0"/>
              </a:rPr>
              <a:t>necesidad del paciente de medicamentos sin PTA que puedan crear un riesgo de hemorragia mayor</a:t>
            </a:r>
          </a:p>
          <a:p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RIESGO DE SANGRADO: EDAD 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19256" cy="3202376"/>
          </a:xfr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 1817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ptes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PTA con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persisitente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recuento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plaquetario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&lt; 30 x 10 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lt</a:t>
            </a: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Tasa de hemorragia ajustado a edad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0,004        0,012         </a:t>
            </a:r>
            <a:r>
              <a:rPr lang="es-UY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0,130 casos x </a:t>
            </a:r>
            <a:r>
              <a:rPr lang="es-UY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pte.x</a:t>
            </a:r>
            <a:r>
              <a:rPr lang="es-UY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año</a:t>
            </a: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&lt; 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40         40 -60         </a:t>
            </a:r>
            <a:r>
              <a:rPr lang="es-UY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&gt; 60 años</a:t>
            </a:r>
            <a:endParaRPr lang="es-UY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72000" y="6237312"/>
            <a:ext cx="3940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b="1" dirty="0" err="1" smtClean="0">
                <a:latin typeface="Arial" pitchFamily="34" charset="0"/>
                <a:cs typeface="Arial" pitchFamily="34" charset="0"/>
                <a:hlinkClick r:id="rId2" tooltip="Archives of internal medicine."/>
              </a:rPr>
              <a:t>Arch</a:t>
            </a:r>
            <a:r>
              <a:rPr lang="es-UY" sz="1400" b="1" dirty="0" smtClean="0">
                <a:latin typeface="Arial" pitchFamily="34" charset="0"/>
                <a:cs typeface="Arial" pitchFamily="34" charset="0"/>
                <a:hlinkClick r:id="rId2" tooltip="Archives of internal medicine."/>
              </a:rPr>
              <a:t> 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  <a:hlinkClick r:id="rId2" tooltip="Archives of internal medicine."/>
              </a:rPr>
              <a:t>Intern</a:t>
            </a:r>
            <a:r>
              <a:rPr lang="es-UY" sz="1400" b="1" dirty="0" smtClean="0">
                <a:latin typeface="Arial" pitchFamily="34" charset="0"/>
                <a:cs typeface="Arial" pitchFamily="34" charset="0"/>
                <a:hlinkClick r:id="rId2" tooltip="Archives of internal medicine."/>
              </a:rPr>
              <a:t> 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  <a:hlinkClick r:id="rId2" tooltip="Archives of internal medicine."/>
              </a:rPr>
              <a:t>Med</a:t>
            </a:r>
            <a:r>
              <a:rPr lang="es-UY" sz="1400" b="1" dirty="0" smtClean="0">
                <a:latin typeface="Arial" pitchFamily="34" charset="0"/>
                <a:cs typeface="Arial" pitchFamily="34" charset="0"/>
                <a:hlinkClick r:id="rId2" tooltip="Archives of internal medicine."/>
              </a:rPr>
              <a:t>.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2000 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Jun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12;160(11):1630-8</a:t>
            </a:r>
            <a:endParaRPr lang="es-UY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1399032"/>
          </a:xfrm>
        </p:spPr>
        <p:txBody>
          <a:bodyPr>
            <a:normAutofit/>
          </a:bodyPr>
          <a:lstStyle/>
          <a:p>
            <a:r>
              <a:rPr lang="es-UY" sz="2800" b="1" u="sng" dirty="0" smtClean="0">
                <a:effectLst/>
                <a:latin typeface="Arial" pitchFamily="34" charset="0"/>
                <a:cs typeface="Arial" pitchFamily="34" charset="0"/>
              </a:rPr>
              <a:t>RECUENTO PLAQUETARIO RECOMENDADO     </a:t>
            </a:r>
            <a:br>
              <a:rPr lang="es-UY" sz="2800" b="1" u="sng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s-UY" sz="2800" b="1" dirty="0" smtClean="0">
                <a:effectLst/>
                <a:latin typeface="Arial" pitchFamily="34" charset="0"/>
                <a:cs typeface="Arial" pitchFamily="34" charset="0"/>
              </a:rPr>
              <a:t>                </a:t>
            </a:r>
            <a:r>
              <a:rPr lang="es-UY" sz="2800" b="1" u="sng" dirty="0" smtClean="0">
                <a:effectLst/>
                <a:latin typeface="Arial" pitchFamily="34" charset="0"/>
                <a:cs typeface="Arial" pitchFamily="34" charset="0"/>
              </a:rPr>
              <a:t>PARA  PROCEDIMIENTOS</a:t>
            </a:r>
            <a:endParaRPr lang="es-UY" sz="28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3888432"/>
          </a:xfrm>
          <a:solidFill>
            <a:schemeClr val="tx2">
              <a:lumMod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s-UY" b="1" dirty="0" smtClean="0"/>
          </a:p>
          <a:p>
            <a:pPr>
              <a:buNone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profilaxis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dental (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limpieza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dental)          ≥20-30 x 109/L</a:t>
            </a:r>
          </a:p>
          <a:p>
            <a:pPr>
              <a:buNone/>
            </a:pP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extracción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dental simple                          ≥30 x 109/L</a:t>
            </a:r>
          </a:p>
          <a:p>
            <a:pPr>
              <a:buNone/>
            </a:pP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extracción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dental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compleja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          ≥50 x 109/L</a:t>
            </a:r>
          </a:p>
          <a:p>
            <a:pPr>
              <a:buNone/>
            </a:pP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bloqueo dental regional                           ≥30 x 109/L</a:t>
            </a:r>
          </a:p>
          <a:p>
            <a:pPr>
              <a:buNone/>
            </a:pP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cirugía menor                                            ≥50 x 109/L</a:t>
            </a:r>
          </a:p>
          <a:p>
            <a:pPr>
              <a:buNone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cirugía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mayor                                            ≥80 x 109/L</a:t>
            </a:r>
          </a:p>
          <a:p>
            <a:pPr>
              <a:buNone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neurocirugía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mayor                                  ≥100 x 109/L</a:t>
            </a:r>
            <a:endParaRPr lang="es-UY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95536" y="299695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395536" y="429309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395536" y="4725144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95536" y="5229200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95536" y="3861048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95536" y="3429000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217661" y="6309320"/>
            <a:ext cx="16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Cuker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, ASH 2010</a:t>
            </a:r>
            <a:endParaRPr lang="es-UY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Tratamiento de PTA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4968551" cy="493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81779" y="6453336"/>
            <a:ext cx="638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smtClean="0"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13234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TRATAMIENTO DE 1ra. LÍNEA 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68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411760" y="6453336"/>
            <a:ext cx="6432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b="1" dirty="0" smtClean="0"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UY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1073274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RECORDAR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49288"/>
            <a:ext cx="8229600" cy="4572000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r>
              <a:rPr lang="es-UY" sz="2800" b="1" u="sng" dirty="0" smtClean="0">
                <a:latin typeface="Arial" pitchFamily="34" charset="0"/>
                <a:cs typeface="Arial" pitchFamily="34" charset="0"/>
              </a:rPr>
              <a:t>Corticoides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precaución en:   diabetes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                   HTA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                   IC</a:t>
            </a:r>
          </a:p>
          <a:p>
            <a:r>
              <a:rPr lang="es-UY" sz="2800" b="1" u="sng" dirty="0" smtClean="0">
                <a:latin typeface="Arial" pitchFamily="34" charset="0"/>
                <a:cs typeface="Arial" pitchFamily="34" charset="0"/>
              </a:rPr>
              <a:t>Anti Rh(D)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: en   Rh +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                no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esplenectomizados</a:t>
            </a: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NO en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ptes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. con anemia hemolítica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endParaRPr lang="es-UY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 rot="5400000">
            <a:off x="3239852" y="281693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5400000">
            <a:off x="3203848" y="400506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</a:rPr>
              <a:t>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TRATAMIENTOS DE 2da. LÍNEA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3529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604094" y="6433591"/>
            <a:ext cx="6432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 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3140968"/>
            <a:ext cx="835292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es-UY" sz="32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RECORDAR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960440"/>
          </a:xfr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Rituximab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: No en hepatitis B activa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              (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core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B/C Ac +)</a:t>
            </a:r>
          </a:p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Mayor riesgo de infecciones en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ptes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. que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hallan recibido tratamientos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inmunosupresores anteriormente</a:t>
            </a:r>
            <a:endParaRPr lang="es-U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   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DEFINICIÓN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6504"/>
          </a:xfrm>
          <a:solidFill>
            <a:schemeClr val="tx2">
              <a:lumMod val="25000"/>
            </a:schemeClr>
          </a:solidFill>
        </p:spPr>
        <p:txBody>
          <a:bodyPr>
            <a:normAutofit lnSpcReduction="10000"/>
          </a:bodyPr>
          <a:lstStyle/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desorden hematológico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inmunomediado</a:t>
            </a: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recuento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plaquetario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aislado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100.000/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lt</a:t>
            </a: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sobrevida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plaquetaria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disminuída</a:t>
            </a: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destrucción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plaquetaria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inmunomediada</a:t>
            </a: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producción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disminuída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inmunomediada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donde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ausencia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causa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lo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explique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determina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estamos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frente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 un PTI 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primario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(80% de los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casos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s-UY" dirty="0"/>
          </a:p>
        </p:txBody>
      </p:sp>
      <p:sp>
        <p:nvSpPr>
          <p:cNvPr id="5" name="4 CuadroTexto"/>
          <p:cNvSpPr txBox="1"/>
          <p:nvPr/>
        </p:nvSpPr>
        <p:spPr>
          <a:xfrm>
            <a:off x="2051720" y="6381328"/>
            <a:ext cx="6806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b="1" dirty="0"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BLOOD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14 JANUARY 2010  VOLUME 115, NUMBER 2</a:t>
            </a:r>
            <a:endParaRPr lang="es-UY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</a:rPr>
              <a:t>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TRATAMIENTOS DE 2da. LÍNEA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3529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604094" y="6433591"/>
            <a:ext cx="6432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 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544" y="3789040"/>
            <a:ext cx="835292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ESPLENECTOMÍA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2808"/>
            <a:ext cx="8712968" cy="3850448"/>
          </a:xfrm>
        </p:spPr>
        <p:txBody>
          <a:bodyPr>
            <a:normAutofit lnSpcReduction="10000"/>
          </a:bodyPr>
          <a:lstStyle/>
          <a:p>
            <a:r>
              <a:rPr lang="es-UY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Indicaciones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: PTA refractario o intolerante a la terapia de primera línea tasas de respuesta completa a largo plazo de 66% </a:t>
            </a:r>
            <a:br>
              <a:rPr lang="es-UY" sz="2800" b="1" dirty="0" smtClean="0">
                <a:latin typeface="Arial" pitchFamily="34" charset="0"/>
                <a:cs typeface="Arial" pitchFamily="34" charset="0"/>
              </a:rPr>
            </a:b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Complicaciones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:  relacionadas con la cirugía y  la anestesia </a:t>
            </a:r>
            <a:br>
              <a:rPr lang="es-UY" sz="2800" b="1" dirty="0" smtClean="0">
                <a:latin typeface="Arial" pitchFamily="34" charset="0"/>
                <a:cs typeface="Arial" pitchFamily="34" charset="0"/>
              </a:rPr>
            </a:b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riesgos de toda la vida : infección grave </a:t>
            </a:r>
            <a:br>
              <a:rPr lang="es-UY" sz="2800" b="1" dirty="0" smtClean="0">
                <a:latin typeface="Arial" pitchFamily="34" charset="0"/>
                <a:cs typeface="Arial" pitchFamily="34" charset="0"/>
              </a:rPr>
            </a:b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tromboembolismo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UY" sz="2800" b="1" dirty="0" smtClean="0">
                <a:latin typeface="Arial" pitchFamily="34" charset="0"/>
                <a:cs typeface="Arial" pitchFamily="34" charset="0"/>
              </a:rPr>
            </a:br>
            <a:endParaRPr lang="es-UY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81870" y="6309320"/>
            <a:ext cx="3178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b="1" dirty="0" smtClean="0">
                <a:latin typeface="Arial" pitchFamily="34" charset="0"/>
                <a:cs typeface="Arial" pitchFamily="34" charset="0"/>
              </a:rPr>
              <a:t>Mini 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Adam 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Cuker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ASH 2010</a:t>
            </a:r>
            <a:endParaRPr lang="es-UY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ESPLENECTOMÍA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528392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80% respuesta</a:t>
            </a: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66% sin terapia adicional x 5 años</a:t>
            </a: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14% no responden</a:t>
            </a: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20% recaen semanas, meses o años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(nivel de evidencia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IIb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UY" dirty="0"/>
          </a:p>
        </p:txBody>
      </p:sp>
      <p:sp>
        <p:nvSpPr>
          <p:cNvPr id="5" name="4 CuadroTexto"/>
          <p:cNvSpPr txBox="1"/>
          <p:nvPr/>
        </p:nvSpPr>
        <p:spPr>
          <a:xfrm>
            <a:off x="2711598" y="6309320"/>
            <a:ext cx="6432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 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8892480" cy="1080120"/>
          </a:xfrm>
        </p:spPr>
        <p:txBody>
          <a:bodyPr>
            <a:normAutofit/>
          </a:bodyPr>
          <a:lstStyle/>
          <a:p>
            <a: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VALOR PREDICTIVO ILAPS PARA  </a:t>
            </a:r>
            <a:b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ESPLENECTOMÍA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268760"/>
            <a:ext cx="8964488" cy="4572000"/>
          </a:xfrm>
        </p:spPr>
        <p:txBody>
          <a:bodyPr>
            <a:normAutofit/>
          </a:bodyPr>
          <a:lstStyle/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únicamente o predominantemente 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secuestro esplénico determinado por ILAPS mejor  respuesta a la esplenectomía que los</a:t>
            </a:r>
            <a:br>
              <a:rPr lang="es-UY" sz="2800" b="1" dirty="0" smtClean="0">
                <a:latin typeface="Arial" pitchFamily="34" charset="0"/>
                <a:cs typeface="Arial" pitchFamily="34" charset="0"/>
              </a:rPr>
            </a:b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exhibien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patterns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hepática, mixta o difusa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s-UY" sz="2800" dirty="0" smtClean="0">
                <a:latin typeface="Arial" pitchFamily="34" charset="0"/>
                <a:cs typeface="Arial" pitchFamily="34" charset="0"/>
              </a:rPr>
              <a:t> (0,914 vs 0,409 OR 15,4; IC95% 9,6 -24,8)</a:t>
            </a:r>
          </a:p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ILAPS herramienta para predecir respuesta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NO se recomienda su uso rutinario</a:t>
            </a:r>
          </a:p>
          <a:p>
            <a:pPr>
              <a:buNone/>
            </a:pPr>
            <a:r>
              <a:rPr lang="es-UY" sz="2400" b="1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s-UY" sz="2000" b="1" smtClean="0">
                <a:latin typeface="Arial" pitchFamily="34" charset="0"/>
                <a:cs typeface="Arial" pitchFamily="34" charset="0"/>
              </a:rPr>
              <a:t>(</a:t>
            </a:r>
            <a:r>
              <a:rPr lang="es-UY" sz="2000" b="1" dirty="0" smtClean="0">
                <a:latin typeface="Arial" pitchFamily="34" charset="0"/>
                <a:cs typeface="Arial" pitchFamily="34" charset="0"/>
              </a:rPr>
              <a:t>G2C </a:t>
            </a:r>
            <a:r>
              <a:rPr lang="es-UY" sz="2000" b="1" dirty="0" err="1" smtClean="0">
                <a:latin typeface="Arial" pitchFamily="34" charset="0"/>
                <a:cs typeface="Arial" pitchFamily="34" charset="0"/>
              </a:rPr>
              <a:t>Chest</a:t>
            </a:r>
            <a:r>
              <a:rPr lang="es-UY" sz="2000" b="1" dirty="0" smtClean="0">
                <a:latin typeface="Arial" pitchFamily="34" charset="0"/>
                <a:cs typeface="Arial" pitchFamily="34" charset="0"/>
              </a:rPr>
              <a:t> 2008</a:t>
            </a:r>
            <a:r>
              <a:rPr lang="es-UY" sz="2000" b="1" dirty="0" smtClean="0"/>
              <a:t>, nivel de evidencia III B Consenso 2011) </a:t>
            </a:r>
            <a:endParaRPr lang="es-UY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699792" y="6093296"/>
            <a:ext cx="6432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UY" sz="1400" b="1" dirty="0" smtClean="0">
                <a:latin typeface="Arial" pitchFamily="34" charset="0"/>
                <a:cs typeface="Arial" pitchFamily="34" charset="0"/>
              </a:rPr>
              <a:t>Mini 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Adam 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Cuker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ASH 2010</a:t>
            </a:r>
          </a:p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 </a:t>
            </a:r>
          </a:p>
          <a:p>
            <a:endParaRPr lang="es-UY" b="1" dirty="0" smtClean="0">
              <a:latin typeface="Arial" pitchFamily="34" charset="0"/>
              <a:cs typeface="Arial" pitchFamily="34" charset="0"/>
            </a:endParaRPr>
          </a:p>
          <a:p>
            <a:endParaRPr lang="es-UY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4149080"/>
            <a:ext cx="896448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217290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COMPLICACIONES VINCULADAS A LA    </a:t>
            </a:r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  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ESPLENECTOMÍA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2160240"/>
          </a:xfrm>
          <a:noFill/>
        </p:spPr>
        <p:txBody>
          <a:bodyPr>
            <a:normAutofit/>
          </a:bodyPr>
          <a:lstStyle/>
          <a:p>
            <a:r>
              <a:rPr lang="es-UY" sz="2600" b="1" dirty="0" smtClean="0">
                <a:latin typeface="Arial" pitchFamily="34" charset="0"/>
                <a:cs typeface="Arial" pitchFamily="34" charset="0"/>
              </a:rPr>
              <a:t>sangrado</a:t>
            </a:r>
          </a:p>
          <a:p>
            <a:r>
              <a:rPr lang="es-UY" sz="2600" b="1" dirty="0" smtClean="0">
                <a:latin typeface="Arial" pitchFamily="34" charset="0"/>
                <a:cs typeface="Arial" pitchFamily="34" charset="0"/>
              </a:rPr>
              <a:t>infecciones: </a:t>
            </a:r>
            <a:r>
              <a:rPr lang="es-UY" sz="2600" b="1" dirty="0" err="1" smtClean="0">
                <a:latin typeface="Arial" pitchFamily="34" charset="0"/>
                <a:cs typeface="Arial" pitchFamily="34" charset="0"/>
              </a:rPr>
              <a:t>steptococo</a:t>
            </a:r>
            <a:r>
              <a:rPr lang="es-UY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2600" b="1" dirty="0" err="1" smtClean="0">
                <a:latin typeface="Arial" pitchFamily="34" charset="0"/>
                <a:cs typeface="Arial" pitchFamily="34" charset="0"/>
              </a:rPr>
              <a:t>neumoniae</a:t>
            </a:r>
            <a:r>
              <a:rPr lang="es-UY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UY" sz="2600" b="1" dirty="0" err="1" smtClean="0">
                <a:latin typeface="Arial" pitchFamily="34" charset="0"/>
                <a:cs typeface="Arial" pitchFamily="34" charset="0"/>
              </a:rPr>
              <a:t>neisseria</a:t>
            </a:r>
            <a:r>
              <a:rPr lang="es-UY" sz="26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es-UY" sz="2600" b="1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s-UY" sz="2600" b="1" dirty="0" err="1" smtClean="0">
                <a:latin typeface="Arial" pitchFamily="34" charset="0"/>
                <a:cs typeface="Arial" pitchFamily="34" charset="0"/>
              </a:rPr>
              <a:t>meningitidis</a:t>
            </a:r>
            <a:r>
              <a:rPr lang="es-UY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UY" sz="2600" b="1" dirty="0" err="1" smtClean="0">
                <a:latin typeface="Arial" pitchFamily="34" charset="0"/>
                <a:cs typeface="Arial" pitchFamily="34" charset="0"/>
              </a:rPr>
              <a:t>haemophilus</a:t>
            </a:r>
            <a:r>
              <a:rPr lang="es-UY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2600" b="1" dirty="0" err="1" smtClean="0">
                <a:latin typeface="Arial" pitchFamily="34" charset="0"/>
                <a:cs typeface="Arial" pitchFamily="34" charset="0"/>
              </a:rPr>
              <a:t>influenzae</a:t>
            </a:r>
            <a:r>
              <a:rPr lang="es-UY" sz="26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s-UY" sz="2600" b="1" dirty="0" err="1" smtClean="0">
                <a:latin typeface="Arial" pitchFamily="34" charset="0"/>
                <a:cs typeface="Arial" pitchFamily="34" charset="0"/>
              </a:rPr>
              <a:t>tromboembólicas</a:t>
            </a:r>
            <a:endParaRPr lang="es-UY" sz="2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UY" sz="2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UY" dirty="0"/>
          </a:p>
        </p:txBody>
      </p:sp>
      <p:sp>
        <p:nvSpPr>
          <p:cNvPr id="4" name="3 CuadroTexto"/>
          <p:cNvSpPr txBox="1"/>
          <p:nvPr/>
        </p:nvSpPr>
        <p:spPr>
          <a:xfrm>
            <a:off x="5476287" y="6453336"/>
            <a:ext cx="3344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Blood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. 2004;104(9):2623-2634</a:t>
            </a:r>
            <a:endParaRPr lang="es-UY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3717032"/>
            <a:ext cx="8208912" cy="230832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UY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más frecuentes </a:t>
            </a: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en  </a:t>
            </a:r>
            <a:r>
              <a:rPr lang="es-UY" sz="2400" b="1" u="sng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65 años</a:t>
            </a:r>
          </a:p>
          <a:p>
            <a:pPr>
              <a:buNone/>
            </a:pP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                                      </a:t>
            </a:r>
          </a:p>
          <a:p>
            <a:pPr>
              <a:buNone/>
            </a:pPr>
            <a:r>
              <a:rPr lang="es-UY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               laparotomía  </a:t>
            </a: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vs  laparoscopía</a:t>
            </a:r>
          </a:p>
          <a:p>
            <a:pPr>
              <a:buNone/>
            </a:pP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s-UY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12,9%</a:t>
            </a: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                       9,6%</a:t>
            </a:r>
          </a:p>
          <a:p>
            <a:pPr>
              <a:buNone/>
            </a:pP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 mortalidad </a:t>
            </a:r>
            <a:r>
              <a:rPr lang="es-UY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   1%                           </a:t>
            </a: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0,2%</a:t>
            </a:r>
            <a:endParaRPr lang="es-U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96144"/>
          </a:xfrm>
        </p:spPr>
        <p:txBody>
          <a:bodyPr>
            <a:normAutofit/>
          </a:bodyPr>
          <a:lstStyle/>
          <a:p>
            <a:r>
              <a:rPr lang="es-UY" sz="2800" b="1" dirty="0" smtClean="0"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es-UY" sz="2800" b="1" u="sng" dirty="0" smtClean="0">
                <a:effectLst/>
                <a:latin typeface="Arial" pitchFamily="34" charset="0"/>
                <a:cs typeface="Arial" pitchFamily="34" charset="0"/>
              </a:rPr>
              <a:t>COMPLICACIONES TROMBÓTICAS        </a:t>
            </a:r>
            <a:br>
              <a:rPr lang="es-UY" sz="2800" b="1" u="sng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s-UY" sz="2800" b="1" dirty="0" smtClean="0"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lang="es-UY" sz="2800" b="1" u="sng" dirty="0" smtClean="0">
                <a:effectLst/>
                <a:latin typeface="Arial" pitchFamily="34" charset="0"/>
                <a:cs typeface="Arial" pitchFamily="34" charset="0"/>
              </a:rPr>
              <a:t>VINCULADAS A  ESPLENECTOMÍA</a:t>
            </a:r>
            <a:endParaRPr lang="es-UY" sz="28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88024" y="6433591"/>
            <a:ext cx="4142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Review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Blood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2009 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December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17;114(26):5404 </a:t>
            </a:r>
            <a:endParaRPr lang="es-UY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208912" cy="484219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539552" y="5589240"/>
            <a:ext cx="7992888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10 Rectángulo"/>
          <p:cNvSpPr/>
          <p:nvPr/>
        </p:nvSpPr>
        <p:spPr>
          <a:xfrm>
            <a:off x="539552" y="4365104"/>
            <a:ext cx="80648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COMPLICACIONES TROMBÓTICAS        </a:t>
            </a:r>
            <a:b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VINCULADAS A  ESPLENECTOMÍA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Trombosis arterial</a:t>
            </a: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Trombosis venosa</a:t>
            </a: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HTP</a:t>
            </a:r>
          </a:p>
          <a:p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en el sistema portal</a:t>
            </a:r>
          </a:p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55% x laparoscopía  vs  19% x laparotomía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                (P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0,03)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355976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UY" dirty="0"/>
          </a:p>
        </p:txBody>
      </p:sp>
      <p:sp>
        <p:nvSpPr>
          <p:cNvPr id="6" name="5 CuadroTexto"/>
          <p:cNvSpPr txBox="1"/>
          <p:nvPr/>
        </p:nvSpPr>
        <p:spPr>
          <a:xfrm>
            <a:off x="5652120" y="6309320"/>
            <a:ext cx="3046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  <a:hlinkClick r:id="" action="ppaction://hlinkfile" tooltip="Annals of surgery."/>
              </a:rPr>
              <a:t>Ann Surg.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2005 Feb;241(2):208-16</a:t>
            </a:r>
            <a:endParaRPr lang="es-UY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HTP POST ESPLENECTOMÍA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Marcador de contenido" descr="T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628800"/>
            <a:ext cx="7776864" cy="4546901"/>
          </a:xfrm>
        </p:spPr>
      </p:pic>
      <p:sp>
        <p:nvSpPr>
          <p:cNvPr id="6" name="5 CuadroTexto"/>
          <p:cNvSpPr txBox="1"/>
          <p:nvPr/>
        </p:nvSpPr>
        <p:spPr>
          <a:xfrm>
            <a:off x="4355976" y="6381328"/>
            <a:ext cx="458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Review Blood. 2009 October 1; 114(14): 2861–2868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1979712" y="4149080"/>
            <a:ext cx="144016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99032"/>
          </a:xfrm>
        </p:spPr>
        <p:txBody>
          <a:bodyPr/>
          <a:lstStyle/>
          <a:p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TROMBOSIS EN EL SISTEMA PORTAL    </a:t>
            </a:r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POST ESPLENECTOMÍA 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Marcador de contenido" descr="trombosis y esplenectom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136904" cy="5034213"/>
          </a:xfrm>
        </p:spPr>
      </p:pic>
      <p:pic>
        <p:nvPicPr>
          <p:cNvPr id="1026" name="Picture 2" descr="Tabl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72288" y="-26008013"/>
            <a:ext cx="1943100" cy="135255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702437" y="6505599"/>
            <a:ext cx="3046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" action="ppaction://hlinkfile" tooltip="Annals of surgery."/>
              </a:rPr>
              <a:t>Ann Surg.</a:t>
            </a:r>
            <a:r>
              <a:rPr lang="de-DE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2005 Feb;241(2):208-16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4941168"/>
            <a:ext cx="813690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TROMBOSIS POST ESPLENECTOMÍA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Marcador de contenido" descr="esplectom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3338253" cy="5205329"/>
          </a:xfrm>
        </p:spPr>
      </p:pic>
      <p:sp>
        <p:nvSpPr>
          <p:cNvPr id="5" name="4 CuadroTexto"/>
          <p:cNvSpPr txBox="1"/>
          <p:nvPr/>
        </p:nvSpPr>
        <p:spPr>
          <a:xfrm>
            <a:off x="5364088" y="6525344"/>
            <a:ext cx="3046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" action="ppaction://hlinkfile" tooltip="Annals of surgery."/>
              </a:rPr>
              <a:t>Ann Surg.</a:t>
            </a:r>
            <a:r>
              <a:rPr lang="de-DE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2005 Feb;241(2):208-16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44008" y="2564904"/>
            <a:ext cx="4338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>
                <a:latin typeface="Arial" pitchFamily="34" charset="0"/>
                <a:cs typeface="Arial" pitchFamily="34" charset="0"/>
              </a:rPr>
              <a:t>Hubo cierta correlación con </a:t>
            </a:r>
          </a:p>
          <a:p>
            <a:r>
              <a:rPr lang="es-UY" sz="2400" b="1" dirty="0" smtClean="0">
                <a:latin typeface="Arial" pitchFamily="34" charset="0"/>
                <a:cs typeface="Arial" pitchFamily="34" charset="0"/>
              </a:rPr>
              <a:t>el peso del bazo</a:t>
            </a:r>
            <a:endParaRPr lang="es-UY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2000" y="3717032"/>
            <a:ext cx="4644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>
                <a:latin typeface="Arial" pitchFamily="34" charset="0"/>
                <a:cs typeface="Arial" pitchFamily="34" charset="0"/>
              </a:rPr>
              <a:t>El recuento </a:t>
            </a:r>
            <a:r>
              <a:rPr lang="es-UY" sz="2400" b="1" dirty="0" err="1" smtClean="0">
                <a:latin typeface="Arial" pitchFamily="34" charset="0"/>
                <a:cs typeface="Arial" pitchFamily="34" charset="0"/>
              </a:rPr>
              <a:t>plaquetario</a:t>
            </a: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no</a:t>
            </a:r>
          </a:p>
          <a:p>
            <a:r>
              <a:rPr lang="es-UY" sz="2400" b="1" dirty="0" smtClean="0">
                <a:latin typeface="Arial" pitchFamily="34" charset="0"/>
                <a:cs typeface="Arial" pitchFamily="34" charset="0"/>
              </a:rPr>
              <a:t>Se correlacionó con el  riesgo </a:t>
            </a:r>
          </a:p>
          <a:p>
            <a:r>
              <a:rPr lang="es-UY" sz="2400" b="1" dirty="0" smtClean="0">
                <a:latin typeface="Arial" pitchFamily="34" charset="0"/>
                <a:cs typeface="Arial" pitchFamily="34" charset="0"/>
              </a:rPr>
              <a:t>trombosis</a:t>
            </a:r>
            <a:endParaRPr lang="es-UY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ETIOLOGÍA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65" y="1520825"/>
            <a:ext cx="648647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321376" y="6453336"/>
            <a:ext cx="1562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Cuker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ASH 2010</a:t>
            </a:r>
            <a:endParaRPr lang="es-UY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COMPLICACIONES TROMBÓTICAS        </a:t>
            </a:r>
            <a:b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VINCULADAS A  ESPLENECTOMÍA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72000"/>
          </a:xfr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UY" dirty="0" smtClean="0"/>
              <a:t> 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independiente de la indicación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recuento de plaquetas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concentración de hemoglobina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colesterol plasmático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recuento de leucocitos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proteína C-reactiva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mayor riesgo de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arteriotrombosis</a:t>
            </a:r>
            <a:endParaRPr lang="es-UY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 flipH="1" flipV="1">
            <a:off x="971600" y="2348880"/>
            <a:ext cx="288032" cy="259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5 Flecha abajo"/>
          <p:cNvSpPr/>
          <p:nvPr/>
        </p:nvSpPr>
        <p:spPr>
          <a:xfrm>
            <a:off x="3419872" y="4941168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6 CuadroTexto"/>
          <p:cNvSpPr txBox="1"/>
          <p:nvPr/>
        </p:nvSpPr>
        <p:spPr>
          <a:xfrm>
            <a:off x="4716016" y="6453336"/>
            <a:ext cx="4142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Review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2009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December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17;114(26):5404 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COMPLICACIONES TROMBÓTICAS           </a:t>
            </a:r>
            <a: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b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VINCULADAS A  ESPLENECTOMÍA</a:t>
            </a: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4496"/>
          </a:xfrm>
          <a:solidFill>
            <a:schemeClr val="tx2">
              <a:lumMod val="25000"/>
            </a:schemeClr>
          </a:solidFill>
        </p:spPr>
        <p:txBody>
          <a:bodyPr>
            <a:normAutofit lnSpcReduction="10000"/>
          </a:bodyPr>
          <a:lstStyle/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activación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plaquetaria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niveles de la proteína C y proteína S</a:t>
            </a: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trombina </a:t>
            </a: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micropartículas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procoagulantes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 derivadas de células </a:t>
            </a:r>
          </a:p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hipercoagulabilidad</a:t>
            </a: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tromboprofilaxis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post operatoria </a:t>
            </a:r>
          </a:p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UY" dirty="0"/>
          </a:p>
        </p:txBody>
      </p:sp>
      <p:sp>
        <p:nvSpPr>
          <p:cNvPr id="4" name="3 Flecha abajo"/>
          <p:cNvSpPr/>
          <p:nvPr/>
        </p:nvSpPr>
        <p:spPr>
          <a:xfrm>
            <a:off x="997889" y="2060848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5 Flecha abajo"/>
          <p:cNvSpPr/>
          <p:nvPr/>
        </p:nvSpPr>
        <p:spPr>
          <a:xfrm flipH="1" flipV="1">
            <a:off x="997889" y="2564904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6 Flecha abajo"/>
          <p:cNvSpPr/>
          <p:nvPr/>
        </p:nvSpPr>
        <p:spPr>
          <a:xfrm flipV="1">
            <a:off x="997889" y="3068960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7 Flecha abajo"/>
          <p:cNvSpPr/>
          <p:nvPr/>
        </p:nvSpPr>
        <p:spPr>
          <a:xfrm>
            <a:off x="3779912" y="3933056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8 CuadroTexto"/>
          <p:cNvSpPr txBox="1"/>
          <p:nvPr/>
        </p:nvSpPr>
        <p:spPr>
          <a:xfrm>
            <a:off x="2483768" y="6165304"/>
            <a:ext cx="6432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Review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2009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December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17;114(26):5404</a:t>
            </a:r>
          </a:p>
          <a:p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 </a:t>
            </a:r>
          </a:p>
          <a:p>
            <a:pPr lvl="0"/>
            <a:endParaRPr lang="es-UY" sz="1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3779912" y="4869160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17290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SITUACIONES ESPECIALES</a:t>
            </a:r>
            <a:b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lang="es-UY" sz="2800" b="1" dirty="0" err="1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Stent</a:t>
            </a:r>
            <a: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 coronarios + PTA</a:t>
            </a: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  <a:solidFill>
            <a:schemeClr val="tx2">
              <a:lumMod val="2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           Requiere AAS + </a:t>
            </a:r>
            <a:r>
              <a:rPr lang="es-UY" sz="2400" b="1" dirty="0" err="1" smtClean="0">
                <a:latin typeface="Arial" pitchFamily="34" charset="0"/>
                <a:cs typeface="Arial" pitchFamily="34" charset="0"/>
              </a:rPr>
              <a:t>clopidogrel</a:t>
            </a: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x 1 año</a:t>
            </a:r>
          </a:p>
          <a:p>
            <a:pPr>
              <a:buNone/>
            </a:pP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No hay pautas, hay  casos clínicos publicados.</a:t>
            </a:r>
          </a:p>
          <a:p>
            <a:pPr>
              <a:buNone/>
            </a:pPr>
            <a:endParaRPr lang="es-UY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Tener en cuenta: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dilatación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balón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reestenosis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aprox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en 3 - 6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meses</a:t>
            </a:r>
            <a:endParaRPr lang="es-UY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400" b="1" dirty="0" err="1" smtClean="0">
                <a:latin typeface="Arial" pitchFamily="34" charset="0"/>
                <a:cs typeface="Arial" pitchFamily="34" charset="0"/>
              </a:rPr>
              <a:t>Stent</a:t>
            </a: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liberador de drogas</a:t>
            </a:r>
          </a:p>
          <a:p>
            <a:pPr>
              <a:buNone/>
            </a:pP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   &gt; riesgo </a:t>
            </a:r>
            <a:r>
              <a:rPr lang="es-UY" sz="2400" b="1" dirty="0" err="1" smtClean="0">
                <a:latin typeface="Arial" pitchFamily="34" charset="0"/>
                <a:cs typeface="Arial" pitchFamily="34" charset="0"/>
              </a:rPr>
              <a:t>trombótico</a:t>
            </a: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Stent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metálico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&lt;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riesgo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trombótico</a:t>
            </a:r>
            <a:endParaRPr lang="es-UY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    </a:t>
            </a:r>
            <a: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SITUACIONES ESPECIALES</a:t>
            </a:r>
            <a:br>
              <a:rPr lang="es-UY" sz="28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           </a:t>
            </a:r>
            <a:r>
              <a:rPr lang="es-UY" sz="2800" b="1" dirty="0" err="1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Stent</a:t>
            </a:r>
            <a:r>
              <a:rPr lang="es-UY" sz="28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 coronarios + PTA</a:t>
            </a: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04456"/>
          </a:xfrm>
          <a:solidFill>
            <a:schemeClr val="tx2">
              <a:lumMod val="2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s-UY" b="1" dirty="0" smtClean="0">
                <a:latin typeface="Arial" pitchFamily="34" charset="0"/>
                <a:cs typeface="Arial" pitchFamily="34" charset="0"/>
              </a:rPr>
              <a:t>estabilizar el </a:t>
            </a:r>
            <a:r>
              <a:rPr lang="es-UY" b="1" dirty="0" err="1" smtClean="0">
                <a:latin typeface="Arial" pitchFamily="34" charset="0"/>
                <a:cs typeface="Arial" pitchFamily="34" charset="0"/>
              </a:rPr>
              <a:t>pte</a:t>
            </a:r>
            <a:r>
              <a:rPr lang="es-UY" b="1" dirty="0" smtClean="0">
                <a:latin typeface="Arial" pitchFamily="34" charset="0"/>
                <a:cs typeface="Arial" pitchFamily="34" charset="0"/>
              </a:rPr>
              <a:t>. del punto de vista cardiológico</a:t>
            </a:r>
          </a:p>
          <a:p>
            <a:r>
              <a:rPr lang="es-UY" b="1" dirty="0" smtClean="0">
                <a:latin typeface="Arial" pitchFamily="34" charset="0"/>
                <a:cs typeface="Arial" pitchFamily="34" charset="0"/>
              </a:rPr>
              <a:t>elevar el nivel de plaquetas más rápido</a:t>
            </a: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UY" b="1" dirty="0" err="1" smtClean="0">
                <a:latin typeface="Arial" pitchFamily="34" charset="0"/>
                <a:cs typeface="Arial" pitchFamily="34" charset="0"/>
              </a:rPr>
              <a:t>metilprednisolona</a:t>
            </a:r>
            <a:r>
              <a:rPr lang="es-UY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UY" b="1" dirty="0" err="1" smtClean="0">
                <a:latin typeface="Arial" pitchFamily="34" charset="0"/>
                <a:cs typeface="Arial" pitchFamily="34" charset="0"/>
              </a:rPr>
              <a:t>IVIg</a:t>
            </a:r>
            <a:r>
              <a:rPr lang="es-UY" b="1" dirty="0" smtClean="0">
                <a:latin typeface="Arial" pitchFamily="34" charset="0"/>
                <a:cs typeface="Arial" pitchFamily="34" charset="0"/>
              </a:rPr>
              <a:t>, transfusión </a:t>
            </a:r>
            <a:r>
              <a:rPr lang="es-UY" b="1" dirty="0" err="1" smtClean="0">
                <a:latin typeface="Arial" pitchFamily="34" charset="0"/>
                <a:cs typeface="Arial" pitchFamily="34" charset="0"/>
              </a:rPr>
              <a:t>plaquetaria</a:t>
            </a:r>
            <a:endParaRPr lang="es-UY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b="1" dirty="0" smtClean="0">
                <a:latin typeface="Arial" pitchFamily="34" charset="0"/>
                <a:cs typeface="Arial" pitchFamily="34" charset="0"/>
              </a:rPr>
              <a:t>umbral más elevado de plaquetas para inicio de terapia </a:t>
            </a:r>
            <a:r>
              <a:rPr lang="es-UY" b="1" dirty="0" err="1" smtClean="0">
                <a:latin typeface="Arial" pitchFamily="34" charset="0"/>
                <a:cs typeface="Arial" pitchFamily="34" charset="0"/>
              </a:rPr>
              <a:t>antiagregante</a:t>
            </a:r>
            <a:endParaRPr lang="es-UY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b="1" dirty="0" smtClean="0">
                <a:latin typeface="Arial" pitchFamily="34" charset="0"/>
                <a:cs typeface="Arial" pitchFamily="34" charset="0"/>
              </a:rPr>
              <a:t>balancear riesgo de sangrado vs. riesgo de trombosis</a:t>
            </a:r>
          </a:p>
          <a:p>
            <a:r>
              <a:rPr lang="es-UY" b="1" dirty="0" smtClean="0">
                <a:latin typeface="Arial" pitchFamily="34" charset="0"/>
                <a:cs typeface="Arial" pitchFamily="34" charset="0"/>
              </a:rPr>
              <a:t>la oportunidad y la opción </a:t>
            </a:r>
            <a:r>
              <a:rPr lang="es-UY" b="1" dirty="0" err="1" smtClean="0">
                <a:latin typeface="Arial" pitchFamily="34" charset="0"/>
                <a:cs typeface="Arial" pitchFamily="34" charset="0"/>
              </a:rPr>
              <a:t>terapeútica</a:t>
            </a:r>
            <a:r>
              <a:rPr lang="es-UY" b="1" dirty="0" smtClean="0">
                <a:latin typeface="Arial" pitchFamily="34" charset="0"/>
                <a:cs typeface="Arial" pitchFamily="34" charset="0"/>
              </a:rPr>
              <a:t> debe realizarse en conjunto con el cardiólogo y </a:t>
            </a:r>
            <a:r>
              <a:rPr lang="es-UY" b="1" dirty="0" err="1" smtClean="0">
                <a:latin typeface="Arial" pitchFamily="34" charset="0"/>
                <a:cs typeface="Arial" pitchFamily="34" charset="0"/>
              </a:rPr>
              <a:t>hemodinamista</a:t>
            </a:r>
            <a:endParaRPr lang="es-UY" b="1" dirty="0" smtClean="0">
              <a:latin typeface="Arial" pitchFamily="34" charset="0"/>
              <a:cs typeface="Arial" pitchFamily="34" charset="0"/>
            </a:endParaRPr>
          </a:p>
          <a:p>
            <a:endParaRPr lang="es-UY" dirty="0"/>
          </a:p>
        </p:txBody>
      </p:sp>
      <p:sp>
        <p:nvSpPr>
          <p:cNvPr id="5" name="4 CuadroTexto"/>
          <p:cNvSpPr txBox="1"/>
          <p:nvPr/>
        </p:nvSpPr>
        <p:spPr>
          <a:xfrm>
            <a:off x="3635896" y="5661248"/>
            <a:ext cx="506420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2" tooltip="The Journal of invasive cardiology."/>
              </a:rPr>
              <a:t>J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2" tooltip="The Journal of invasive cardiology."/>
              </a:rPr>
              <a:t>Invasive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2" tooltip="The Journal of invasive cardiology.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2" tooltip="The Journal of invasive cardiology."/>
              </a:rPr>
              <a:t>Cardiol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2" tooltip="The Journal of invasive cardiology."/>
              </a:rPr>
              <a:t>.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2000 Jul;12(7):365-8</a:t>
            </a:r>
          </a:p>
          <a:p>
            <a:pPr lvl="0"/>
            <a:r>
              <a:rPr lang="pt-BR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 tooltip="Catheterization and cardiovascular interventions : official journal of the Society for Cardiac Angiography &amp; Interventions."/>
              </a:rPr>
              <a:t>Catheter</a:t>
            </a:r>
            <a:r>
              <a:rPr lang="pt-B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 tooltip="Catheterization and cardiovascular interventions : official journal of the Society for Cardiac Angiography &amp; Interventions."/>
              </a:rPr>
              <a:t> </a:t>
            </a:r>
            <a:r>
              <a:rPr lang="pt-BR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 tooltip="Catheterization and cardiovascular interventions : official journal of the Society for Cardiac Angiography &amp; Interventions."/>
              </a:rPr>
              <a:t>Cardiovasc</a:t>
            </a:r>
            <a:r>
              <a:rPr lang="pt-B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 tooltip="Catheterization and cardiovascular interventions : official journal of the Society for Cardiac Angiography &amp; Interventions."/>
              </a:rPr>
              <a:t> </a:t>
            </a:r>
            <a:r>
              <a:rPr lang="pt-BR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 tooltip="Catheterization and cardiovascular interventions : official journal of the Society for Cardiac Angiography &amp; Interventions."/>
              </a:rPr>
              <a:t>Interv</a:t>
            </a:r>
            <a:r>
              <a:rPr lang="pt-B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 tooltip="Catheterization and cardiovascular interventions : official journal of the Society for Cardiac Angiography &amp; Interventions."/>
              </a:rPr>
              <a:t>.</a:t>
            </a:r>
            <a:r>
              <a:rPr lang="pt-B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2004 Mar;61(3):364-7</a:t>
            </a:r>
            <a:endParaRPr lang="es-UY" sz="1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Arq</a:t>
            </a:r>
            <a:r>
              <a:rPr lang="pt-B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Bras. </a:t>
            </a:r>
            <a:r>
              <a:rPr lang="pt-BR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Cardiol</a:t>
            </a:r>
            <a:r>
              <a:rPr lang="pt-B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 vol.84 no.4 São Paulo </a:t>
            </a:r>
            <a:r>
              <a:rPr lang="pt-BR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Apr</a:t>
            </a:r>
            <a:r>
              <a:rPr lang="pt-BR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 2005</a:t>
            </a:r>
          </a:p>
          <a:p>
            <a:pPr lvl="0"/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4" tooltip="International journal of cardiology."/>
              </a:rPr>
              <a:t>Int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4" tooltip="International journal of cardiology."/>
              </a:rPr>
              <a:t> J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4" tooltip="International journal of cardiology."/>
              </a:rPr>
              <a:t>Cardiol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4" tooltip="International journal of cardiology."/>
              </a:rPr>
              <a:t>.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2008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Nov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28;130(3):e96-7.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Epub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2007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Sep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12</a:t>
            </a:r>
          </a:p>
          <a:p>
            <a:pPr lvl="0"/>
            <a:r>
              <a:rPr lang="en-US" sz="1400" b="1" dirty="0" smtClean="0">
                <a:solidFill>
                  <a:prstClr val="white"/>
                </a:solidFill>
                <a:hlinkClick r:id="rId5" tooltip="Journal of the Chinese Medical Association : JCMA."/>
              </a:rPr>
              <a:t>J Chin Med Assoc.</a:t>
            </a:r>
            <a:r>
              <a:rPr lang="en-US" sz="1400" b="1" dirty="0" smtClean="0">
                <a:solidFill>
                  <a:prstClr val="white"/>
                </a:solidFill>
              </a:rPr>
              <a:t> 2006 Sep;69(9):436-8</a:t>
            </a:r>
            <a:endParaRPr lang="es-UY" sz="1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PTA y embarazo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  <a:solidFill>
            <a:schemeClr val="tx2">
              <a:lumMod val="2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UY" dirty="0" smtClean="0"/>
              <a:t>   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plaquetas    10% al final del 3er. T debido a: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      hemodilución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      aumento de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turn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prevalencia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: PTA 1/1000 – 1/10.000 mujeres embarazadas</a:t>
            </a:r>
          </a:p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PTA previo: se exacerba o recae</a:t>
            </a:r>
            <a:endParaRPr lang="es-UY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2699792" y="1988840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          </a:t>
            </a:r>
            <a:r>
              <a:rPr lang="es-UY" sz="32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PTA y embarazo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994464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>
              <a:buNone/>
            </a:pPr>
            <a:r>
              <a:rPr lang="es-UY" sz="2800" b="1" u="sng" dirty="0" smtClean="0">
                <a:latin typeface="Arial" pitchFamily="34" charset="0"/>
                <a:cs typeface="Arial" pitchFamily="34" charset="0"/>
              </a:rPr>
              <a:t>Tratamiento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cuando es sintomático</a:t>
            </a: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cuando el recuento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plaquetario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cae por debajo de 20 – 30.000/dl</a:t>
            </a:r>
          </a:p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nivel seguro para procedimientos: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anestesia epidural:  75.000/dl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cesárea: 50.000/dl</a:t>
            </a:r>
          </a:p>
          <a:p>
            <a:pPr>
              <a:buNone/>
            </a:pPr>
            <a:endParaRPr lang="es-UY" dirty="0"/>
          </a:p>
        </p:txBody>
      </p:sp>
      <p:sp>
        <p:nvSpPr>
          <p:cNvPr id="5" name="4 CuadroTexto"/>
          <p:cNvSpPr txBox="1"/>
          <p:nvPr/>
        </p:nvSpPr>
        <p:spPr>
          <a:xfrm>
            <a:off x="2627784" y="6361583"/>
            <a:ext cx="643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KEITH R. ASH 2010</a:t>
            </a:r>
          </a:p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 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5282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Tratamiento PTA- embarazo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93304"/>
            <a:ext cx="8640960" cy="4572000"/>
          </a:xfrm>
          <a:solidFill>
            <a:schemeClr val="tx2">
              <a:lumMod val="2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s-UY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corticoides</a:t>
            </a:r>
            <a:r>
              <a:rPr lang="es-UY" b="1" dirty="0" smtClean="0">
                <a:latin typeface="Arial" pitchFamily="34" charset="0"/>
                <a:cs typeface="Arial" pitchFamily="34" charset="0"/>
              </a:rPr>
              <a:t>: dosis mínima para evitar  efectos 2arios. </a:t>
            </a: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            diabetes </a:t>
            </a:r>
            <a:r>
              <a:rPr lang="es-UY" b="1" dirty="0" err="1" smtClean="0">
                <a:latin typeface="Arial" pitchFamily="34" charset="0"/>
                <a:cs typeface="Arial" pitchFamily="34" charset="0"/>
              </a:rPr>
              <a:t>gestacional</a:t>
            </a:r>
            <a:endParaRPr lang="es-UY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            HTA</a:t>
            </a: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            aumento de peso</a:t>
            </a: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            psicosis</a:t>
            </a: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            osteoporosis</a:t>
            </a: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            ruptura prematura de membranas</a:t>
            </a:r>
          </a:p>
          <a:p>
            <a:pPr>
              <a:buNone/>
            </a:pPr>
            <a:endParaRPr lang="es-UY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metabolización en la placenta compromiso fetal</a:t>
            </a:r>
          </a:p>
          <a:p>
            <a:endParaRPr lang="es-UY" dirty="0"/>
          </a:p>
        </p:txBody>
      </p:sp>
      <p:sp>
        <p:nvSpPr>
          <p:cNvPr id="4" name="3 CuadroTexto"/>
          <p:cNvSpPr txBox="1"/>
          <p:nvPr/>
        </p:nvSpPr>
        <p:spPr>
          <a:xfrm>
            <a:off x="2699792" y="6237312"/>
            <a:ext cx="643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KEITH R. ASH 2010</a:t>
            </a:r>
          </a:p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 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es-UY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es-UY" sz="32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Tratamiento PTA- embarazo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72000"/>
          </a:xfr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UY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IVIg</a:t>
            </a:r>
            <a:r>
              <a:rPr lang="es-UY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debería considerarse de 1era. línea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valorar contexto clínico y edad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gestacional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No hay trabajos comparativos corticoides vs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IVIg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Respuesta similar a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ptes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. No embarazadas</a:t>
            </a:r>
          </a:p>
          <a:p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IV anti D 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segura y efectiva en 2do y 3er. T pocos casos reportados</a:t>
            </a:r>
            <a:endParaRPr lang="es-UY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99792" y="6290156"/>
            <a:ext cx="643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KEITH R. ASH 2010</a:t>
            </a:r>
          </a:p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 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lang="es-UY" sz="32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Tratamiento PTA- embarazo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130368"/>
          </a:xfr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s-UY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Esplenectomía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: mediados del 2do.T para evitar pérdida fetal u obstrucción del campo quirúrgico x el útero grávido</a:t>
            </a:r>
          </a:p>
          <a:p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Rituximab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maduración de linfocitos B 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neonatales No debe ser usado</a:t>
            </a:r>
            <a:endParaRPr lang="es-UY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2843808" y="4149080"/>
            <a:ext cx="4571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7 CuadroTexto"/>
          <p:cNvSpPr txBox="1"/>
          <p:nvPr/>
        </p:nvSpPr>
        <p:spPr>
          <a:xfrm>
            <a:off x="2627784" y="6074132"/>
            <a:ext cx="643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KEITH R. ASH 2010</a:t>
            </a:r>
          </a:p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 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3274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PTA secundario neonatal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  <a:solidFill>
            <a:schemeClr val="tx2">
              <a:lumMod val="2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UY" sz="3100" b="1" dirty="0" smtClean="0">
                <a:latin typeface="Arial" pitchFamily="34" charset="0"/>
                <a:cs typeface="Arial" pitchFamily="34" charset="0"/>
              </a:rPr>
              <a:t>Ac </a:t>
            </a:r>
            <a:r>
              <a:rPr lang="es-UY" sz="3100" b="1" dirty="0" err="1" smtClean="0">
                <a:latin typeface="Arial" pitchFamily="34" charset="0"/>
                <a:cs typeface="Arial" pitchFamily="34" charset="0"/>
              </a:rPr>
              <a:t>antiplaquetarios</a:t>
            </a:r>
            <a:r>
              <a:rPr lang="es-UY" sz="3100" b="1" dirty="0" smtClean="0">
                <a:latin typeface="Arial" pitchFamily="34" charset="0"/>
                <a:cs typeface="Arial" pitchFamily="34" charset="0"/>
              </a:rPr>
              <a:t> maternos atraviesan la placenta</a:t>
            </a:r>
          </a:p>
          <a:p>
            <a:pPr>
              <a:buNone/>
            </a:pPr>
            <a:endParaRPr lang="es-UY" sz="31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31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s-UY" sz="3100" b="1" dirty="0" smtClean="0">
                <a:latin typeface="Arial" pitchFamily="34" charset="0"/>
                <a:cs typeface="Arial" pitchFamily="34" charset="0"/>
              </a:rPr>
              <a:t> PTA en el RN  (3%           en bajo peso 18-35%)</a:t>
            </a:r>
          </a:p>
          <a:p>
            <a:pPr>
              <a:buNone/>
            </a:pPr>
            <a:endParaRPr lang="es-UY" sz="31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3100" b="1" dirty="0" smtClean="0">
                <a:latin typeface="Arial" pitchFamily="34" charset="0"/>
                <a:cs typeface="Arial" pitchFamily="34" charset="0"/>
              </a:rPr>
              <a:t> hemorragia intracraneal x pasaje por el canal de  </a:t>
            </a:r>
          </a:p>
          <a:p>
            <a:pPr>
              <a:buNone/>
            </a:pPr>
            <a:r>
              <a:rPr lang="es-UY" sz="3100" b="1" dirty="0" smtClean="0">
                <a:latin typeface="Arial" pitchFamily="34" charset="0"/>
                <a:cs typeface="Arial" pitchFamily="34" charset="0"/>
              </a:rPr>
              <a:t>                                                           parto</a:t>
            </a:r>
          </a:p>
          <a:p>
            <a:pPr>
              <a:buNone/>
            </a:pPr>
            <a:r>
              <a:rPr lang="es-UY" sz="3100" b="1" dirty="0" smtClean="0">
                <a:latin typeface="Arial" pitchFamily="34" charset="0"/>
                <a:cs typeface="Arial" pitchFamily="34" charset="0"/>
              </a:rPr>
              <a:t>Mortalidad perinatal 12 – 21%, actualmente en algunos reportes 1%</a:t>
            </a:r>
          </a:p>
          <a:p>
            <a:pPr>
              <a:buNone/>
            </a:pPr>
            <a:endParaRPr lang="es-UY" dirty="0" smtClean="0"/>
          </a:p>
          <a:p>
            <a:pPr>
              <a:buNone/>
            </a:pPr>
            <a:endParaRPr lang="es-UY" dirty="0" smtClean="0"/>
          </a:p>
          <a:p>
            <a:pPr>
              <a:buNone/>
            </a:pPr>
            <a:r>
              <a:rPr lang="es-UY" dirty="0" smtClean="0"/>
              <a:t> 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3491880" y="2708920"/>
            <a:ext cx="6480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5 Flecha abajo"/>
          <p:cNvSpPr/>
          <p:nvPr/>
        </p:nvSpPr>
        <p:spPr>
          <a:xfrm>
            <a:off x="1835696" y="1772816"/>
            <a:ext cx="7200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6 Flecha abajo"/>
          <p:cNvSpPr/>
          <p:nvPr/>
        </p:nvSpPr>
        <p:spPr>
          <a:xfrm>
            <a:off x="1835696" y="2852936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7 CuadroTexto"/>
          <p:cNvSpPr txBox="1"/>
          <p:nvPr/>
        </p:nvSpPr>
        <p:spPr>
          <a:xfrm>
            <a:off x="2771800" y="6237312"/>
            <a:ext cx="643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KEITH R. ASH 2010</a:t>
            </a:r>
          </a:p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 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INTRODUCCIÓN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incidencia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1,6 - 3,9 x c/100.000 personas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año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incidencia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igual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en ambos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sexos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entre los 30-60 a</a:t>
            </a:r>
            <a:r>
              <a:rPr lang="es-UY" sz="2400" b="1" dirty="0" err="1" smtClean="0">
                <a:latin typeface="Arial" pitchFamily="34" charset="0"/>
                <a:cs typeface="Arial" pitchFamily="34" charset="0"/>
              </a:rPr>
              <a:t>ños</a:t>
            </a: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predomina en mujeres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prevalencia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9,5 – 23,6 x c/100.000 personas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según duración      </a:t>
            </a: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recientemente diag.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 3 meses</a:t>
            </a:r>
          </a:p>
          <a:p>
            <a:pPr>
              <a:buNone/>
            </a:pP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                                     persistente                  3 – 12 meses</a:t>
            </a:r>
          </a:p>
          <a:p>
            <a:pPr>
              <a:buNone/>
            </a:pP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                                     crónico                        </a:t>
            </a:r>
            <a:r>
              <a:rPr lang="es-UY" sz="2400" b="1" u="sng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12 meses</a:t>
            </a:r>
          </a:p>
          <a:p>
            <a:endParaRPr lang="es-UY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 rot="5400000">
            <a:off x="2807804" y="468914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    </a:t>
            </a:r>
            <a:r>
              <a:rPr lang="es-UY" sz="32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PTA secundario neonatal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346392"/>
          </a:xfr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No hay correlación severidad PTA materno con severidad de la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trombocitemia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a nivel fetal</a:t>
            </a:r>
          </a:p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Cordocentesis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mortalidad fetal 1 – 2%</a:t>
            </a:r>
          </a:p>
          <a:p>
            <a:endParaRPr lang="es-UY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771800" y="6146140"/>
            <a:ext cx="643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KEITH R. ASH 2010</a:t>
            </a:r>
          </a:p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 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r>
              <a:rPr lang="es-UY" sz="32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PTA - embarazo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8512"/>
          </a:xfrm>
          <a:solidFill>
            <a:schemeClr val="tx2">
              <a:lumMod val="2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            Parto o cesárea?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Valoración materna: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Hemorragia materna  a nivel de pared vaginal, o hematoma en área de cesárea</a:t>
            </a:r>
          </a:p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Valoración fetal: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Contraindicado maniobras agresivas: fórceps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99792" y="6218148"/>
            <a:ext cx="643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KEITH R. ASH 2010</a:t>
            </a:r>
          </a:p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 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73274"/>
          </a:xfrm>
        </p:spPr>
        <p:txBody>
          <a:bodyPr/>
          <a:lstStyle/>
          <a:p>
            <a:r>
              <a:rPr lang="es-UY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          </a:t>
            </a:r>
            <a:r>
              <a:rPr lang="es-UY" sz="32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PTA - embarazo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72000"/>
          </a:xfrm>
          <a:solidFill>
            <a:schemeClr val="tx2">
              <a:lumMod val="2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UY" sz="3200" b="1" dirty="0" smtClean="0">
                <a:latin typeface="Arial" pitchFamily="34" charset="0"/>
                <a:cs typeface="Arial" pitchFamily="34" charset="0"/>
              </a:rPr>
              <a:t>luego del parto recuento </a:t>
            </a:r>
            <a:r>
              <a:rPr lang="es-UY" sz="3200" b="1" dirty="0" err="1" smtClean="0">
                <a:latin typeface="Arial" pitchFamily="34" charset="0"/>
                <a:cs typeface="Arial" pitchFamily="34" charset="0"/>
              </a:rPr>
              <a:t>plaquetario</a:t>
            </a:r>
            <a:r>
              <a:rPr lang="es-UY" sz="32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s-UY" sz="3200" b="1" dirty="0" smtClean="0">
                <a:latin typeface="Arial" pitchFamily="34" charset="0"/>
                <a:cs typeface="Arial" pitchFamily="34" charset="0"/>
              </a:rPr>
              <a:t>Eco </a:t>
            </a:r>
            <a:r>
              <a:rPr lang="es-UY" sz="3200" b="1" dirty="0" err="1" smtClean="0">
                <a:latin typeface="Arial" pitchFamily="34" charset="0"/>
                <a:cs typeface="Arial" pitchFamily="34" charset="0"/>
              </a:rPr>
              <a:t>transcraneal</a:t>
            </a:r>
            <a:r>
              <a:rPr lang="es-UY" sz="3200" b="1" dirty="0" smtClean="0">
                <a:latin typeface="Arial" pitchFamily="34" charset="0"/>
                <a:cs typeface="Arial" pitchFamily="34" charset="0"/>
              </a:rPr>
              <a:t> si presenta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s-UY" sz="3200" b="1" dirty="0" smtClean="0">
                <a:latin typeface="Arial" pitchFamily="34" charset="0"/>
                <a:cs typeface="Arial" pitchFamily="34" charset="0"/>
              </a:rPr>
              <a:t>50.000/dl </a:t>
            </a:r>
            <a:r>
              <a:rPr lang="es-UY" sz="3200" b="1" dirty="0" err="1" smtClean="0">
                <a:latin typeface="Arial" pitchFamily="34" charset="0"/>
                <a:cs typeface="Arial" pitchFamily="34" charset="0"/>
              </a:rPr>
              <a:t>plaq</a:t>
            </a:r>
            <a:endParaRPr lang="es-UY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3200" b="1" dirty="0" smtClean="0">
                <a:latin typeface="Arial" pitchFamily="34" charset="0"/>
                <a:cs typeface="Arial" pitchFamily="34" charset="0"/>
              </a:rPr>
              <a:t>nadir 24 hs  hasta 5 d post parto</a:t>
            </a:r>
          </a:p>
          <a:p>
            <a:pPr>
              <a:buNone/>
            </a:pPr>
            <a:r>
              <a:rPr lang="es-UY" sz="3200" b="1" dirty="0" smtClean="0">
                <a:latin typeface="Arial" pitchFamily="34" charset="0"/>
                <a:cs typeface="Arial" pitchFamily="34" charset="0"/>
              </a:rPr>
              <a:t>          PTA neonatal 2dario. a PTA materno </a:t>
            </a:r>
          </a:p>
          <a:p>
            <a:pPr>
              <a:buNone/>
            </a:pPr>
            <a:r>
              <a:rPr lang="es-UY" sz="3200" b="1" dirty="0" smtClean="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>
              <a:buNone/>
            </a:pPr>
            <a:r>
              <a:rPr lang="es-UY" sz="3200" b="1" dirty="0" smtClean="0">
                <a:latin typeface="Arial" pitchFamily="34" charset="0"/>
                <a:cs typeface="Arial" pitchFamily="34" charset="0"/>
              </a:rPr>
              <a:t>                          puede durar  meses</a:t>
            </a:r>
          </a:p>
          <a:p>
            <a:pPr>
              <a:buNone/>
            </a:pPr>
            <a:endParaRPr lang="es-UY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UY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32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s-UY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 decisión de la vía de parto la realiza el       </a:t>
            </a:r>
          </a:p>
          <a:p>
            <a:pPr>
              <a:buNone/>
            </a:pPr>
            <a:r>
              <a:rPr lang="es-UY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obstetra guiada fundamentalmente x las   </a:t>
            </a:r>
          </a:p>
          <a:p>
            <a:pPr>
              <a:buNone/>
            </a:pPr>
            <a:r>
              <a:rPr lang="es-UY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indicaciones maternas</a:t>
            </a:r>
          </a:p>
          <a:p>
            <a:endParaRPr lang="es-UY" sz="3200" b="1" dirty="0" smtClean="0">
              <a:latin typeface="Arial" pitchFamily="34" charset="0"/>
              <a:cs typeface="Arial" pitchFamily="34" charset="0"/>
            </a:endParaRPr>
          </a:p>
          <a:p>
            <a:endParaRPr lang="es-UY" dirty="0"/>
          </a:p>
        </p:txBody>
      </p:sp>
      <p:sp>
        <p:nvSpPr>
          <p:cNvPr id="4" name="3 Flecha abajo"/>
          <p:cNvSpPr/>
          <p:nvPr/>
        </p:nvSpPr>
        <p:spPr>
          <a:xfrm>
            <a:off x="4427984" y="2996952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" name="4 CuadroTexto"/>
          <p:cNvSpPr txBox="1"/>
          <p:nvPr/>
        </p:nvSpPr>
        <p:spPr>
          <a:xfrm>
            <a:off x="2627784" y="6211669"/>
            <a:ext cx="643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KEITH R. ASH 2010</a:t>
            </a:r>
          </a:p>
          <a:p>
            <a:pPr lvl="0"/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Consensus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3,2011 </a:t>
            </a:r>
            <a:endParaRPr lang="es-UY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2050" name="Picture 2" descr="C:\Users\cecilia carrizo\Pictures\atardecer_en_la_ba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8086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220072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</a:rPr>
              <a:t>Bahía de Montevideo-Uruguay</a:t>
            </a:r>
            <a:endParaRPr lang="es-UY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03648" y="5805264"/>
            <a:ext cx="3993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MUCHAS GRACIAS</a:t>
            </a:r>
            <a:endParaRPr lang="es-UY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1073274"/>
          </a:xfrm>
        </p:spPr>
        <p:txBody>
          <a:bodyPr/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     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PATOGÉNESIS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0520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r>
              <a:rPr lang="es-UY" sz="2800" b="1" dirty="0" smtClean="0">
                <a:latin typeface="Arial" pitchFamily="34" charset="0"/>
                <a:cs typeface="Arial" pitchFamily="34" charset="0"/>
              </a:rPr>
              <a:t>vida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plaquetaria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disminuída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-incrementada destrucción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plaquetaria</a:t>
            </a: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-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AutoAc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inducen destrucción 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plaquetaria</a:t>
            </a: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producci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ón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plaquetaria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disminuída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-lisis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plaquetaria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y de megacariocitos mediada x 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linfocitos T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citotóxixos</a:t>
            </a: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-bajos niveles de TPO para lo esperado</a:t>
            </a:r>
          </a:p>
          <a:p>
            <a:pPr>
              <a:buNone/>
            </a:pPr>
            <a:endParaRPr lang="es-UY" dirty="0" smtClean="0"/>
          </a:p>
          <a:p>
            <a:pPr>
              <a:buNone/>
            </a:pP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13690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701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428947" y="6525344"/>
            <a:ext cx="4247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Bloodjournal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.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hematologylibrary.org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UY" sz="1400" b="1" dirty="0" err="1" smtClean="0">
                <a:latin typeface="Arial" pitchFamily="34" charset="0"/>
                <a:cs typeface="Arial" pitchFamily="34" charset="0"/>
              </a:rPr>
              <a:t>May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3,2011</a:t>
            </a:r>
            <a:endParaRPr lang="es-UY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9258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es-UY" sz="3200" b="1" u="sng" dirty="0" smtClean="0">
                <a:effectLst/>
                <a:latin typeface="Arial" pitchFamily="34" charset="0"/>
                <a:cs typeface="Arial" pitchFamily="34" charset="0"/>
              </a:rPr>
              <a:t>TRATAMIENTO PTA PRIMARIO</a:t>
            </a:r>
            <a:endParaRPr lang="es-UY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645024"/>
            <a:ext cx="8424936" cy="2627784"/>
          </a:xfrm>
        </p:spPr>
        <p:txBody>
          <a:bodyPr>
            <a:normAutofit/>
          </a:bodyPr>
          <a:lstStyle/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UY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   individualizado</a:t>
            </a: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     recuento </a:t>
            </a:r>
            <a:r>
              <a:rPr lang="es-UY" b="1" dirty="0" err="1" smtClean="0">
                <a:latin typeface="Arial" pitchFamily="34" charset="0"/>
                <a:cs typeface="Arial" pitchFamily="34" charset="0"/>
              </a:rPr>
              <a:t>plaquetario</a:t>
            </a:r>
            <a:r>
              <a:rPr lang="es-UY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UY" b="1" u="sng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s-UY" b="1" dirty="0" smtClean="0">
                <a:latin typeface="Arial" pitchFamily="34" charset="0"/>
                <a:cs typeface="Arial" pitchFamily="34" charset="0"/>
              </a:rPr>
              <a:t>  30 x 10 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s-UY" b="1" dirty="0" smtClean="0">
                <a:latin typeface="Arial" pitchFamily="34" charset="0"/>
                <a:cs typeface="Arial" pitchFamily="34" charset="0"/>
              </a:rPr>
              <a:t>/l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88400" y="1268760"/>
            <a:ext cx="8432072" cy="207441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s-UY" sz="2800" b="1" dirty="0" smtClean="0">
                <a:solidFill>
                  <a:srgbClr val="FF388C"/>
                </a:solidFill>
                <a:latin typeface="Arial" pitchFamily="34" charset="0"/>
                <a:cs typeface="Arial" pitchFamily="34" charset="0"/>
              </a:rPr>
              <a:t>Objetivos</a:t>
            </a:r>
            <a:r>
              <a:rPr lang="es-UY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lograr un nivel de  plaquetas </a:t>
            </a: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s-UY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hemostáticamente suficiente para nuestro </a:t>
            </a: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s-UY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paciente con la menor toxicidad posible    </a:t>
            </a:r>
          </a:p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es-UY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vinculable al tratamiento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4427984" y="3861048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 u="sng" dirty="0" smtClean="0">
                <a:effectLst/>
                <a:latin typeface="Arial" pitchFamily="34" charset="0"/>
                <a:cs typeface="Arial" pitchFamily="34" charset="0"/>
              </a:rPr>
              <a:t>MORBIMORTALIDAD EN PTA</a:t>
            </a:r>
            <a:endParaRPr lang="es-UY" sz="3200" b="1" u="sng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152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ptes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con PTA </a:t>
            </a: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-4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fallecieron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-2 se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perdieron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-12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reclasificados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PTA 2dario.</a:t>
            </a:r>
          </a:p>
          <a:p>
            <a:pP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134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ptes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Riesgo de mortalidad vs población </a:t>
            </a:r>
            <a:r>
              <a:rPr lang="es-UY" sz="2800" b="1" dirty="0" err="1" smtClean="0">
                <a:latin typeface="Arial" pitchFamily="34" charset="0"/>
                <a:cs typeface="Arial" pitchFamily="34" charset="0"/>
              </a:rPr>
              <a:t>gral</a:t>
            </a: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PTI 1,3 (95% IC, 0,89-2,0) </a:t>
            </a:r>
          </a:p>
          <a:p>
            <a:pPr>
              <a:buNone/>
            </a:pPr>
            <a:r>
              <a:rPr lang="es-UY" sz="2800" b="1" dirty="0" smtClean="0">
                <a:latin typeface="Arial" pitchFamily="34" charset="0"/>
                <a:cs typeface="Arial" pitchFamily="34" charset="0"/>
              </a:rPr>
              <a:t>            PTA  secundaria  6,0 (95% IC, 2,5-14,5)</a:t>
            </a:r>
            <a:br>
              <a:rPr lang="es-UY" sz="2800" b="1" dirty="0" smtClean="0">
                <a:latin typeface="Arial" pitchFamily="34" charset="0"/>
                <a:cs typeface="Arial" pitchFamily="34" charset="0"/>
              </a:rPr>
            </a:br>
            <a:endParaRPr lang="es-UY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575556" y="2600114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539552" y="4725144"/>
            <a:ext cx="813690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10 CuadroTexto"/>
          <p:cNvSpPr txBox="1"/>
          <p:nvPr/>
        </p:nvSpPr>
        <p:spPr>
          <a:xfrm>
            <a:off x="6120822" y="6453336"/>
            <a:ext cx="2627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b="1" i="1" dirty="0" err="1" smtClean="0">
                <a:latin typeface="Arial" pitchFamily="34" charset="0"/>
                <a:cs typeface="Arial" pitchFamily="34" charset="0"/>
              </a:rPr>
              <a:t>Blood</a:t>
            </a:r>
            <a:r>
              <a:rPr lang="es-UY" sz="1400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UY" sz="1400" b="1" dirty="0" smtClean="0">
                <a:latin typeface="Arial" pitchFamily="34" charset="0"/>
                <a:cs typeface="Arial" pitchFamily="34" charset="0"/>
              </a:rPr>
              <a:t> 2001;97(9):2549-2554.</a:t>
            </a:r>
            <a:endParaRPr lang="es-UY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/>
          <a:lstStyle/>
          <a:p>
            <a:r>
              <a:rPr lang="en-US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en-US" sz="3200" b="1" u="sng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MORBIMORTALIDAD EN PTA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plaquetas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&lt; </a:t>
            </a:r>
            <a:r>
              <a:rPr lang="es-UY" b="1" dirty="0" smtClean="0">
                <a:latin typeface="Arial" pitchFamily="34" charset="0"/>
                <a:cs typeface="Arial" pitchFamily="34" charset="0"/>
              </a:rPr>
              <a:t>30 x 10 </a:t>
            </a:r>
            <a:r>
              <a:rPr lang="es-UY" sz="1800" b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s-UY" b="1" dirty="0" smtClean="0">
                <a:latin typeface="Arial" pitchFamily="34" charset="0"/>
                <a:cs typeface="Arial" pitchFamily="34" charset="0"/>
              </a:rPr>
              <a:t>/l refractaria </a:t>
            </a: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      riesgo de mortalidad de 4,2 (IC 95%, 1.7-10.0).</a:t>
            </a:r>
          </a:p>
          <a:p>
            <a:endParaRPr lang="es-UY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UY" b="1" dirty="0" smtClean="0">
                <a:latin typeface="Arial" pitchFamily="34" charset="0"/>
                <a:cs typeface="Arial" pitchFamily="34" charset="0"/>
              </a:rPr>
              <a:t>plaquetas &gt;30 x 10 </a:t>
            </a:r>
            <a:r>
              <a:rPr lang="es-UY" sz="1800" b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s-UY" b="1" dirty="0" smtClean="0">
                <a:latin typeface="Arial" pitchFamily="34" charset="0"/>
                <a:cs typeface="Arial" pitchFamily="34" charset="0"/>
              </a:rPr>
              <a:t>/l </a:t>
            </a: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 mortalidad fue  ligeramente superior que en la población general. </a:t>
            </a:r>
          </a:p>
          <a:p>
            <a:endParaRPr lang="es-UY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UY" b="1" dirty="0" smtClean="0">
                <a:latin typeface="Arial" pitchFamily="34" charset="0"/>
                <a:cs typeface="Arial" pitchFamily="34" charset="0"/>
              </a:rPr>
              <a:t>     La mayoría de los adultos con PTI tiene un buen pronóstico con ingresos hospitalarios frecuentes y no hay exceso de mortalidad. La ausencia de morbilidad grave y mortalidad en pacientes con </a:t>
            </a:r>
            <a:r>
              <a:rPr lang="es-UY" b="1" dirty="0" err="1" smtClean="0">
                <a:latin typeface="Arial" pitchFamily="34" charset="0"/>
                <a:cs typeface="Arial" pitchFamily="34" charset="0"/>
              </a:rPr>
              <a:t>trombocitopenia</a:t>
            </a:r>
            <a:r>
              <a:rPr lang="es-UY" b="1" dirty="0" smtClean="0">
                <a:latin typeface="Arial" pitchFamily="34" charset="0"/>
                <a:cs typeface="Arial" pitchFamily="34" charset="0"/>
              </a:rPr>
              <a:t> moderada apoya la práctica clínica de abstención de tratamiento adicional</a:t>
            </a:r>
            <a:r>
              <a:rPr lang="es-UY" b="1" dirty="0" smtClean="0"/>
              <a:t>.</a:t>
            </a:r>
          </a:p>
          <a:p>
            <a:endParaRPr lang="es-UY" b="1" dirty="0" smtClean="0"/>
          </a:p>
          <a:p>
            <a:pPr>
              <a:buNone/>
            </a:pPr>
            <a:r>
              <a:rPr lang="es-UY" sz="1200" b="1" dirty="0" smtClean="0"/>
              <a:t> </a:t>
            </a:r>
          </a:p>
          <a:p>
            <a:pPr>
              <a:buNone/>
            </a:pPr>
            <a:endParaRPr lang="es-UY" dirty="0"/>
          </a:p>
        </p:txBody>
      </p:sp>
      <p:sp>
        <p:nvSpPr>
          <p:cNvPr id="4" name="3 Rectángulo"/>
          <p:cNvSpPr/>
          <p:nvPr/>
        </p:nvSpPr>
        <p:spPr>
          <a:xfrm>
            <a:off x="467544" y="3573016"/>
            <a:ext cx="8316416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" name="4 CuadroTexto"/>
          <p:cNvSpPr txBox="1"/>
          <p:nvPr/>
        </p:nvSpPr>
        <p:spPr>
          <a:xfrm>
            <a:off x="6170514" y="6165304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b="1" i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Blood</a:t>
            </a:r>
            <a:r>
              <a:rPr lang="es-UY" sz="1400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2001;97(9):2549-2554</a:t>
            </a:r>
          </a:p>
          <a:p>
            <a:r>
              <a:rPr lang="es-UY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ASH 2010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6910</TotalTime>
  <Words>1646</Words>
  <Application>Microsoft Office PowerPoint</Application>
  <PresentationFormat>Presentación en pantalla (4:3)</PresentationFormat>
  <Paragraphs>339</Paragraphs>
  <Slides>43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Brío</vt:lpstr>
      <vt:lpstr>Diapositiva 1</vt:lpstr>
      <vt:lpstr>                    DEFINICIÓN</vt:lpstr>
      <vt:lpstr>                     ETIOLOGÍA</vt:lpstr>
      <vt:lpstr>                INTRODUCCIÓN</vt:lpstr>
      <vt:lpstr>                   PATOGÉNESIS</vt:lpstr>
      <vt:lpstr>Diapositiva 6</vt:lpstr>
      <vt:lpstr>       TRATAMIENTO PTA PRIMARIO</vt:lpstr>
      <vt:lpstr>       MORBIMORTALIDAD EN PTA</vt:lpstr>
      <vt:lpstr>        MORBIMORTALIDAD EN PTA</vt:lpstr>
      <vt:lpstr>      TRATAMIENTO PTA PRIMARIO</vt:lpstr>
      <vt:lpstr>        Recuento plaquetario hemostáticamente                suficiente para nuestro paciente </vt:lpstr>
      <vt:lpstr>           RIESGO DE SANGRADO</vt:lpstr>
      <vt:lpstr>   RIESGO DE SANGRADO: EDAD </vt:lpstr>
      <vt:lpstr>RECUENTO PLAQUETARIO RECOMENDADO                      PARA  PROCEDIMIENTOS</vt:lpstr>
      <vt:lpstr>             Tratamiento de PTA</vt:lpstr>
      <vt:lpstr>     TRATAMIENTO DE 1ra. LÍNEA </vt:lpstr>
      <vt:lpstr>                     RECORDAR</vt:lpstr>
      <vt:lpstr>      TRATAMIENTOS DE 2da. LÍNEA</vt:lpstr>
      <vt:lpstr>                     RECORDAR</vt:lpstr>
      <vt:lpstr>     TRATAMIENTOS DE 2da. LÍNEA</vt:lpstr>
      <vt:lpstr>               ESPLENECTOMÍA</vt:lpstr>
      <vt:lpstr>                 ESPLENECTOMÍA</vt:lpstr>
      <vt:lpstr>             VALOR PREDICTIVO ILAPS PARA                            ESPLENECTOMÍA</vt:lpstr>
      <vt:lpstr>  COMPLICACIONES VINCULADAS A LA                        ESPLENECTOMÍA</vt:lpstr>
      <vt:lpstr>     COMPLICACIONES TROMBÓTICAS               VINCULADAS A  ESPLENECTOMÍA</vt:lpstr>
      <vt:lpstr>     COMPLICACIONES TROMBÓTICAS               VINCULADAS A  ESPLENECTOMÍA</vt:lpstr>
      <vt:lpstr>       HTP POST ESPLENECTOMÍA</vt:lpstr>
      <vt:lpstr>TROMBOSIS EN EL SISTEMA PORTAL               POST ESPLENECTOMÍA </vt:lpstr>
      <vt:lpstr>TROMBOSIS POST ESPLENECTOMÍA</vt:lpstr>
      <vt:lpstr>     COMPLICACIONES TROMBÓTICAS               VINCULADAS A  ESPLENECTOMÍA</vt:lpstr>
      <vt:lpstr>   COMPLICACIONES TROMBÓTICAS                     VINCULADAS A  ESPLENECTOMÍA</vt:lpstr>
      <vt:lpstr>       SITUACIONES ESPECIALES              Stent coronarios + PTA</vt:lpstr>
      <vt:lpstr>          SITUACIONES ESPECIALES                  Stent coronarios + PTA</vt:lpstr>
      <vt:lpstr>                 PTA y embarazo</vt:lpstr>
      <vt:lpstr>                 PTA y embarazo</vt:lpstr>
      <vt:lpstr>        Tratamiento PTA- embarazo</vt:lpstr>
      <vt:lpstr>       Tratamiento PTA- embarazo</vt:lpstr>
      <vt:lpstr>      Tratamiento PTA- embarazo</vt:lpstr>
      <vt:lpstr>          PTA secundario neonatal</vt:lpstr>
      <vt:lpstr>          PTA secundario neonatal</vt:lpstr>
      <vt:lpstr>                 PTA - embarazo</vt:lpstr>
      <vt:lpstr>                PTA - embarazo</vt:lpstr>
      <vt:lpstr>Diapositiva 43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cecilia carrizo</dc:creator>
  <cp:lastModifiedBy>cecilia carrizo</cp:lastModifiedBy>
  <cp:revision>270</cp:revision>
  <dcterms:created xsi:type="dcterms:W3CDTF">2011-06-12T19:19:42Z</dcterms:created>
  <dcterms:modified xsi:type="dcterms:W3CDTF">2011-07-05T21:22:13Z</dcterms:modified>
</cp:coreProperties>
</file>