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590"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2114D6-A129-41B9-A2B1-29AFCD2800EF}" type="datetimeFigureOut">
              <a:rPr lang="en-US" smtClean="0"/>
              <a:t>6/30/2011</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5DEC21-05A6-4625-BFDE-2A2BD9054AF9}" type="slidenum">
              <a:rPr lang="en-US" smtClean="0"/>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2493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3 Marcador de número de diapositiva"/>
          <p:cNvSpPr>
            <a:spLocks noGrp="1"/>
          </p:cNvSpPr>
          <p:nvPr>
            <p:ph type="sldNum" sz="quarter" idx="5"/>
          </p:nvPr>
        </p:nvSpPr>
        <p:spPr/>
        <p:txBody>
          <a:bodyPr/>
          <a:lstStyle/>
          <a:p>
            <a:pPr>
              <a:defRPr/>
            </a:pPr>
            <a:fld id="{D63EF306-9891-4171-A60B-546DC24EF33E}"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4950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414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DF478A-5D8C-4B3F-B172-C082D928A5C1}" type="slidenum">
              <a:rPr lang="it-IT" smtClean="0">
                <a:latin typeface="Arial" pitchFamily="34" charset="0"/>
              </a:rPr>
              <a:pPr fontAlgn="base">
                <a:spcBef>
                  <a:spcPct val="0"/>
                </a:spcBef>
                <a:spcAft>
                  <a:spcPct val="0"/>
                </a:spcAft>
                <a:defRPr/>
              </a:pPr>
              <a:t>10</a:t>
            </a:fld>
            <a:endParaRPr lang="it-IT"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A783F3-0B28-4BB9-9919-61BF515C0037}" type="slidenum">
              <a:rPr lang="es-ES_tradnl" smtClean="0">
                <a:latin typeface="Arial" pitchFamily="34" charset="0"/>
              </a:rPr>
              <a:pPr fontAlgn="base">
                <a:spcBef>
                  <a:spcPct val="0"/>
                </a:spcBef>
                <a:spcAft>
                  <a:spcPct val="0"/>
                </a:spcAft>
                <a:defRPr/>
              </a:pPr>
              <a:t>11</a:t>
            </a:fld>
            <a:endParaRPr lang="es-ES_tradnl" smtClean="0">
              <a:latin typeface="Arial" pitchFamily="34" charset="0"/>
            </a:endParaRPr>
          </a:p>
        </p:txBody>
      </p:sp>
      <p:sp>
        <p:nvSpPr>
          <p:cNvPr id="152579"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52580"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2581"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67A40611-0747-4D86-90EC-49916D4993CF}" type="slidenum">
              <a:rPr lang="en-US" sz="1200">
                <a:latin typeface="Calibri" pitchFamily="34" charset="0"/>
              </a:rPr>
              <a:pPr algn="r"/>
              <a:t>11</a:t>
            </a:fld>
            <a:endParaRPr lang="en-US" sz="120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5360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824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FC3234-D917-4970-B31F-E932783CA729}" type="slidenum">
              <a:rPr lang="es-ES_tradnl" smtClean="0">
                <a:latin typeface="Arial" pitchFamily="34" charset="0"/>
              </a:rPr>
              <a:pPr fontAlgn="base">
                <a:spcBef>
                  <a:spcPct val="0"/>
                </a:spcBef>
                <a:spcAft>
                  <a:spcPct val="0"/>
                </a:spcAft>
                <a:defRPr/>
              </a:pPr>
              <a:t>12</a:t>
            </a:fld>
            <a:endParaRPr lang="es-ES_tradnl"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3107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73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AAC1E8-D879-4B2E-89F7-784164A77C0E}"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1 Marcador de imagen de diapositiva"/>
          <p:cNvSpPr>
            <a:spLocks noGrp="1" noRot="1" noChangeAspect="1" noTextEdit="1"/>
          </p:cNvSpPr>
          <p:nvPr>
            <p:ph type="sldImg"/>
          </p:nvPr>
        </p:nvSpPr>
        <p:spPr bwMode="auto">
          <a:xfrm>
            <a:off x="1141413" y="685800"/>
            <a:ext cx="4572000" cy="3429000"/>
          </a:xfrm>
          <a:noFill/>
          <a:ln>
            <a:solidFill>
              <a:srgbClr val="000000"/>
            </a:solidFill>
            <a:miter lim="800000"/>
            <a:headEnd/>
            <a:tailEnd/>
          </a:ln>
        </p:spPr>
      </p:sp>
      <p:sp>
        <p:nvSpPr>
          <p:cNvPr id="135171" name="2 Marcador de notas"/>
          <p:cNvSpPr>
            <a:spLocks noGrp="1"/>
          </p:cNvSpPr>
          <p:nvPr>
            <p:ph type="body" idx="1"/>
          </p:nvPr>
        </p:nvSpPr>
        <p:spPr bwMode="auto">
          <a:xfrm>
            <a:off x="685800" y="4341813"/>
            <a:ext cx="5486400" cy="4116387"/>
          </a:xfrm>
          <a:noFill/>
        </p:spPr>
        <p:txBody>
          <a:bodyPr wrap="square" lIns="90443" tIns="45222" rIns="90443" bIns="45222" numCol="1" anchor="t" anchorCtr="0" compatLnSpc="1">
            <a:prstTxWarp prst="textNoShape">
              <a:avLst/>
            </a:prstTxWarp>
          </a:bodyPr>
          <a:lstStyle/>
          <a:p>
            <a:pPr eaLnBrk="1" hangingPunct="1">
              <a:spcBef>
                <a:spcPct val="0"/>
              </a:spcBef>
            </a:pPr>
            <a:endParaRPr lang="en-US" smtClean="0"/>
          </a:p>
        </p:txBody>
      </p:sp>
      <p:sp>
        <p:nvSpPr>
          <p:cNvPr id="135172"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lIns="90443" tIns="45222" rIns="90443" bIns="45222" anchor="b"/>
          <a:lstStyle/>
          <a:p>
            <a:pPr algn="r" defTabSz="904875"/>
            <a:fld id="{15B2821B-9C6B-4A5C-920E-6EDB1BAAEA5D}" type="slidenum">
              <a:rPr lang="en-US" sz="1200">
                <a:latin typeface="Calibri" pitchFamily="34" charset="0"/>
              </a:rPr>
              <a:pPr algn="r" defTabSz="904875"/>
              <a:t>14</a:t>
            </a:fld>
            <a:endParaRPr lang="en-US" sz="120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1 Marcador de imagen de diapositiva"/>
          <p:cNvSpPr>
            <a:spLocks noGrp="1" noRot="1" noChangeAspect="1" noTextEdit="1"/>
          </p:cNvSpPr>
          <p:nvPr>
            <p:ph type="sldImg"/>
          </p:nvPr>
        </p:nvSpPr>
        <p:spPr bwMode="auto">
          <a:xfrm>
            <a:off x="1141413" y="685800"/>
            <a:ext cx="4572000" cy="3429000"/>
          </a:xfrm>
          <a:noFill/>
          <a:ln>
            <a:solidFill>
              <a:srgbClr val="000000"/>
            </a:solidFill>
            <a:miter lim="800000"/>
            <a:headEnd/>
            <a:tailEnd/>
          </a:ln>
        </p:spPr>
      </p:sp>
      <p:sp>
        <p:nvSpPr>
          <p:cNvPr id="136195" name="2 Marcador de notas"/>
          <p:cNvSpPr>
            <a:spLocks noGrp="1"/>
          </p:cNvSpPr>
          <p:nvPr>
            <p:ph type="body" idx="1"/>
          </p:nvPr>
        </p:nvSpPr>
        <p:spPr bwMode="auto">
          <a:xfrm>
            <a:off x="685800" y="4341813"/>
            <a:ext cx="5486400" cy="4116387"/>
          </a:xfrm>
          <a:noFill/>
        </p:spPr>
        <p:txBody>
          <a:bodyPr wrap="square" lIns="90443" tIns="45222" rIns="90443" bIns="45222" numCol="1" anchor="t" anchorCtr="0" compatLnSpc="1">
            <a:prstTxWarp prst="textNoShape">
              <a:avLst/>
            </a:prstTxWarp>
          </a:bodyPr>
          <a:lstStyle/>
          <a:p>
            <a:pPr eaLnBrk="1" hangingPunct="1">
              <a:spcBef>
                <a:spcPct val="0"/>
              </a:spcBef>
            </a:pPr>
            <a:endParaRPr lang="en-US" smtClean="0"/>
          </a:p>
        </p:txBody>
      </p:sp>
      <p:sp>
        <p:nvSpPr>
          <p:cNvPr id="136196"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lIns="90443" tIns="45222" rIns="90443" bIns="45222" anchor="b"/>
          <a:lstStyle/>
          <a:p>
            <a:pPr algn="r" defTabSz="904875"/>
            <a:fld id="{53CCAD13-EB2A-4D86-A323-690DE37DEBEF}" type="slidenum">
              <a:rPr lang="en-US" sz="1200">
                <a:latin typeface="Calibri" pitchFamily="34" charset="0"/>
              </a:rPr>
              <a:pPr algn="r" defTabSz="904875"/>
              <a:t>15</a:t>
            </a:fld>
            <a:endParaRPr lang="en-US" sz="120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2493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3 Marcador de número de diapositiva"/>
          <p:cNvSpPr>
            <a:spLocks noGrp="1"/>
          </p:cNvSpPr>
          <p:nvPr>
            <p:ph type="sldNum" sz="quarter" idx="5"/>
          </p:nvPr>
        </p:nvSpPr>
        <p:spPr/>
        <p:txBody>
          <a:bodyPr/>
          <a:lstStyle/>
          <a:p>
            <a:pPr>
              <a:defRPr/>
            </a:pPr>
            <a:fld id="{36D0AF42-FA1C-4BCE-9826-04344ACE87D0}"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7DCA7A-0019-4D8B-A422-17DC67DE8E57}" type="slidenum">
              <a:rPr lang="de-DE" smtClean="0">
                <a:latin typeface="Arial" charset="0"/>
              </a:rPr>
              <a:pPr fontAlgn="base">
                <a:spcBef>
                  <a:spcPct val="0"/>
                </a:spcBef>
                <a:spcAft>
                  <a:spcPct val="0"/>
                </a:spcAft>
                <a:defRPr/>
              </a:pPr>
              <a:t>17</a:t>
            </a:fld>
            <a:endParaRPr lang="de-DE" smtClean="0">
              <a:latin typeface="Arial" charset="0"/>
            </a:endParaRPr>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4" name="Notizenplatzhalter 4"/>
          <p:cNvSpPr>
            <a:spLocks noGrp="1"/>
          </p:cNvSpPr>
          <p:nvPr/>
        </p:nvSpPr>
        <p:spPr bwMode="auto">
          <a:xfrm>
            <a:off x="685800" y="4343400"/>
            <a:ext cx="5486400" cy="4114800"/>
          </a:xfrm>
          <a:prstGeom prst="rect">
            <a:avLst/>
          </a:prstGeom>
          <a:noFill/>
          <a:ln w="9525">
            <a:noFill/>
            <a:miter lim="800000"/>
            <a:headEnd/>
            <a:tailEnd/>
          </a:ln>
        </p:spPr>
        <p:txBody>
          <a:bodyPr/>
          <a:lstStyle/>
          <a:p>
            <a:pPr eaLnBrk="0" hangingPunct="0">
              <a:spcBef>
                <a:spcPct val="30000"/>
              </a:spcBef>
            </a:pPr>
            <a:endParaRPr lang="en-US" sz="1200">
              <a:latin typeface="Calibri" pitchFamily="34" charset="0"/>
              <a:ea typeface="MS PGothic"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191B687B-2289-43C1-AFD1-A965693DC8E9}" type="slidenum">
              <a:rPr lang="de-DE" smtClean="0">
                <a:latin typeface="Arial" pitchFamily="34" charset="0"/>
              </a:rPr>
              <a:pPr/>
              <a:t>18</a:t>
            </a:fld>
            <a:endParaRPr lang="de-DE" smtClean="0">
              <a:latin typeface="Arial" pitchFamily="34" charset="0"/>
            </a:endParaRPr>
          </a:p>
        </p:txBody>
      </p:sp>
      <p:sp>
        <p:nvSpPr>
          <p:cNvPr id="49154" name="Rectangle 2"/>
          <p:cNvSpPr>
            <a:spLocks noGrp="1" noRot="1" noChangeAspect="1" noChangeArrowheads="1" noTextEdit="1"/>
          </p:cNvSpPr>
          <p:nvPr>
            <p:ph type="sldImg"/>
          </p:nvPr>
        </p:nvSpPr>
        <p:spPr>
          <a:ln/>
        </p:spPr>
      </p:sp>
      <p:sp>
        <p:nvSpPr>
          <p:cNvPr id="49155" name="Notizenplatzhalter 4"/>
          <p:cNvSpPr>
            <a:spLocks noGrp="1"/>
          </p:cNvSpPr>
          <p:nvPr/>
        </p:nvSpPr>
        <p:spPr bwMode="auto">
          <a:xfrm>
            <a:off x="685800" y="4343400"/>
            <a:ext cx="5486400" cy="4114800"/>
          </a:xfrm>
          <a:prstGeom prst="rect">
            <a:avLst/>
          </a:prstGeom>
        </p:spPr>
        <p:txBody>
          <a:bodyPr/>
          <a:lstStyle/>
          <a:p>
            <a:pPr eaLnBrk="0" hangingPunct="0">
              <a:spcBef>
                <a:spcPct val="30000"/>
              </a:spcBef>
            </a:pPr>
            <a:endParaRPr lang="en-US" sz="1200">
              <a:ea typeface="MS PGothic"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1BC5C3A0-2901-4873-8D44-379DFA05804B}" type="slidenum">
              <a:rPr lang="de-DE" smtClean="0">
                <a:solidFill>
                  <a:srgbClr val="000000"/>
                </a:solidFill>
                <a:latin typeface="Arial" pitchFamily="34" charset="0"/>
              </a:rPr>
              <a:pPr/>
              <a:t>19</a:t>
            </a:fld>
            <a:endParaRPr lang="de-DE" smtClean="0">
              <a:solidFill>
                <a:srgbClr val="000000"/>
              </a:solidFill>
              <a:latin typeface="Arial" pitchFamily="34" charset="0"/>
            </a:endParaRPr>
          </a:p>
        </p:txBody>
      </p:sp>
      <p:sp>
        <p:nvSpPr>
          <p:cNvPr id="57346" name="Rectangle 2"/>
          <p:cNvSpPr>
            <a:spLocks noGrp="1" noRot="1" noChangeAspect="1" noChangeArrowheads="1" noTextEdit="1"/>
          </p:cNvSpPr>
          <p:nvPr>
            <p:ph type="sldImg"/>
          </p:nvPr>
        </p:nvSpPr>
        <p:spPr>
          <a:ln/>
        </p:spPr>
      </p:sp>
      <p:sp>
        <p:nvSpPr>
          <p:cNvPr id="57347" name="Notizenplatzhalter 4"/>
          <p:cNvSpPr>
            <a:spLocks noGrp="1"/>
          </p:cNvSpPr>
          <p:nvPr/>
        </p:nvSpPr>
        <p:spPr bwMode="auto">
          <a:xfrm>
            <a:off x="685800" y="4343400"/>
            <a:ext cx="5486400" cy="4114800"/>
          </a:xfrm>
          <a:prstGeom prst="rect">
            <a:avLst/>
          </a:prstGeom>
        </p:spPr>
        <p:txBody>
          <a:bodyPr/>
          <a:lstStyle/>
          <a:p>
            <a:pPr eaLnBrk="0" hangingPunct="0">
              <a:spcBef>
                <a:spcPct val="30000"/>
              </a:spcBef>
            </a:pPr>
            <a:endParaRPr lang="en-US" sz="1200">
              <a:ea typeface="MS PGothic"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1 Marcador de imagen de diapositiva"/>
          <p:cNvSpPr>
            <a:spLocks noGrp="1" noRot="1" noChangeAspect="1" noTextEdit="1"/>
          </p:cNvSpPr>
          <p:nvPr>
            <p:ph type="sldImg"/>
          </p:nvPr>
        </p:nvSpPr>
        <p:spPr>
          <a:ln/>
        </p:spPr>
      </p:sp>
      <p:sp>
        <p:nvSpPr>
          <p:cNvPr id="161795" name="2 Marcador de notas"/>
          <p:cNvSpPr>
            <a:spLocks noGrp="1"/>
          </p:cNvSpPr>
          <p:nvPr>
            <p:ph type="body" idx="1"/>
          </p:nvPr>
        </p:nvSpPr>
        <p:spPr>
          <a:noFill/>
          <a:ln/>
        </p:spPr>
        <p:txBody>
          <a:bodyPr/>
          <a:lstStyle/>
          <a:p>
            <a:endParaRPr lang="en-US" smtClean="0">
              <a:latin typeface="Arial" pitchFamily="34" charset="0"/>
            </a:endParaRPr>
          </a:p>
        </p:txBody>
      </p:sp>
      <p:sp>
        <p:nvSpPr>
          <p:cNvPr id="161796" name="3 Marcador de número de diapositiva"/>
          <p:cNvSpPr>
            <a:spLocks noGrp="1"/>
          </p:cNvSpPr>
          <p:nvPr>
            <p:ph type="sldNum" sz="quarter" idx="5"/>
          </p:nvPr>
        </p:nvSpPr>
        <p:spPr>
          <a:noFill/>
        </p:spPr>
        <p:txBody>
          <a:bodyPr/>
          <a:lstStyle/>
          <a:p>
            <a:fld id="{22B41C93-B654-4E17-871D-7A759532717F}" type="slidenum">
              <a:rPr lang="en-US" smtClean="0">
                <a:latin typeface="Arial" pitchFamily="34" charset="0"/>
              </a:rPr>
              <a:pPr/>
              <a:t>2</a:t>
            </a:fld>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CF9371-8D63-4C40-AECA-3DAC54050C0A}" type="slidenum">
              <a:rPr lang="en-GB" smtClean="0"/>
              <a:pPr fontAlgn="base">
                <a:spcBef>
                  <a:spcPct val="0"/>
                </a:spcBef>
                <a:spcAft>
                  <a:spcPct val="0"/>
                </a:spcAft>
                <a:defRPr/>
              </a:pPr>
              <a:t>20</a:t>
            </a:fld>
            <a:endParaRPr lang="en-GB" smtClean="0"/>
          </a:p>
        </p:txBody>
      </p:sp>
      <p:sp>
        <p:nvSpPr>
          <p:cNvPr id="1443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43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1 Marcador de imagen de diapositiva"/>
          <p:cNvSpPr>
            <a:spLocks noGrp="1" noRot="1" noChangeAspect="1" noTextEdit="1"/>
          </p:cNvSpPr>
          <p:nvPr>
            <p:ph type="sldImg"/>
          </p:nvPr>
        </p:nvSpPr>
        <p:spPr bwMode="auto">
          <a:xfrm>
            <a:off x="1146175" y="687388"/>
            <a:ext cx="4570413" cy="3427412"/>
          </a:xfrm>
          <a:noFill/>
          <a:ln>
            <a:solidFill>
              <a:srgbClr val="000000"/>
            </a:solidFill>
            <a:miter lim="800000"/>
            <a:headEnd/>
            <a:tailEnd/>
          </a:ln>
        </p:spPr>
      </p:sp>
      <p:sp>
        <p:nvSpPr>
          <p:cNvPr id="149507" name="2 Marcador de notas"/>
          <p:cNvSpPr>
            <a:spLocks noGrp="1"/>
          </p:cNvSpPr>
          <p:nvPr>
            <p:ph type="body" idx="1"/>
          </p:nvPr>
        </p:nvSpPr>
        <p:spPr bwMode="auto">
          <a:xfrm>
            <a:off x="685800" y="4343400"/>
            <a:ext cx="5486400" cy="4113213"/>
          </a:xfrm>
          <a:noFill/>
        </p:spPr>
        <p:txBody>
          <a:bodyPr wrap="square" numCol="1" anchor="t" anchorCtr="0" compatLnSpc="1">
            <a:prstTxWarp prst="textNoShape">
              <a:avLst/>
            </a:prstTxWarp>
          </a:bodyPr>
          <a:lstStyle/>
          <a:p>
            <a:pPr>
              <a:spcBef>
                <a:spcPct val="0"/>
              </a:spcBef>
            </a:pPr>
            <a:endParaRPr lang="en-US" smtClean="0"/>
          </a:p>
        </p:txBody>
      </p:sp>
      <p:sp>
        <p:nvSpPr>
          <p:cNvPr id="149508"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F4F82EE7-23BB-4540-96B7-EDA93C030449}" type="slidenum">
              <a:rPr lang="en-US" sz="1200"/>
              <a:pPr algn="r"/>
              <a:t>21</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1 Marcador de imagen de diapositiva"/>
          <p:cNvSpPr>
            <a:spLocks noGrp="1" noRot="1" noChangeAspect="1" noTextEdit="1"/>
          </p:cNvSpPr>
          <p:nvPr>
            <p:ph type="sldImg"/>
          </p:nvPr>
        </p:nvSpPr>
        <p:spPr bwMode="auto">
          <a:xfrm>
            <a:off x="1146175" y="687388"/>
            <a:ext cx="4570413" cy="3427412"/>
          </a:xfrm>
          <a:noFill/>
          <a:ln>
            <a:solidFill>
              <a:srgbClr val="000000"/>
            </a:solidFill>
            <a:miter lim="800000"/>
            <a:headEnd/>
            <a:tailEnd/>
          </a:ln>
        </p:spPr>
      </p:sp>
      <p:sp>
        <p:nvSpPr>
          <p:cNvPr id="152579" name="2 Marcador de notas"/>
          <p:cNvSpPr>
            <a:spLocks noGrp="1"/>
          </p:cNvSpPr>
          <p:nvPr>
            <p:ph type="body" idx="1"/>
          </p:nvPr>
        </p:nvSpPr>
        <p:spPr bwMode="auto">
          <a:xfrm>
            <a:off x="685800" y="4343400"/>
            <a:ext cx="5486400" cy="4113213"/>
          </a:xfrm>
          <a:noFill/>
        </p:spPr>
        <p:txBody>
          <a:bodyPr wrap="square" numCol="1" anchor="t" anchorCtr="0" compatLnSpc="1">
            <a:prstTxWarp prst="textNoShape">
              <a:avLst/>
            </a:prstTxWarp>
          </a:bodyPr>
          <a:lstStyle/>
          <a:p>
            <a:pPr>
              <a:spcBef>
                <a:spcPct val="0"/>
              </a:spcBef>
            </a:pPr>
            <a:endParaRPr lang="en-US" smtClean="0"/>
          </a:p>
        </p:txBody>
      </p:sp>
      <p:sp>
        <p:nvSpPr>
          <p:cNvPr id="152580"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F23781E9-3D7B-48A7-86EA-340FD18E9F16}" type="slidenum">
              <a:rPr lang="en-US" sz="1200"/>
              <a:pPr algn="r"/>
              <a:t>22</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8003"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i="1" smtClean="0">
                <a:latin typeface="Times"/>
              </a:rPr>
              <a:t>ALL, acute lymphoblastic leukemia; OS, overall survival; Ph+, Philadelphia chromosome positive.</a:t>
            </a:r>
            <a:endParaRPr lang="en-US" smtClean="0">
              <a:latin typeface="Times"/>
            </a:endParaRPr>
          </a:p>
          <a:p>
            <a:r>
              <a:rPr lang="en-US" smtClean="0">
                <a:latin typeface="Times"/>
              </a:rPr>
              <a:t> </a:t>
            </a:r>
          </a:p>
          <a:p>
            <a:r>
              <a:rPr lang="en-US" smtClean="0">
                <a:latin typeface="Times"/>
              </a:rPr>
              <a:t>Outcomes for older patients with ALL are often poor. Treatment with palliative intent may paradoxically produce equally good overall survival results because of high rates of treatment-related mortality. Rates of complete remission and overall survival in older patients with Philadelphia chromosome–positive ALL have improved dramatically with the advent of tyrosine kinase inhibitors. Clinical trials designed specifically to study treatment of older individuals are vitally important to augment the scant evidence that currently forms the basis for therapeutic recommendations.</a:t>
            </a:r>
          </a:p>
          <a:p>
            <a:r>
              <a:rPr lang="en-GB" smtClean="0">
                <a:latin typeface="Times"/>
              </a:rPr>
              <a:t> </a:t>
            </a:r>
            <a:r>
              <a:rPr lang="en-US" smtClean="0">
                <a:latin typeface="Times"/>
              </a:rPr>
              <a: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5462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926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242B2E-FACB-4ED9-9716-4F80B3DF2526}" type="slidenum">
              <a:rPr lang="en-US" smtClean="0"/>
              <a:pPr fontAlgn="base">
                <a:spcBef>
                  <a:spcPct val="0"/>
                </a:spcBef>
                <a:spcAft>
                  <a:spcPct val="0"/>
                </a:spcAft>
                <a:defRPr/>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5769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234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05A2C8-DB95-44E4-A438-BDD7DD32A0D2}" type="slidenum">
              <a:rPr lang="en-US" smtClean="0"/>
              <a:pPr fontAlgn="base">
                <a:spcBef>
                  <a:spcPct val="0"/>
                </a:spcBef>
                <a:spcAft>
                  <a:spcPct val="0"/>
                </a:spcAft>
                <a:defRPr/>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6896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0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D4AFA9F-F6CD-4ECE-8B7B-7D56432291D5}" type="slidenum">
              <a:rPr lang="en-US" smtClean="0">
                <a:latin typeface="Arial" pitchFamily="34" charset="0"/>
              </a:rPr>
              <a:pPr>
                <a:defRPr/>
              </a:pPr>
              <a:t>26</a:t>
            </a:fld>
            <a:endParaRPr lang="en-US"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14FE636-C8ED-4941-AE60-CB5C8CF955A9}" type="slidenum">
              <a:rPr lang="es-ES"/>
              <a:pPr>
                <a:defRPr/>
              </a:pPr>
              <a:t>27</a:t>
            </a:fld>
            <a:endParaRPr lang="es-ES"/>
          </a:p>
        </p:txBody>
      </p:sp>
      <p:sp>
        <p:nvSpPr>
          <p:cNvPr id="16281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62820"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r>
              <a:rPr lang="de-DE" b="1" smtClean="0"/>
              <a:t>inhibition of ribonucleotide reductase</a:t>
            </a:r>
          </a:p>
          <a:p>
            <a:r>
              <a:rPr lang="de-DE" b="1" smtClean="0"/>
              <a:t>activation of poly (ADP-ribose)polymerase</a:t>
            </a:r>
          </a:p>
          <a:p>
            <a:r>
              <a:rPr lang="de-DE" b="1" smtClean="0"/>
              <a:t>NAD &amp; ATP depletion</a:t>
            </a:r>
          </a:p>
          <a:p>
            <a:r>
              <a:rPr lang="de-DE" b="1" smtClean="0"/>
              <a:t>energy depletion</a:t>
            </a:r>
          </a:p>
          <a:p>
            <a:r>
              <a:rPr lang="de-DE" b="1" smtClean="0"/>
              <a:t>Programmed cell death</a:t>
            </a:r>
            <a:endParaRPr lang="en-GB" b="1"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552E17-157C-4F77-B3B3-088870F3CFD2}" type="slidenum">
              <a:rPr lang="en-US" smtClean="0">
                <a:latin typeface="Arial" pitchFamily="34" charset="0"/>
              </a:rPr>
              <a:pPr fontAlgn="base">
                <a:spcBef>
                  <a:spcPct val="0"/>
                </a:spcBef>
                <a:spcAft>
                  <a:spcPct val="0"/>
                </a:spcAft>
                <a:defRPr/>
              </a:pPr>
              <a:t>28</a:t>
            </a:fld>
            <a:endParaRPr lang="en-US" smtClean="0">
              <a:latin typeface="Arial" pitchFamily="34" charset="0"/>
            </a:endParaRPr>
          </a:p>
        </p:txBody>
      </p:sp>
      <p:sp>
        <p:nvSpPr>
          <p:cNvPr id="166915"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166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DE" smtClean="0"/>
              <a:t>Die zytotoische Wirkung von Antikörpern vershieden.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6793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541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6AFEAB-E583-488B-B33E-1A9D6F6BB326}" type="slidenum">
              <a:rPr lang="en-US" smtClean="0">
                <a:latin typeface="Arial" pitchFamily="34" charset="0"/>
              </a:rPr>
              <a:pPr fontAlgn="base">
                <a:spcBef>
                  <a:spcPct val="0"/>
                </a:spcBef>
                <a:spcAft>
                  <a:spcPct val="0"/>
                </a:spcAft>
                <a:defRPr/>
              </a:pPr>
              <a:t>29</a:t>
            </a:fld>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1 Marcador de imagen de diapositiva"/>
          <p:cNvSpPr>
            <a:spLocks noGrp="1" noRot="1" noChangeAspect="1" noTextEdit="1"/>
          </p:cNvSpPr>
          <p:nvPr>
            <p:ph type="sldImg"/>
          </p:nvPr>
        </p:nvSpPr>
        <p:spPr>
          <a:ln/>
        </p:spPr>
      </p:sp>
      <p:sp>
        <p:nvSpPr>
          <p:cNvPr id="155651" name="2 Marcador de notas"/>
          <p:cNvSpPr>
            <a:spLocks noGrp="1"/>
          </p:cNvSpPr>
          <p:nvPr>
            <p:ph type="body" idx="1"/>
          </p:nvPr>
        </p:nvSpPr>
        <p:spPr>
          <a:noFill/>
          <a:ln/>
        </p:spPr>
        <p:txBody>
          <a:bodyPr/>
          <a:lstStyle/>
          <a:p>
            <a:pPr eaLnBrk="1" hangingPunct="1"/>
            <a:endParaRPr lang="en-US" smtClean="0">
              <a:latin typeface="Arial" pitchFamily="34" charset="0"/>
            </a:endParaRPr>
          </a:p>
        </p:txBody>
      </p:sp>
      <p:sp>
        <p:nvSpPr>
          <p:cNvPr id="155652" name="3 Marcador de número de diapositiva"/>
          <p:cNvSpPr>
            <a:spLocks noGrp="1"/>
          </p:cNvSpPr>
          <p:nvPr>
            <p:ph type="sldNum" sz="quarter" idx="5"/>
          </p:nvPr>
        </p:nvSpPr>
        <p:spPr>
          <a:noFill/>
        </p:spPr>
        <p:txBody>
          <a:bodyPr/>
          <a:lstStyle/>
          <a:p>
            <a:fld id="{42513AEE-7071-48AB-A987-3B9AEEB5A7B4}" type="slidenum">
              <a:rPr lang="es-ES_tradnl" smtClean="0">
                <a:latin typeface="Arial" pitchFamily="34" charset="0"/>
              </a:rPr>
              <a:pPr/>
              <a:t>3</a:t>
            </a:fld>
            <a:endParaRPr lang="es-ES_tradnl"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1BBA164-9A15-4978-84B6-78F87EEC3465}" type="slidenum">
              <a:rPr lang="es-ES"/>
              <a:pPr>
                <a:defRPr/>
              </a:pPr>
              <a:t>30</a:t>
            </a:fld>
            <a:endParaRPr lang="es-ES"/>
          </a:p>
        </p:txBody>
      </p:sp>
      <p:sp>
        <p:nvSpPr>
          <p:cNvPr id="1730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306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s-ES_tradnl"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7408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3 Marcador de número de diapositiva"/>
          <p:cNvSpPr>
            <a:spLocks noGrp="1"/>
          </p:cNvSpPr>
          <p:nvPr>
            <p:ph type="sldNum" sz="quarter" idx="5"/>
          </p:nvPr>
        </p:nvSpPr>
        <p:spPr/>
        <p:txBody>
          <a:bodyPr/>
          <a:lstStyle/>
          <a:p>
            <a:pPr>
              <a:defRPr/>
            </a:pPr>
            <a:fld id="{2201FC8B-8AA6-4F3F-B057-4F039241B3C4}"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7510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053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EB3901-36C7-4ABA-A787-B964790DCD42}" type="slidenum">
              <a:rPr lang="es-ES" smtClean="0"/>
              <a:pPr fontAlgn="base">
                <a:spcBef>
                  <a:spcPct val="0"/>
                </a:spcBef>
                <a:spcAft>
                  <a:spcPct val="0"/>
                </a:spcAft>
                <a:defRPr/>
              </a:pPr>
              <a:t>32</a:t>
            </a:fld>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1 Marcador de imagen de diapositiva"/>
          <p:cNvSpPr>
            <a:spLocks noGrp="1" noRot="1" noChangeAspect="1" noTextEdit="1"/>
          </p:cNvSpPr>
          <p:nvPr>
            <p:ph type="sldImg"/>
          </p:nvPr>
        </p:nvSpPr>
        <p:spPr>
          <a:ln/>
        </p:spPr>
      </p:sp>
      <p:sp>
        <p:nvSpPr>
          <p:cNvPr id="156675" name="2 Marcador de notas"/>
          <p:cNvSpPr>
            <a:spLocks noGrp="1"/>
          </p:cNvSpPr>
          <p:nvPr>
            <p:ph type="body" idx="1"/>
          </p:nvPr>
        </p:nvSpPr>
        <p:spPr>
          <a:noFill/>
          <a:ln/>
        </p:spPr>
        <p:txBody>
          <a:bodyPr/>
          <a:lstStyle/>
          <a:p>
            <a:endParaRPr lang="en-US" smtClean="0">
              <a:latin typeface="Arial" pitchFamily="34" charset="0"/>
            </a:endParaRPr>
          </a:p>
        </p:txBody>
      </p:sp>
      <p:sp>
        <p:nvSpPr>
          <p:cNvPr id="156676" name="3 Marcador de número de diapositiva"/>
          <p:cNvSpPr>
            <a:spLocks noGrp="1"/>
          </p:cNvSpPr>
          <p:nvPr>
            <p:ph type="sldNum" sz="quarter" idx="5"/>
          </p:nvPr>
        </p:nvSpPr>
        <p:spPr>
          <a:noFill/>
        </p:spPr>
        <p:txBody>
          <a:bodyPr/>
          <a:lstStyle/>
          <a:p>
            <a:fld id="{1B9B2DDE-6A0A-42E9-8E47-BF22BEFDD2C8}" type="slidenum">
              <a:rPr lang="en-US" smtClean="0">
                <a:latin typeface="Arial" pitchFamily="34" charset="0"/>
              </a:rPr>
              <a:pPr/>
              <a:t>4</a:t>
            </a:fld>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1 Marcador de imagen de diapositiva"/>
          <p:cNvSpPr>
            <a:spLocks noGrp="1" noRot="1" noChangeAspect="1" noTextEdit="1"/>
          </p:cNvSpPr>
          <p:nvPr>
            <p:ph type="sldImg"/>
          </p:nvPr>
        </p:nvSpPr>
        <p:spPr>
          <a:ln/>
        </p:spPr>
      </p:sp>
      <p:sp>
        <p:nvSpPr>
          <p:cNvPr id="157699" name="2 Marcador de notas"/>
          <p:cNvSpPr>
            <a:spLocks noGrp="1"/>
          </p:cNvSpPr>
          <p:nvPr>
            <p:ph type="body" idx="1"/>
          </p:nvPr>
        </p:nvSpPr>
        <p:spPr>
          <a:noFill/>
          <a:ln/>
        </p:spPr>
        <p:txBody>
          <a:bodyPr/>
          <a:lstStyle/>
          <a:p>
            <a:endParaRPr lang="en-US" smtClean="0">
              <a:latin typeface="Arial" pitchFamily="34" charset="0"/>
            </a:endParaRPr>
          </a:p>
        </p:txBody>
      </p:sp>
      <p:sp>
        <p:nvSpPr>
          <p:cNvPr id="157700" name="3 Marcador de número de diapositiva"/>
          <p:cNvSpPr>
            <a:spLocks noGrp="1"/>
          </p:cNvSpPr>
          <p:nvPr>
            <p:ph type="sldNum" sz="quarter" idx="5"/>
          </p:nvPr>
        </p:nvSpPr>
        <p:spPr>
          <a:noFill/>
        </p:spPr>
        <p:txBody>
          <a:bodyPr/>
          <a:lstStyle/>
          <a:p>
            <a:fld id="{4BB0AAFC-8211-45D8-8BC0-3216ACB0261C}" type="slidenum">
              <a:rPr lang="en-US" smtClean="0">
                <a:latin typeface="Arial" pitchFamily="34" charset="0"/>
              </a:rPr>
              <a:pPr/>
              <a:t>5</a:t>
            </a:fld>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3107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366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F3E50C-EED6-496D-98C0-F52086DA8FFA}" type="slidenum">
              <a:rPr lang="en-US" smtClean="0">
                <a:latin typeface="Arial" pitchFamily="34" charset="0"/>
              </a:rPr>
              <a:pPr fontAlgn="base">
                <a:spcBef>
                  <a:spcPct val="0"/>
                </a:spcBef>
                <a:spcAft>
                  <a:spcPct val="0"/>
                </a:spcAft>
                <a:defRPr/>
              </a:pPr>
              <a:t>6</a:t>
            </a:fld>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E97DDB-4804-4BDD-9398-19E0CBFBB868}" type="slidenum">
              <a:rPr lang="es-ES_tradnl" smtClean="0">
                <a:latin typeface="Arial" pitchFamily="34" charset="0"/>
              </a:rPr>
              <a:pPr fontAlgn="base">
                <a:spcBef>
                  <a:spcPct val="0"/>
                </a:spcBef>
                <a:spcAft>
                  <a:spcPct val="0"/>
                </a:spcAft>
                <a:defRPr/>
              </a:pPr>
              <a:t>7</a:t>
            </a:fld>
            <a:endParaRPr lang="es-ES_tradnl" smtClean="0">
              <a:latin typeface="Arial" pitchFamily="34" charset="0"/>
            </a:endParaRPr>
          </a:p>
        </p:txBody>
      </p:sp>
      <p:sp>
        <p:nvSpPr>
          <p:cNvPr id="14541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4541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4643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107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47D407-486A-400E-9226-049A0839B900}" type="slidenum">
              <a:rPr lang="es-ES_tradnl" smtClean="0">
                <a:latin typeface="Arial" pitchFamily="34" charset="0"/>
              </a:rPr>
              <a:pPr fontAlgn="base">
                <a:spcBef>
                  <a:spcPct val="0"/>
                </a:spcBef>
                <a:spcAft>
                  <a:spcPct val="0"/>
                </a:spcAft>
                <a:defRPr/>
              </a:pPr>
              <a:t>8</a:t>
            </a:fld>
            <a:endParaRPr lang="es-ES_tradnl"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4745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7460" name="Segnaposto numero diapositiva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23D0F60-7C8B-4BC3-B5F3-BFB21DD234C9}" type="slidenum">
              <a:rPr lang="it-IT" sz="1200">
                <a:latin typeface="Times New Roman" pitchFamily="18" charset="0"/>
              </a:rPr>
              <a:pPr algn="r"/>
              <a:t>9</a:t>
            </a:fld>
            <a:endParaRPr lang="it-IT"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fld id="{175A905F-CB73-4CCC-A55B-325B973F99B6}" type="datetimeFigureOut">
              <a:rPr lang="en-US" smtClean="0"/>
              <a:t>6/30/2011</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47BD6466-EAC9-4C95-B670-7ECFDB4126D8}" type="slidenum">
              <a:rPr lang="en-US" smtClean="0"/>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175A905F-CB73-4CCC-A55B-325B973F99B6}" type="datetimeFigureOut">
              <a:rPr lang="en-US" smtClean="0"/>
              <a:t>6/30/2011</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47BD6466-EAC9-4C95-B670-7ECFDB4126D8}" type="slidenum">
              <a:rPr lang="en-US" smtClean="0"/>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175A905F-CB73-4CCC-A55B-325B973F99B6}" type="datetimeFigureOut">
              <a:rPr lang="en-US" smtClean="0"/>
              <a:t>6/30/2011</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47BD6466-EAC9-4C95-B670-7ECFDB4126D8}" type="slidenum">
              <a:rPr lang="en-US" smtClean="0"/>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2_Diapositiva de título">
    <p:spTree>
      <p:nvGrpSpPr>
        <p:cNvPr id="1" name=""/>
        <p:cNvGrpSpPr/>
        <p:nvPr/>
      </p:nvGrpSpPr>
      <p:grpSpPr>
        <a:xfrm>
          <a:off x="0" y="0"/>
          <a:ext cx="0" cy="0"/>
          <a:chOff x="0" y="0"/>
          <a:chExt cx="0" cy="0"/>
        </a:xfrm>
      </p:grpSpPr>
      <p:sp>
        <p:nvSpPr>
          <p:cNvPr id="191490" name="Rectangle 2"/>
          <p:cNvSpPr>
            <a:spLocks noGrp="1"/>
          </p:cNvSpPr>
          <p:nvPr/>
        </p:nvSpPr>
        <p:spPr bwMode="auto">
          <a:xfrm>
            <a:off x="457200" y="274638"/>
            <a:ext cx="8229600" cy="1143000"/>
          </a:xfrm>
          <a:prstGeom prst="rect">
            <a:avLst/>
          </a:prstGeom>
        </p:spPr>
        <p:txBody>
          <a:bodyPr anchor="ctr"/>
          <a:lstStyle/>
          <a:p>
            <a:pPr algn="ctr" eaLnBrk="0" hangingPunct="0"/>
            <a:endParaRPr lang="ca-ES" sz="4400">
              <a:latin typeface="Calibri" pitchFamily="34" charset="0"/>
            </a:endParaRPr>
          </a:p>
        </p:txBody>
      </p:sp>
      <p:sp>
        <p:nvSpPr>
          <p:cNvPr id="191491" name="Rectangle 3"/>
          <p:cNvSpPr>
            <a:spLocks noGrp="1"/>
          </p:cNvSpPr>
          <p:nvPr/>
        </p:nvSpPr>
        <p:spPr bwMode="auto">
          <a:xfrm>
            <a:off x="457200" y="1600200"/>
            <a:ext cx="8229600" cy="4525963"/>
          </a:xfrm>
          <a:prstGeom prst="rect">
            <a:avLst/>
          </a:prstGeom>
        </p:spPr>
        <p:txBody>
          <a:bodyPr/>
          <a:lstStyle/>
          <a:p>
            <a:pPr marL="342900" indent="-342900" eaLnBrk="0" hangingPunct="0">
              <a:spcBef>
                <a:spcPct val="20000"/>
              </a:spcBef>
              <a:buFont typeface="Arial" pitchFamily="34" charset="0"/>
              <a:buChar char="•"/>
            </a:pPr>
            <a:endParaRPr lang="ca-ES" sz="3200">
              <a:latin typeface="Calibri"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175A905F-CB73-4CCC-A55B-325B973F99B6}" type="datetimeFigureOut">
              <a:rPr lang="en-US" smtClean="0"/>
              <a:t>6/30/2011</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47BD6466-EAC9-4C95-B670-7ECFDB4126D8}" type="slidenum">
              <a:rPr lang="en-US" smtClean="0"/>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75A905F-CB73-4CCC-A55B-325B973F99B6}" type="datetimeFigureOut">
              <a:rPr lang="en-US" smtClean="0"/>
              <a:t>6/30/2011</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47BD6466-EAC9-4C95-B670-7ECFDB4126D8}" type="slidenum">
              <a:rPr lang="en-US" smtClean="0"/>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fld id="{175A905F-CB73-4CCC-A55B-325B973F99B6}" type="datetimeFigureOut">
              <a:rPr lang="en-US" smtClean="0"/>
              <a:t>6/30/2011</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47BD6466-EAC9-4C95-B670-7ECFDB4126D8}" type="slidenum">
              <a:rPr lang="en-US" smtClean="0"/>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fld id="{175A905F-CB73-4CCC-A55B-325B973F99B6}" type="datetimeFigureOut">
              <a:rPr lang="en-US" smtClean="0"/>
              <a:t>6/30/2011</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47BD6466-EAC9-4C95-B670-7ECFDB4126D8}" type="slidenum">
              <a:rPr lang="en-US" smtClean="0"/>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175A905F-CB73-4CCC-A55B-325B973F99B6}" type="datetimeFigureOut">
              <a:rPr lang="en-US" smtClean="0"/>
              <a:t>6/30/2011</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47BD6466-EAC9-4C95-B670-7ECFDB4126D8}" type="slidenum">
              <a:rPr lang="en-US" smtClean="0"/>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75A905F-CB73-4CCC-A55B-325B973F99B6}" type="datetimeFigureOut">
              <a:rPr lang="en-US" smtClean="0"/>
              <a:t>6/30/2011</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47BD6466-EAC9-4C95-B670-7ECFDB4126D8}" type="slidenum">
              <a:rPr lang="en-US" smtClean="0"/>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75A905F-CB73-4CCC-A55B-325B973F99B6}" type="datetimeFigureOut">
              <a:rPr lang="en-US" smtClean="0"/>
              <a:t>6/30/2011</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47BD6466-EAC9-4C95-B670-7ECFDB4126D8}" type="slidenum">
              <a:rPr lang="en-US" smtClean="0"/>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75A905F-CB73-4CCC-A55B-325B973F99B6}" type="datetimeFigureOut">
              <a:rPr lang="en-US" smtClean="0"/>
              <a:t>6/30/2011</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47BD6466-EAC9-4C95-B670-7ECFDB4126D8}" type="slidenum">
              <a:rPr lang="en-US" smtClean="0"/>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5A905F-CB73-4CCC-A55B-325B973F99B6}" type="datetimeFigureOut">
              <a:rPr lang="en-US" smtClean="0"/>
              <a:t>6/30/2011</a:t>
            </a:fld>
            <a:endParaRPr 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BD6466-EAC9-4C95-B670-7ECFDB4126D8}" type="slidenum">
              <a:rPr lang="en-US" smtClean="0"/>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1.wmf"/></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seer.cancer.gov/"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oleObject1.bin"/><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250825" y="115888"/>
            <a:ext cx="8229600" cy="792162"/>
          </a:xfrm>
          <a:prstGeom prst="rect">
            <a:avLst/>
          </a:prstGeom>
          <a:noFill/>
          <a:ln w="9525">
            <a:noFill/>
            <a:miter lim="800000"/>
            <a:headEnd/>
            <a:tailEnd/>
          </a:ln>
        </p:spPr>
        <p:txBody>
          <a:bodyPr anchor="ctr"/>
          <a:lstStyle/>
          <a:p>
            <a:pPr algn="ctr"/>
            <a:r>
              <a:rPr lang="es-ES" sz="2400" b="1">
                <a:solidFill>
                  <a:schemeClr val="accent2"/>
                </a:solidFill>
                <a:latin typeface="Calibri" pitchFamily="34" charset="0"/>
              </a:rPr>
              <a:t>     </a:t>
            </a:r>
            <a:r>
              <a:rPr lang="es-ES" sz="2400" b="1">
                <a:solidFill>
                  <a:srgbClr val="0000FF"/>
                </a:solidFill>
                <a:latin typeface="Calibri" pitchFamily="34" charset="0"/>
              </a:rPr>
              <a:t>DURACIÓN DE LA RC</a:t>
            </a:r>
          </a:p>
        </p:txBody>
      </p:sp>
      <p:pic>
        <p:nvPicPr>
          <p:cNvPr id="30723" name="Picture 3"/>
          <p:cNvPicPr>
            <a:picLocks noChangeAspect="1" noChangeArrowheads="1"/>
          </p:cNvPicPr>
          <p:nvPr/>
        </p:nvPicPr>
        <p:blipFill>
          <a:blip r:embed="rId3" cstate="print"/>
          <a:srcRect/>
          <a:stretch>
            <a:fillRect/>
          </a:stretch>
        </p:blipFill>
        <p:spPr bwMode="auto">
          <a:xfrm>
            <a:off x="1042988" y="836613"/>
            <a:ext cx="7080250" cy="5664200"/>
          </a:xfrm>
          <a:prstGeom prst="rect">
            <a:avLst/>
          </a:prstGeom>
          <a:noFill/>
          <a:ln w="9525" algn="ctr">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38"/>
          <p:cNvGrpSpPr>
            <a:grpSpLocks/>
          </p:cNvGrpSpPr>
          <p:nvPr/>
        </p:nvGrpSpPr>
        <p:grpSpPr bwMode="auto">
          <a:xfrm>
            <a:off x="500063" y="1214438"/>
            <a:ext cx="8072437" cy="4929187"/>
            <a:chOff x="436" y="634"/>
            <a:chExt cx="4775" cy="2969"/>
          </a:xfrm>
        </p:grpSpPr>
        <p:sp>
          <p:nvSpPr>
            <p:cNvPr id="64519" name="Line 326"/>
            <p:cNvSpPr>
              <a:spLocks noChangeShapeType="1"/>
            </p:cNvSpPr>
            <p:nvPr/>
          </p:nvSpPr>
          <p:spPr bwMode="auto">
            <a:xfrm>
              <a:off x="892" y="1980"/>
              <a:ext cx="4116" cy="1"/>
            </a:xfrm>
            <a:prstGeom prst="line">
              <a:avLst/>
            </a:prstGeom>
            <a:noFill/>
            <a:ln w="9525">
              <a:solidFill>
                <a:srgbClr val="000000"/>
              </a:solidFill>
              <a:prstDash val="sysDash"/>
              <a:round/>
              <a:headEnd/>
              <a:tailEnd/>
            </a:ln>
          </p:spPr>
          <p:txBody>
            <a:bodyPr/>
            <a:lstStyle/>
            <a:p>
              <a:endParaRPr lang="en-US"/>
            </a:p>
          </p:txBody>
        </p:sp>
        <p:sp>
          <p:nvSpPr>
            <p:cNvPr id="64520" name="Line 327"/>
            <p:cNvSpPr>
              <a:spLocks noChangeShapeType="1"/>
            </p:cNvSpPr>
            <p:nvPr/>
          </p:nvSpPr>
          <p:spPr bwMode="auto">
            <a:xfrm flipH="1">
              <a:off x="868" y="3252"/>
              <a:ext cx="18" cy="1"/>
            </a:xfrm>
            <a:prstGeom prst="line">
              <a:avLst/>
            </a:prstGeom>
            <a:noFill/>
            <a:ln w="9525">
              <a:solidFill>
                <a:srgbClr val="000000"/>
              </a:solidFill>
              <a:round/>
              <a:headEnd/>
              <a:tailEnd/>
            </a:ln>
          </p:spPr>
          <p:txBody>
            <a:bodyPr/>
            <a:lstStyle/>
            <a:p>
              <a:endParaRPr lang="en-US"/>
            </a:p>
          </p:txBody>
        </p:sp>
        <p:sp>
          <p:nvSpPr>
            <p:cNvPr id="64521" name="Line 328"/>
            <p:cNvSpPr>
              <a:spLocks noChangeShapeType="1"/>
            </p:cNvSpPr>
            <p:nvPr/>
          </p:nvSpPr>
          <p:spPr bwMode="auto">
            <a:xfrm>
              <a:off x="874" y="3204"/>
              <a:ext cx="12" cy="1"/>
            </a:xfrm>
            <a:prstGeom prst="line">
              <a:avLst/>
            </a:prstGeom>
            <a:noFill/>
            <a:ln w="9525">
              <a:solidFill>
                <a:srgbClr val="000000"/>
              </a:solidFill>
              <a:round/>
              <a:headEnd/>
              <a:tailEnd/>
            </a:ln>
          </p:spPr>
          <p:txBody>
            <a:bodyPr/>
            <a:lstStyle/>
            <a:p>
              <a:endParaRPr lang="en-US"/>
            </a:p>
          </p:txBody>
        </p:sp>
        <p:sp>
          <p:nvSpPr>
            <p:cNvPr id="64522" name="Line 329"/>
            <p:cNvSpPr>
              <a:spLocks noChangeShapeType="1"/>
            </p:cNvSpPr>
            <p:nvPr/>
          </p:nvSpPr>
          <p:spPr bwMode="auto">
            <a:xfrm>
              <a:off x="874" y="3150"/>
              <a:ext cx="12" cy="1"/>
            </a:xfrm>
            <a:prstGeom prst="line">
              <a:avLst/>
            </a:prstGeom>
            <a:noFill/>
            <a:ln w="9525">
              <a:solidFill>
                <a:srgbClr val="000000"/>
              </a:solidFill>
              <a:round/>
              <a:headEnd/>
              <a:tailEnd/>
            </a:ln>
          </p:spPr>
          <p:txBody>
            <a:bodyPr/>
            <a:lstStyle/>
            <a:p>
              <a:endParaRPr lang="en-US"/>
            </a:p>
          </p:txBody>
        </p:sp>
        <p:sp>
          <p:nvSpPr>
            <p:cNvPr id="64523" name="Line 330"/>
            <p:cNvSpPr>
              <a:spLocks noChangeShapeType="1"/>
            </p:cNvSpPr>
            <p:nvPr/>
          </p:nvSpPr>
          <p:spPr bwMode="auto">
            <a:xfrm>
              <a:off x="874" y="3102"/>
              <a:ext cx="12" cy="1"/>
            </a:xfrm>
            <a:prstGeom prst="line">
              <a:avLst/>
            </a:prstGeom>
            <a:noFill/>
            <a:ln w="9525">
              <a:solidFill>
                <a:srgbClr val="000000"/>
              </a:solidFill>
              <a:round/>
              <a:headEnd/>
              <a:tailEnd/>
            </a:ln>
          </p:spPr>
          <p:txBody>
            <a:bodyPr/>
            <a:lstStyle/>
            <a:p>
              <a:endParaRPr lang="en-US"/>
            </a:p>
          </p:txBody>
        </p:sp>
        <p:sp>
          <p:nvSpPr>
            <p:cNvPr id="64524" name="Line 331"/>
            <p:cNvSpPr>
              <a:spLocks noChangeShapeType="1"/>
            </p:cNvSpPr>
            <p:nvPr/>
          </p:nvSpPr>
          <p:spPr bwMode="auto">
            <a:xfrm>
              <a:off x="874" y="3048"/>
              <a:ext cx="12" cy="1"/>
            </a:xfrm>
            <a:prstGeom prst="line">
              <a:avLst/>
            </a:prstGeom>
            <a:noFill/>
            <a:ln w="9525">
              <a:solidFill>
                <a:srgbClr val="000000"/>
              </a:solidFill>
              <a:round/>
              <a:headEnd/>
              <a:tailEnd/>
            </a:ln>
          </p:spPr>
          <p:txBody>
            <a:bodyPr/>
            <a:lstStyle/>
            <a:p>
              <a:endParaRPr lang="en-US"/>
            </a:p>
          </p:txBody>
        </p:sp>
        <p:sp>
          <p:nvSpPr>
            <p:cNvPr id="64525" name="Line 332"/>
            <p:cNvSpPr>
              <a:spLocks noChangeShapeType="1"/>
            </p:cNvSpPr>
            <p:nvPr/>
          </p:nvSpPr>
          <p:spPr bwMode="auto">
            <a:xfrm flipH="1">
              <a:off x="868" y="3000"/>
              <a:ext cx="18" cy="1"/>
            </a:xfrm>
            <a:prstGeom prst="line">
              <a:avLst/>
            </a:prstGeom>
            <a:noFill/>
            <a:ln w="9525">
              <a:solidFill>
                <a:srgbClr val="000000"/>
              </a:solidFill>
              <a:round/>
              <a:headEnd/>
              <a:tailEnd/>
            </a:ln>
          </p:spPr>
          <p:txBody>
            <a:bodyPr/>
            <a:lstStyle/>
            <a:p>
              <a:endParaRPr lang="en-US"/>
            </a:p>
          </p:txBody>
        </p:sp>
        <p:sp>
          <p:nvSpPr>
            <p:cNvPr id="64526" name="Line 333"/>
            <p:cNvSpPr>
              <a:spLocks noChangeShapeType="1"/>
            </p:cNvSpPr>
            <p:nvPr/>
          </p:nvSpPr>
          <p:spPr bwMode="auto">
            <a:xfrm>
              <a:off x="874" y="2946"/>
              <a:ext cx="12" cy="1"/>
            </a:xfrm>
            <a:prstGeom prst="line">
              <a:avLst/>
            </a:prstGeom>
            <a:noFill/>
            <a:ln w="9525">
              <a:solidFill>
                <a:srgbClr val="000000"/>
              </a:solidFill>
              <a:round/>
              <a:headEnd/>
              <a:tailEnd/>
            </a:ln>
          </p:spPr>
          <p:txBody>
            <a:bodyPr/>
            <a:lstStyle/>
            <a:p>
              <a:endParaRPr lang="en-US"/>
            </a:p>
          </p:txBody>
        </p:sp>
        <p:sp>
          <p:nvSpPr>
            <p:cNvPr id="64527" name="Line 334"/>
            <p:cNvSpPr>
              <a:spLocks noChangeShapeType="1"/>
            </p:cNvSpPr>
            <p:nvPr/>
          </p:nvSpPr>
          <p:spPr bwMode="auto">
            <a:xfrm>
              <a:off x="874" y="2898"/>
              <a:ext cx="12" cy="1"/>
            </a:xfrm>
            <a:prstGeom prst="line">
              <a:avLst/>
            </a:prstGeom>
            <a:noFill/>
            <a:ln w="9525">
              <a:solidFill>
                <a:srgbClr val="000000"/>
              </a:solidFill>
              <a:round/>
              <a:headEnd/>
              <a:tailEnd/>
            </a:ln>
          </p:spPr>
          <p:txBody>
            <a:bodyPr/>
            <a:lstStyle/>
            <a:p>
              <a:endParaRPr lang="en-US"/>
            </a:p>
          </p:txBody>
        </p:sp>
        <p:sp>
          <p:nvSpPr>
            <p:cNvPr id="64528" name="Line 335"/>
            <p:cNvSpPr>
              <a:spLocks noChangeShapeType="1"/>
            </p:cNvSpPr>
            <p:nvPr/>
          </p:nvSpPr>
          <p:spPr bwMode="auto">
            <a:xfrm>
              <a:off x="874" y="2844"/>
              <a:ext cx="12" cy="1"/>
            </a:xfrm>
            <a:prstGeom prst="line">
              <a:avLst/>
            </a:prstGeom>
            <a:noFill/>
            <a:ln w="9525">
              <a:solidFill>
                <a:srgbClr val="000000"/>
              </a:solidFill>
              <a:round/>
              <a:headEnd/>
              <a:tailEnd/>
            </a:ln>
          </p:spPr>
          <p:txBody>
            <a:bodyPr/>
            <a:lstStyle/>
            <a:p>
              <a:endParaRPr lang="en-US"/>
            </a:p>
          </p:txBody>
        </p:sp>
        <p:sp>
          <p:nvSpPr>
            <p:cNvPr id="64529" name="Line 336"/>
            <p:cNvSpPr>
              <a:spLocks noChangeShapeType="1"/>
            </p:cNvSpPr>
            <p:nvPr/>
          </p:nvSpPr>
          <p:spPr bwMode="auto">
            <a:xfrm>
              <a:off x="874" y="2796"/>
              <a:ext cx="12" cy="1"/>
            </a:xfrm>
            <a:prstGeom prst="line">
              <a:avLst/>
            </a:prstGeom>
            <a:noFill/>
            <a:ln w="9525">
              <a:solidFill>
                <a:srgbClr val="000000"/>
              </a:solidFill>
              <a:round/>
              <a:headEnd/>
              <a:tailEnd/>
            </a:ln>
          </p:spPr>
          <p:txBody>
            <a:bodyPr/>
            <a:lstStyle/>
            <a:p>
              <a:endParaRPr lang="en-US"/>
            </a:p>
          </p:txBody>
        </p:sp>
        <p:sp>
          <p:nvSpPr>
            <p:cNvPr id="64530" name="Line 337"/>
            <p:cNvSpPr>
              <a:spLocks noChangeShapeType="1"/>
            </p:cNvSpPr>
            <p:nvPr/>
          </p:nvSpPr>
          <p:spPr bwMode="auto">
            <a:xfrm flipH="1">
              <a:off x="868" y="2748"/>
              <a:ext cx="18" cy="1"/>
            </a:xfrm>
            <a:prstGeom prst="line">
              <a:avLst/>
            </a:prstGeom>
            <a:noFill/>
            <a:ln w="9525">
              <a:solidFill>
                <a:srgbClr val="000000"/>
              </a:solidFill>
              <a:round/>
              <a:headEnd/>
              <a:tailEnd/>
            </a:ln>
          </p:spPr>
          <p:txBody>
            <a:bodyPr/>
            <a:lstStyle/>
            <a:p>
              <a:endParaRPr lang="en-US"/>
            </a:p>
          </p:txBody>
        </p:sp>
        <p:sp>
          <p:nvSpPr>
            <p:cNvPr id="64531" name="Line 338"/>
            <p:cNvSpPr>
              <a:spLocks noChangeShapeType="1"/>
            </p:cNvSpPr>
            <p:nvPr/>
          </p:nvSpPr>
          <p:spPr bwMode="auto">
            <a:xfrm>
              <a:off x="874" y="2694"/>
              <a:ext cx="12" cy="1"/>
            </a:xfrm>
            <a:prstGeom prst="line">
              <a:avLst/>
            </a:prstGeom>
            <a:noFill/>
            <a:ln w="9525">
              <a:solidFill>
                <a:srgbClr val="000000"/>
              </a:solidFill>
              <a:round/>
              <a:headEnd/>
              <a:tailEnd/>
            </a:ln>
          </p:spPr>
          <p:txBody>
            <a:bodyPr/>
            <a:lstStyle/>
            <a:p>
              <a:endParaRPr lang="en-US"/>
            </a:p>
          </p:txBody>
        </p:sp>
        <p:sp>
          <p:nvSpPr>
            <p:cNvPr id="64532" name="Line 339"/>
            <p:cNvSpPr>
              <a:spLocks noChangeShapeType="1"/>
            </p:cNvSpPr>
            <p:nvPr/>
          </p:nvSpPr>
          <p:spPr bwMode="auto">
            <a:xfrm>
              <a:off x="874" y="2646"/>
              <a:ext cx="12" cy="1"/>
            </a:xfrm>
            <a:prstGeom prst="line">
              <a:avLst/>
            </a:prstGeom>
            <a:noFill/>
            <a:ln w="9525">
              <a:solidFill>
                <a:srgbClr val="000000"/>
              </a:solidFill>
              <a:round/>
              <a:headEnd/>
              <a:tailEnd/>
            </a:ln>
          </p:spPr>
          <p:txBody>
            <a:bodyPr/>
            <a:lstStyle/>
            <a:p>
              <a:endParaRPr lang="en-US"/>
            </a:p>
          </p:txBody>
        </p:sp>
        <p:sp>
          <p:nvSpPr>
            <p:cNvPr id="64533" name="Line 340"/>
            <p:cNvSpPr>
              <a:spLocks noChangeShapeType="1"/>
            </p:cNvSpPr>
            <p:nvPr/>
          </p:nvSpPr>
          <p:spPr bwMode="auto">
            <a:xfrm>
              <a:off x="874" y="2592"/>
              <a:ext cx="12" cy="1"/>
            </a:xfrm>
            <a:prstGeom prst="line">
              <a:avLst/>
            </a:prstGeom>
            <a:noFill/>
            <a:ln w="9525">
              <a:solidFill>
                <a:srgbClr val="000000"/>
              </a:solidFill>
              <a:round/>
              <a:headEnd/>
              <a:tailEnd/>
            </a:ln>
          </p:spPr>
          <p:txBody>
            <a:bodyPr/>
            <a:lstStyle/>
            <a:p>
              <a:endParaRPr lang="en-US"/>
            </a:p>
          </p:txBody>
        </p:sp>
        <p:sp>
          <p:nvSpPr>
            <p:cNvPr id="64534" name="Line 341"/>
            <p:cNvSpPr>
              <a:spLocks noChangeShapeType="1"/>
            </p:cNvSpPr>
            <p:nvPr/>
          </p:nvSpPr>
          <p:spPr bwMode="auto">
            <a:xfrm>
              <a:off x="874" y="2544"/>
              <a:ext cx="12" cy="1"/>
            </a:xfrm>
            <a:prstGeom prst="line">
              <a:avLst/>
            </a:prstGeom>
            <a:noFill/>
            <a:ln w="9525">
              <a:solidFill>
                <a:srgbClr val="000000"/>
              </a:solidFill>
              <a:round/>
              <a:headEnd/>
              <a:tailEnd/>
            </a:ln>
          </p:spPr>
          <p:txBody>
            <a:bodyPr/>
            <a:lstStyle/>
            <a:p>
              <a:endParaRPr lang="en-US"/>
            </a:p>
          </p:txBody>
        </p:sp>
        <p:sp>
          <p:nvSpPr>
            <p:cNvPr id="64535" name="Line 342"/>
            <p:cNvSpPr>
              <a:spLocks noChangeShapeType="1"/>
            </p:cNvSpPr>
            <p:nvPr/>
          </p:nvSpPr>
          <p:spPr bwMode="auto">
            <a:xfrm flipH="1">
              <a:off x="868" y="2490"/>
              <a:ext cx="18" cy="1"/>
            </a:xfrm>
            <a:prstGeom prst="line">
              <a:avLst/>
            </a:prstGeom>
            <a:noFill/>
            <a:ln w="9525">
              <a:solidFill>
                <a:srgbClr val="000000"/>
              </a:solidFill>
              <a:round/>
              <a:headEnd/>
              <a:tailEnd/>
            </a:ln>
          </p:spPr>
          <p:txBody>
            <a:bodyPr/>
            <a:lstStyle/>
            <a:p>
              <a:endParaRPr lang="en-US"/>
            </a:p>
          </p:txBody>
        </p:sp>
        <p:sp>
          <p:nvSpPr>
            <p:cNvPr id="64536" name="Line 343"/>
            <p:cNvSpPr>
              <a:spLocks noChangeShapeType="1"/>
            </p:cNvSpPr>
            <p:nvPr/>
          </p:nvSpPr>
          <p:spPr bwMode="auto">
            <a:xfrm>
              <a:off x="874" y="2442"/>
              <a:ext cx="12" cy="1"/>
            </a:xfrm>
            <a:prstGeom prst="line">
              <a:avLst/>
            </a:prstGeom>
            <a:noFill/>
            <a:ln w="9525">
              <a:solidFill>
                <a:srgbClr val="000000"/>
              </a:solidFill>
              <a:round/>
              <a:headEnd/>
              <a:tailEnd/>
            </a:ln>
          </p:spPr>
          <p:txBody>
            <a:bodyPr/>
            <a:lstStyle/>
            <a:p>
              <a:endParaRPr lang="en-US"/>
            </a:p>
          </p:txBody>
        </p:sp>
        <p:sp>
          <p:nvSpPr>
            <p:cNvPr id="64537" name="Line 344"/>
            <p:cNvSpPr>
              <a:spLocks noChangeShapeType="1"/>
            </p:cNvSpPr>
            <p:nvPr/>
          </p:nvSpPr>
          <p:spPr bwMode="auto">
            <a:xfrm>
              <a:off x="874" y="2388"/>
              <a:ext cx="12" cy="1"/>
            </a:xfrm>
            <a:prstGeom prst="line">
              <a:avLst/>
            </a:prstGeom>
            <a:noFill/>
            <a:ln w="9525">
              <a:solidFill>
                <a:srgbClr val="000000"/>
              </a:solidFill>
              <a:round/>
              <a:headEnd/>
              <a:tailEnd/>
            </a:ln>
          </p:spPr>
          <p:txBody>
            <a:bodyPr/>
            <a:lstStyle/>
            <a:p>
              <a:endParaRPr lang="en-US"/>
            </a:p>
          </p:txBody>
        </p:sp>
        <p:sp>
          <p:nvSpPr>
            <p:cNvPr id="64538" name="Line 345"/>
            <p:cNvSpPr>
              <a:spLocks noChangeShapeType="1"/>
            </p:cNvSpPr>
            <p:nvPr/>
          </p:nvSpPr>
          <p:spPr bwMode="auto">
            <a:xfrm>
              <a:off x="874" y="2340"/>
              <a:ext cx="12" cy="1"/>
            </a:xfrm>
            <a:prstGeom prst="line">
              <a:avLst/>
            </a:prstGeom>
            <a:noFill/>
            <a:ln w="9525">
              <a:solidFill>
                <a:srgbClr val="000000"/>
              </a:solidFill>
              <a:round/>
              <a:headEnd/>
              <a:tailEnd/>
            </a:ln>
          </p:spPr>
          <p:txBody>
            <a:bodyPr/>
            <a:lstStyle/>
            <a:p>
              <a:endParaRPr lang="en-US"/>
            </a:p>
          </p:txBody>
        </p:sp>
        <p:sp>
          <p:nvSpPr>
            <p:cNvPr id="64539" name="Line 346"/>
            <p:cNvSpPr>
              <a:spLocks noChangeShapeType="1"/>
            </p:cNvSpPr>
            <p:nvPr/>
          </p:nvSpPr>
          <p:spPr bwMode="auto">
            <a:xfrm>
              <a:off x="874" y="2286"/>
              <a:ext cx="12" cy="1"/>
            </a:xfrm>
            <a:prstGeom prst="line">
              <a:avLst/>
            </a:prstGeom>
            <a:noFill/>
            <a:ln w="9525">
              <a:solidFill>
                <a:srgbClr val="000000"/>
              </a:solidFill>
              <a:round/>
              <a:headEnd/>
              <a:tailEnd/>
            </a:ln>
          </p:spPr>
          <p:txBody>
            <a:bodyPr/>
            <a:lstStyle/>
            <a:p>
              <a:endParaRPr lang="en-US"/>
            </a:p>
          </p:txBody>
        </p:sp>
        <p:sp>
          <p:nvSpPr>
            <p:cNvPr id="64540" name="Line 347"/>
            <p:cNvSpPr>
              <a:spLocks noChangeShapeType="1"/>
            </p:cNvSpPr>
            <p:nvPr/>
          </p:nvSpPr>
          <p:spPr bwMode="auto">
            <a:xfrm flipH="1">
              <a:off x="868" y="2238"/>
              <a:ext cx="18" cy="1"/>
            </a:xfrm>
            <a:prstGeom prst="line">
              <a:avLst/>
            </a:prstGeom>
            <a:noFill/>
            <a:ln w="9525">
              <a:solidFill>
                <a:srgbClr val="000000"/>
              </a:solidFill>
              <a:round/>
              <a:headEnd/>
              <a:tailEnd/>
            </a:ln>
          </p:spPr>
          <p:txBody>
            <a:bodyPr/>
            <a:lstStyle/>
            <a:p>
              <a:endParaRPr lang="en-US"/>
            </a:p>
          </p:txBody>
        </p:sp>
        <p:sp>
          <p:nvSpPr>
            <p:cNvPr id="64541" name="Line 348"/>
            <p:cNvSpPr>
              <a:spLocks noChangeShapeType="1"/>
            </p:cNvSpPr>
            <p:nvPr/>
          </p:nvSpPr>
          <p:spPr bwMode="auto">
            <a:xfrm>
              <a:off x="874" y="2184"/>
              <a:ext cx="12" cy="1"/>
            </a:xfrm>
            <a:prstGeom prst="line">
              <a:avLst/>
            </a:prstGeom>
            <a:noFill/>
            <a:ln w="9525">
              <a:solidFill>
                <a:srgbClr val="000000"/>
              </a:solidFill>
              <a:round/>
              <a:headEnd/>
              <a:tailEnd/>
            </a:ln>
          </p:spPr>
          <p:txBody>
            <a:bodyPr/>
            <a:lstStyle/>
            <a:p>
              <a:endParaRPr lang="en-US"/>
            </a:p>
          </p:txBody>
        </p:sp>
        <p:sp>
          <p:nvSpPr>
            <p:cNvPr id="64542" name="Line 349"/>
            <p:cNvSpPr>
              <a:spLocks noChangeShapeType="1"/>
            </p:cNvSpPr>
            <p:nvPr/>
          </p:nvSpPr>
          <p:spPr bwMode="auto">
            <a:xfrm>
              <a:off x="874" y="2136"/>
              <a:ext cx="12" cy="1"/>
            </a:xfrm>
            <a:prstGeom prst="line">
              <a:avLst/>
            </a:prstGeom>
            <a:noFill/>
            <a:ln w="9525">
              <a:solidFill>
                <a:srgbClr val="000000"/>
              </a:solidFill>
              <a:round/>
              <a:headEnd/>
              <a:tailEnd/>
            </a:ln>
          </p:spPr>
          <p:txBody>
            <a:bodyPr/>
            <a:lstStyle/>
            <a:p>
              <a:endParaRPr lang="en-US"/>
            </a:p>
          </p:txBody>
        </p:sp>
        <p:sp>
          <p:nvSpPr>
            <p:cNvPr id="64543" name="Line 350"/>
            <p:cNvSpPr>
              <a:spLocks noChangeShapeType="1"/>
            </p:cNvSpPr>
            <p:nvPr/>
          </p:nvSpPr>
          <p:spPr bwMode="auto">
            <a:xfrm>
              <a:off x="874" y="2082"/>
              <a:ext cx="12" cy="1"/>
            </a:xfrm>
            <a:prstGeom prst="line">
              <a:avLst/>
            </a:prstGeom>
            <a:noFill/>
            <a:ln w="9525">
              <a:solidFill>
                <a:srgbClr val="000000"/>
              </a:solidFill>
              <a:round/>
              <a:headEnd/>
              <a:tailEnd/>
            </a:ln>
          </p:spPr>
          <p:txBody>
            <a:bodyPr/>
            <a:lstStyle/>
            <a:p>
              <a:endParaRPr lang="en-US"/>
            </a:p>
          </p:txBody>
        </p:sp>
        <p:sp>
          <p:nvSpPr>
            <p:cNvPr id="64544" name="Line 351"/>
            <p:cNvSpPr>
              <a:spLocks noChangeShapeType="1"/>
            </p:cNvSpPr>
            <p:nvPr/>
          </p:nvSpPr>
          <p:spPr bwMode="auto">
            <a:xfrm>
              <a:off x="874" y="2034"/>
              <a:ext cx="12" cy="1"/>
            </a:xfrm>
            <a:prstGeom prst="line">
              <a:avLst/>
            </a:prstGeom>
            <a:noFill/>
            <a:ln w="9525">
              <a:solidFill>
                <a:srgbClr val="000000"/>
              </a:solidFill>
              <a:round/>
              <a:headEnd/>
              <a:tailEnd/>
            </a:ln>
          </p:spPr>
          <p:txBody>
            <a:bodyPr/>
            <a:lstStyle/>
            <a:p>
              <a:endParaRPr lang="en-US"/>
            </a:p>
          </p:txBody>
        </p:sp>
        <p:sp>
          <p:nvSpPr>
            <p:cNvPr id="64545" name="Line 352"/>
            <p:cNvSpPr>
              <a:spLocks noChangeShapeType="1"/>
            </p:cNvSpPr>
            <p:nvPr/>
          </p:nvSpPr>
          <p:spPr bwMode="auto">
            <a:xfrm flipH="1">
              <a:off x="868" y="1980"/>
              <a:ext cx="18" cy="1"/>
            </a:xfrm>
            <a:prstGeom prst="line">
              <a:avLst/>
            </a:prstGeom>
            <a:noFill/>
            <a:ln w="9525">
              <a:solidFill>
                <a:srgbClr val="000000"/>
              </a:solidFill>
              <a:round/>
              <a:headEnd/>
              <a:tailEnd/>
            </a:ln>
          </p:spPr>
          <p:txBody>
            <a:bodyPr/>
            <a:lstStyle/>
            <a:p>
              <a:endParaRPr lang="en-US"/>
            </a:p>
          </p:txBody>
        </p:sp>
        <p:sp>
          <p:nvSpPr>
            <p:cNvPr id="64546" name="Line 353"/>
            <p:cNvSpPr>
              <a:spLocks noChangeShapeType="1"/>
            </p:cNvSpPr>
            <p:nvPr/>
          </p:nvSpPr>
          <p:spPr bwMode="auto">
            <a:xfrm>
              <a:off x="874" y="1932"/>
              <a:ext cx="12" cy="1"/>
            </a:xfrm>
            <a:prstGeom prst="line">
              <a:avLst/>
            </a:prstGeom>
            <a:noFill/>
            <a:ln w="9525">
              <a:solidFill>
                <a:srgbClr val="000000"/>
              </a:solidFill>
              <a:round/>
              <a:headEnd/>
              <a:tailEnd/>
            </a:ln>
          </p:spPr>
          <p:txBody>
            <a:bodyPr/>
            <a:lstStyle/>
            <a:p>
              <a:endParaRPr lang="en-US"/>
            </a:p>
          </p:txBody>
        </p:sp>
        <p:sp>
          <p:nvSpPr>
            <p:cNvPr id="64547" name="Line 354"/>
            <p:cNvSpPr>
              <a:spLocks noChangeShapeType="1"/>
            </p:cNvSpPr>
            <p:nvPr/>
          </p:nvSpPr>
          <p:spPr bwMode="auto">
            <a:xfrm>
              <a:off x="874" y="1878"/>
              <a:ext cx="12" cy="1"/>
            </a:xfrm>
            <a:prstGeom prst="line">
              <a:avLst/>
            </a:prstGeom>
            <a:noFill/>
            <a:ln w="9525">
              <a:solidFill>
                <a:srgbClr val="000000"/>
              </a:solidFill>
              <a:round/>
              <a:headEnd/>
              <a:tailEnd/>
            </a:ln>
          </p:spPr>
          <p:txBody>
            <a:bodyPr/>
            <a:lstStyle/>
            <a:p>
              <a:endParaRPr lang="en-US"/>
            </a:p>
          </p:txBody>
        </p:sp>
        <p:sp>
          <p:nvSpPr>
            <p:cNvPr id="64548" name="Line 355"/>
            <p:cNvSpPr>
              <a:spLocks noChangeShapeType="1"/>
            </p:cNvSpPr>
            <p:nvPr/>
          </p:nvSpPr>
          <p:spPr bwMode="auto">
            <a:xfrm>
              <a:off x="874" y="1830"/>
              <a:ext cx="12" cy="1"/>
            </a:xfrm>
            <a:prstGeom prst="line">
              <a:avLst/>
            </a:prstGeom>
            <a:noFill/>
            <a:ln w="9525">
              <a:solidFill>
                <a:srgbClr val="000000"/>
              </a:solidFill>
              <a:round/>
              <a:headEnd/>
              <a:tailEnd/>
            </a:ln>
          </p:spPr>
          <p:txBody>
            <a:bodyPr/>
            <a:lstStyle/>
            <a:p>
              <a:endParaRPr lang="en-US"/>
            </a:p>
          </p:txBody>
        </p:sp>
        <p:sp>
          <p:nvSpPr>
            <p:cNvPr id="64549" name="Line 356"/>
            <p:cNvSpPr>
              <a:spLocks noChangeShapeType="1"/>
            </p:cNvSpPr>
            <p:nvPr/>
          </p:nvSpPr>
          <p:spPr bwMode="auto">
            <a:xfrm>
              <a:off x="874" y="1776"/>
              <a:ext cx="12" cy="1"/>
            </a:xfrm>
            <a:prstGeom prst="line">
              <a:avLst/>
            </a:prstGeom>
            <a:noFill/>
            <a:ln w="9525">
              <a:solidFill>
                <a:srgbClr val="000000"/>
              </a:solidFill>
              <a:round/>
              <a:headEnd/>
              <a:tailEnd/>
            </a:ln>
          </p:spPr>
          <p:txBody>
            <a:bodyPr/>
            <a:lstStyle/>
            <a:p>
              <a:endParaRPr lang="en-US"/>
            </a:p>
          </p:txBody>
        </p:sp>
        <p:sp>
          <p:nvSpPr>
            <p:cNvPr id="64550" name="Line 357"/>
            <p:cNvSpPr>
              <a:spLocks noChangeShapeType="1"/>
            </p:cNvSpPr>
            <p:nvPr/>
          </p:nvSpPr>
          <p:spPr bwMode="auto">
            <a:xfrm flipH="1">
              <a:off x="868" y="1728"/>
              <a:ext cx="18" cy="1"/>
            </a:xfrm>
            <a:prstGeom prst="line">
              <a:avLst/>
            </a:prstGeom>
            <a:noFill/>
            <a:ln w="9525">
              <a:solidFill>
                <a:srgbClr val="000000"/>
              </a:solidFill>
              <a:round/>
              <a:headEnd/>
              <a:tailEnd/>
            </a:ln>
          </p:spPr>
          <p:txBody>
            <a:bodyPr/>
            <a:lstStyle/>
            <a:p>
              <a:endParaRPr lang="en-US"/>
            </a:p>
          </p:txBody>
        </p:sp>
        <p:sp>
          <p:nvSpPr>
            <p:cNvPr id="64551" name="Line 358"/>
            <p:cNvSpPr>
              <a:spLocks noChangeShapeType="1"/>
            </p:cNvSpPr>
            <p:nvPr/>
          </p:nvSpPr>
          <p:spPr bwMode="auto">
            <a:xfrm>
              <a:off x="874" y="1674"/>
              <a:ext cx="12" cy="1"/>
            </a:xfrm>
            <a:prstGeom prst="line">
              <a:avLst/>
            </a:prstGeom>
            <a:noFill/>
            <a:ln w="9525">
              <a:solidFill>
                <a:srgbClr val="000000"/>
              </a:solidFill>
              <a:round/>
              <a:headEnd/>
              <a:tailEnd/>
            </a:ln>
          </p:spPr>
          <p:txBody>
            <a:bodyPr/>
            <a:lstStyle/>
            <a:p>
              <a:endParaRPr lang="en-US"/>
            </a:p>
          </p:txBody>
        </p:sp>
        <p:sp>
          <p:nvSpPr>
            <p:cNvPr id="64552" name="Line 359"/>
            <p:cNvSpPr>
              <a:spLocks noChangeShapeType="1"/>
            </p:cNvSpPr>
            <p:nvPr/>
          </p:nvSpPr>
          <p:spPr bwMode="auto">
            <a:xfrm>
              <a:off x="874" y="1626"/>
              <a:ext cx="12" cy="1"/>
            </a:xfrm>
            <a:prstGeom prst="line">
              <a:avLst/>
            </a:prstGeom>
            <a:noFill/>
            <a:ln w="9525">
              <a:solidFill>
                <a:srgbClr val="000000"/>
              </a:solidFill>
              <a:round/>
              <a:headEnd/>
              <a:tailEnd/>
            </a:ln>
          </p:spPr>
          <p:txBody>
            <a:bodyPr/>
            <a:lstStyle/>
            <a:p>
              <a:endParaRPr lang="en-US"/>
            </a:p>
          </p:txBody>
        </p:sp>
        <p:sp>
          <p:nvSpPr>
            <p:cNvPr id="64553" name="Line 360"/>
            <p:cNvSpPr>
              <a:spLocks noChangeShapeType="1"/>
            </p:cNvSpPr>
            <p:nvPr/>
          </p:nvSpPr>
          <p:spPr bwMode="auto">
            <a:xfrm>
              <a:off x="874" y="1572"/>
              <a:ext cx="12" cy="1"/>
            </a:xfrm>
            <a:prstGeom prst="line">
              <a:avLst/>
            </a:prstGeom>
            <a:noFill/>
            <a:ln w="9525">
              <a:solidFill>
                <a:srgbClr val="000000"/>
              </a:solidFill>
              <a:round/>
              <a:headEnd/>
              <a:tailEnd/>
            </a:ln>
          </p:spPr>
          <p:txBody>
            <a:bodyPr/>
            <a:lstStyle/>
            <a:p>
              <a:endParaRPr lang="en-US"/>
            </a:p>
          </p:txBody>
        </p:sp>
        <p:sp>
          <p:nvSpPr>
            <p:cNvPr id="64554" name="Line 361"/>
            <p:cNvSpPr>
              <a:spLocks noChangeShapeType="1"/>
            </p:cNvSpPr>
            <p:nvPr/>
          </p:nvSpPr>
          <p:spPr bwMode="auto">
            <a:xfrm>
              <a:off x="874" y="1524"/>
              <a:ext cx="12" cy="1"/>
            </a:xfrm>
            <a:prstGeom prst="line">
              <a:avLst/>
            </a:prstGeom>
            <a:noFill/>
            <a:ln w="9525">
              <a:solidFill>
                <a:srgbClr val="000000"/>
              </a:solidFill>
              <a:round/>
              <a:headEnd/>
              <a:tailEnd/>
            </a:ln>
          </p:spPr>
          <p:txBody>
            <a:bodyPr/>
            <a:lstStyle/>
            <a:p>
              <a:endParaRPr lang="en-US"/>
            </a:p>
          </p:txBody>
        </p:sp>
        <p:sp>
          <p:nvSpPr>
            <p:cNvPr id="64555" name="Line 362"/>
            <p:cNvSpPr>
              <a:spLocks noChangeShapeType="1"/>
            </p:cNvSpPr>
            <p:nvPr/>
          </p:nvSpPr>
          <p:spPr bwMode="auto">
            <a:xfrm flipH="1">
              <a:off x="868" y="1470"/>
              <a:ext cx="18" cy="1"/>
            </a:xfrm>
            <a:prstGeom prst="line">
              <a:avLst/>
            </a:prstGeom>
            <a:noFill/>
            <a:ln w="9525">
              <a:solidFill>
                <a:srgbClr val="000000"/>
              </a:solidFill>
              <a:round/>
              <a:headEnd/>
              <a:tailEnd/>
            </a:ln>
          </p:spPr>
          <p:txBody>
            <a:bodyPr/>
            <a:lstStyle/>
            <a:p>
              <a:endParaRPr lang="en-US"/>
            </a:p>
          </p:txBody>
        </p:sp>
        <p:sp>
          <p:nvSpPr>
            <p:cNvPr id="64556" name="Line 363"/>
            <p:cNvSpPr>
              <a:spLocks noChangeShapeType="1"/>
            </p:cNvSpPr>
            <p:nvPr/>
          </p:nvSpPr>
          <p:spPr bwMode="auto">
            <a:xfrm>
              <a:off x="874" y="1422"/>
              <a:ext cx="12" cy="1"/>
            </a:xfrm>
            <a:prstGeom prst="line">
              <a:avLst/>
            </a:prstGeom>
            <a:noFill/>
            <a:ln w="9525">
              <a:solidFill>
                <a:srgbClr val="000000"/>
              </a:solidFill>
              <a:round/>
              <a:headEnd/>
              <a:tailEnd/>
            </a:ln>
          </p:spPr>
          <p:txBody>
            <a:bodyPr/>
            <a:lstStyle/>
            <a:p>
              <a:endParaRPr lang="en-US"/>
            </a:p>
          </p:txBody>
        </p:sp>
        <p:sp>
          <p:nvSpPr>
            <p:cNvPr id="64557" name="Line 364"/>
            <p:cNvSpPr>
              <a:spLocks noChangeShapeType="1"/>
            </p:cNvSpPr>
            <p:nvPr/>
          </p:nvSpPr>
          <p:spPr bwMode="auto">
            <a:xfrm>
              <a:off x="874" y="1368"/>
              <a:ext cx="12" cy="1"/>
            </a:xfrm>
            <a:prstGeom prst="line">
              <a:avLst/>
            </a:prstGeom>
            <a:noFill/>
            <a:ln w="9525">
              <a:solidFill>
                <a:srgbClr val="000000"/>
              </a:solidFill>
              <a:round/>
              <a:headEnd/>
              <a:tailEnd/>
            </a:ln>
          </p:spPr>
          <p:txBody>
            <a:bodyPr/>
            <a:lstStyle/>
            <a:p>
              <a:endParaRPr lang="en-US"/>
            </a:p>
          </p:txBody>
        </p:sp>
        <p:sp>
          <p:nvSpPr>
            <p:cNvPr id="64558" name="Line 365"/>
            <p:cNvSpPr>
              <a:spLocks noChangeShapeType="1"/>
            </p:cNvSpPr>
            <p:nvPr/>
          </p:nvSpPr>
          <p:spPr bwMode="auto">
            <a:xfrm>
              <a:off x="874" y="1320"/>
              <a:ext cx="12" cy="1"/>
            </a:xfrm>
            <a:prstGeom prst="line">
              <a:avLst/>
            </a:prstGeom>
            <a:noFill/>
            <a:ln w="9525">
              <a:solidFill>
                <a:srgbClr val="000000"/>
              </a:solidFill>
              <a:round/>
              <a:headEnd/>
              <a:tailEnd/>
            </a:ln>
          </p:spPr>
          <p:txBody>
            <a:bodyPr/>
            <a:lstStyle/>
            <a:p>
              <a:endParaRPr lang="en-US"/>
            </a:p>
          </p:txBody>
        </p:sp>
        <p:sp>
          <p:nvSpPr>
            <p:cNvPr id="64559" name="Line 366"/>
            <p:cNvSpPr>
              <a:spLocks noChangeShapeType="1"/>
            </p:cNvSpPr>
            <p:nvPr/>
          </p:nvSpPr>
          <p:spPr bwMode="auto">
            <a:xfrm>
              <a:off x="874" y="1266"/>
              <a:ext cx="12" cy="1"/>
            </a:xfrm>
            <a:prstGeom prst="line">
              <a:avLst/>
            </a:prstGeom>
            <a:noFill/>
            <a:ln w="9525">
              <a:solidFill>
                <a:srgbClr val="000000"/>
              </a:solidFill>
              <a:round/>
              <a:headEnd/>
              <a:tailEnd/>
            </a:ln>
          </p:spPr>
          <p:txBody>
            <a:bodyPr/>
            <a:lstStyle/>
            <a:p>
              <a:endParaRPr lang="en-US"/>
            </a:p>
          </p:txBody>
        </p:sp>
        <p:sp>
          <p:nvSpPr>
            <p:cNvPr id="64560" name="Line 367"/>
            <p:cNvSpPr>
              <a:spLocks noChangeShapeType="1"/>
            </p:cNvSpPr>
            <p:nvPr/>
          </p:nvSpPr>
          <p:spPr bwMode="auto">
            <a:xfrm flipH="1">
              <a:off x="868" y="1218"/>
              <a:ext cx="18" cy="1"/>
            </a:xfrm>
            <a:prstGeom prst="line">
              <a:avLst/>
            </a:prstGeom>
            <a:noFill/>
            <a:ln w="9525">
              <a:solidFill>
                <a:srgbClr val="000000"/>
              </a:solidFill>
              <a:round/>
              <a:headEnd/>
              <a:tailEnd/>
            </a:ln>
          </p:spPr>
          <p:txBody>
            <a:bodyPr/>
            <a:lstStyle/>
            <a:p>
              <a:endParaRPr lang="en-US"/>
            </a:p>
          </p:txBody>
        </p:sp>
        <p:sp>
          <p:nvSpPr>
            <p:cNvPr id="64561" name="Line 368"/>
            <p:cNvSpPr>
              <a:spLocks noChangeShapeType="1"/>
            </p:cNvSpPr>
            <p:nvPr/>
          </p:nvSpPr>
          <p:spPr bwMode="auto">
            <a:xfrm>
              <a:off x="874" y="1164"/>
              <a:ext cx="12" cy="1"/>
            </a:xfrm>
            <a:prstGeom prst="line">
              <a:avLst/>
            </a:prstGeom>
            <a:noFill/>
            <a:ln w="9525">
              <a:solidFill>
                <a:srgbClr val="000000"/>
              </a:solidFill>
              <a:round/>
              <a:headEnd/>
              <a:tailEnd/>
            </a:ln>
          </p:spPr>
          <p:txBody>
            <a:bodyPr/>
            <a:lstStyle/>
            <a:p>
              <a:endParaRPr lang="en-US"/>
            </a:p>
          </p:txBody>
        </p:sp>
        <p:sp>
          <p:nvSpPr>
            <p:cNvPr id="64562" name="Line 369"/>
            <p:cNvSpPr>
              <a:spLocks noChangeShapeType="1"/>
            </p:cNvSpPr>
            <p:nvPr/>
          </p:nvSpPr>
          <p:spPr bwMode="auto">
            <a:xfrm>
              <a:off x="874" y="1116"/>
              <a:ext cx="12" cy="1"/>
            </a:xfrm>
            <a:prstGeom prst="line">
              <a:avLst/>
            </a:prstGeom>
            <a:noFill/>
            <a:ln w="9525">
              <a:solidFill>
                <a:srgbClr val="000000"/>
              </a:solidFill>
              <a:round/>
              <a:headEnd/>
              <a:tailEnd/>
            </a:ln>
          </p:spPr>
          <p:txBody>
            <a:bodyPr/>
            <a:lstStyle/>
            <a:p>
              <a:endParaRPr lang="en-US"/>
            </a:p>
          </p:txBody>
        </p:sp>
        <p:sp>
          <p:nvSpPr>
            <p:cNvPr id="64563" name="Line 370"/>
            <p:cNvSpPr>
              <a:spLocks noChangeShapeType="1"/>
            </p:cNvSpPr>
            <p:nvPr/>
          </p:nvSpPr>
          <p:spPr bwMode="auto">
            <a:xfrm>
              <a:off x="874" y="1062"/>
              <a:ext cx="12" cy="1"/>
            </a:xfrm>
            <a:prstGeom prst="line">
              <a:avLst/>
            </a:prstGeom>
            <a:noFill/>
            <a:ln w="9525">
              <a:solidFill>
                <a:srgbClr val="000000"/>
              </a:solidFill>
              <a:round/>
              <a:headEnd/>
              <a:tailEnd/>
            </a:ln>
          </p:spPr>
          <p:txBody>
            <a:bodyPr/>
            <a:lstStyle/>
            <a:p>
              <a:endParaRPr lang="en-US"/>
            </a:p>
          </p:txBody>
        </p:sp>
        <p:sp>
          <p:nvSpPr>
            <p:cNvPr id="64564" name="Line 371"/>
            <p:cNvSpPr>
              <a:spLocks noChangeShapeType="1"/>
            </p:cNvSpPr>
            <p:nvPr/>
          </p:nvSpPr>
          <p:spPr bwMode="auto">
            <a:xfrm>
              <a:off x="874" y="1014"/>
              <a:ext cx="12" cy="1"/>
            </a:xfrm>
            <a:prstGeom prst="line">
              <a:avLst/>
            </a:prstGeom>
            <a:noFill/>
            <a:ln w="9525">
              <a:solidFill>
                <a:srgbClr val="000000"/>
              </a:solidFill>
              <a:round/>
              <a:headEnd/>
              <a:tailEnd/>
            </a:ln>
          </p:spPr>
          <p:txBody>
            <a:bodyPr/>
            <a:lstStyle/>
            <a:p>
              <a:endParaRPr lang="en-US"/>
            </a:p>
          </p:txBody>
        </p:sp>
        <p:sp>
          <p:nvSpPr>
            <p:cNvPr id="64565" name="Line 372"/>
            <p:cNvSpPr>
              <a:spLocks noChangeShapeType="1"/>
            </p:cNvSpPr>
            <p:nvPr/>
          </p:nvSpPr>
          <p:spPr bwMode="auto">
            <a:xfrm flipH="1">
              <a:off x="868" y="960"/>
              <a:ext cx="18" cy="1"/>
            </a:xfrm>
            <a:prstGeom prst="line">
              <a:avLst/>
            </a:prstGeom>
            <a:noFill/>
            <a:ln w="9525">
              <a:solidFill>
                <a:srgbClr val="000000"/>
              </a:solidFill>
              <a:round/>
              <a:headEnd/>
              <a:tailEnd/>
            </a:ln>
          </p:spPr>
          <p:txBody>
            <a:bodyPr/>
            <a:lstStyle/>
            <a:p>
              <a:endParaRPr lang="en-US"/>
            </a:p>
          </p:txBody>
        </p:sp>
        <p:sp>
          <p:nvSpPr>
            <p:cNvPr id="64566" name="Line 373"/>
            <p:cNvSpPr>
              <a:spLocks noChangeShapeType="1"/>
            </p:cNvSpPr>
            <p:nvPr/>
          </p:nvSpPr>
          <p:spPr bwMode="auto">
            <a:xfrm>
              <a:off x="874" y="912"/>
              <a:ext cx="12" cy="1"/>
            </a:xfrm>
            <a:prstGeom prst="line">
              <a:avLst/>
            </a:prstGeom>
            <a:noFill/>
            <a:ln w="9525">
              <a:solidFill>
                <a:srgbClr val="000000"/>
              </a:solidFill>
              <a:round/>
              <a:headEnd/>
              <a:tailEnd/>
            </a:ln>
          </p:spPr>
          <p:txBody>
            <a:bodyPr/>
            <a:lstStyle/>
            <a:p>
              <a:endParaRPr lang="en-US"/>
            </a:p>
          </p:txBody>
        </p:sp>
        <p:sp>
          <p:nvSpPr>
            <p:cNvPr id="64567" name="Line 374"/>
            <p:cNvSpPr>
              <a:spLocks noChangeShapeType="1"/>
            </p:cNvSpPr>
            <p:nvPr/>
          </p:nvSpPr>
          <p:spPr bwMode="auto">
            <a:xfrm>
              <a:off x="874" y="858"/>
              <a:ext cx="12" cy="1"/>
            </a:xfrm>
            <a:prstGeom prst="line">
              <a:avLst/>
            </a:prstGeom>
            <a:noFill/>
            <a:ln w="9525">
              <a:solidFill>
                <a:srgbClr val="000000"/>
              </a:solidFill>
              <a:round/>
              <a:headEnd/>
              <a:tailEnd/>
            </a:ln>
          </p:spPr>
          <p:txBody>
            <a:bodyPr/>
            <a:lstStyle/>
            <a:p>
              <a:endParaRPr lang="en-US"/>
            </a:p>
          </p:txBody>
        </p:sp>
        <p:sp>
          <p:nvSpPr>
            <p:cNvPr id="64568" name="Line 375"/>
            <p:cNvSpPr>
              <a:spLocks noChangeShapeType="1"/>
            </p:cNvSpPr>
            <p:nvPr/>
          </p:nvSpPr>
          <p:spPr bwMode="auto">
            <a:xfrm>
              <a:off x="874" y="810"/>
              <a:ext cx="12" cy="1"/>
            </a:xfrm>
            <a:prstGeom prst="line">
              <a:avLst/>
            </a:prstGeom>
            <a:noFill/>
            <a:ln w="9525">
              <a:solidFill>
                <a:srgbClr val="000000"/>
              </a:solidFill>
              <a:round/>
              <a:headEnd/>
              <a:tailEnd/>
            </a:ln>
          </p:spPr>
          <p:txBody>
            <a:bodyPr/>
            <a:lstStyle/>
            <a:p>
              <a:endParaRPr lang="en-US"/>
            </a:p>
          </p:txBody>
        </p:sp>
        <p:sp>
          <p:nvSpPr>
            <p:cNvPr id="64569" name="Line 376"/>
            <p:cNvSpPr>
              <a:spLocks noChangeShapeType="1"/>
            </p:cNvSpPr>
            <p:nvPr/>
          </p:nvSpPr>
          <p:spPr bwMode="auto">
            <a:xfrm>
              <a:off x="874" y="756"/>
              <a:ext cx="12" cy="1"/>
            </a:xfrm>
            <a:prstGeom prst="line">
              <a:avLst/>
            </a:prstGeom>
            <a:noFill/>
            <a:ln w="9525">
              <a:solidFill>
                <a:srgbClr val="000000"/>
              </a:solidFill>
              <a:round/>
              <a:headEnd/>
              <a:tailEnd/>
            </a:ln>
          </p:spPr>
          <p:txBody>
            <a:bodyPr/>
            <a:lstStyle/>
            <a:p>
              <a:endParaRPr lang="en-US"/>
            </a:p>
          </p:txBody>
        </p:sp>
        <p:sp>
          <p:nvSpPr>
            <p:cNvPr id="64570" name="Line 377"/>
            <p:cNvSpPr>
              <a:spLocks noChangeShapeType="1"/>
            </p:cNvSpPr>
            <p:nvPr/>
          </p:nvSpPr>
          <p:spPr bwMode="auto">
            <a:xfrm flipH="1">
              <a:off x="868" y="708"/>
              <a:ext cx="18" cy="1"/>
            </a:xfrm>
            <a:prstGeom prst="line">
              <a:avLst/>
            </a:prstGeom>
            <a:noFill/>
            <a:ln w="9525">
              <a:solidFill>
                <a:srgbClr val="000000"/>
              </a:solidFill>
              <a:round/>
              <a:headEnd/>
              <a:tailEnd/>
            </a:ln>
          </p:spPr>
          <p:txBody>
            <a:bodyPr/>
            <a:lstStyle/>
            <a:p>
              <a:endParaRPr lang="en-US"/>
            </a:p>
          </p:txBody>
        </p:sp>
        <p:sp>
          <p:nvSpPr>
            <p:cNvPr id="64571" name="Line 704"/>
            <p:cNvSpPr>
              <a:spLocks noChangeShapeType="1"/>
            </p:cNvSpPr>
            <p:nvPr/>
          </p:nvSpPr>
          <p:spPr bwMode="auto">
            <a:xfrm>
              <a:off x="910" y="3294"/>
              <a:ext cx="1" cy="36"/>
            </a:xfrm>
            <a:prstGeom prst="line">
              <a:avLst/>
            </a:prstGeom>
            <a:noFill/>
            <a:ln w="9525">
              <a:solidFill>
                <a:srgbClr val="000000"/>
              </a:solidFill>
              <a:round/>
              <a:headEnd/>
              <a:tailEnd/>
            </a:ln>
          </p:spPr>
          <p:txBody>
            <a:bodyPr/>
            <a:lstStyle/>
            <a:p>
              <a:endParaRPr lang="en-US"/>
            </a:p>
          </p:txBody>
        </p:sp>
        <p:sp>
          <p:nvSpPr>
            <p:cNvPr id="64572" name="Line 705"/>
            <p:cNvSpPr>
              <a:spLocks noChangeShapeType="1"/>
            </p:cNvSpPr>
            <p:nvPr/>
          </p:nvSpPr>
          <p:spPr bwMode="auto">
            <a:xfrm flipV="1">
              <a:off x="994" y="3294"/>
              <a:ext cx="1" cy="18"/>
            </a:xfrm>
            <a:prstGeom prst="line">
              <a:avLst/>
            </a:prstGeom>
            <a:noFill/>
            <a:ln w="9525">
              <a:solidFill>
                <a:srgbClr val="000000"/>
              </a:solidFill>
              <a:round/>
              <a:headEnd/>
              <a:tailEnd/>
            </a:ln>
          </p:spPr>
          <p:txBody>
            <a:bodyPr/>
            <a:lstStyle/>
            <a:p>
              <a:endParaRPr lang="en-US"/>
            </a:p>
          </p:txBody>
        </p:sp>
        <p:sp>
          <p:nvSpPr>
            <p:cNvPr id="64573" name="Line 706"/>
            <p:cNvSpPr>
              <a:spLocks noChangeShapeType="1"/>
            </p:cNvSpPr>
            <p:nvPr/>
          </p:nvSpPr>
          <p:spPr bwMode="auto">
            <a:xfrm flipV="1">
              <a:off x="1072" y="3294"/>
              <a:ext cx="1" cy="18"/>
            </a:xfrm>
            <a:prstGeom prst="line">
              <a:avLst/>
            </a:prstGeom>
            <a:noFill/>
            <a:ln w="9525">
              <a:solidFill>
                <a:srgbClr val="000000"/>
              </a:solidFill>
              <a:round/>
              <a:headEnd/>
              <a:tailEnd/>
            </a:ln>
          </p:spPr>
          <p:txBody>
            <a:bodyPr/>
            <a:lstStyle/>
            <a:p>
              <a:endParaRPr lang="en-US"/>
            </a:p>
          </p:txBody>
        </p:sp>
        <p:sp>
          <p:nvSpPr>
            <p:cNvPr id="64574" name="Line 707"/>
            <p:cNvSpPr>
              <a:spLocks noChangeShapeType="1"/>
            </p:cNvSpPr>
            <p:nvPr/>
          </p:nvSpPr>
          <p:spPr bwMode="auto">
            <a:xfrm flipV="1">
              <a:off x="1156" y="3294"/>
              <a:ext cx="1" cy="18"/>
            </a:xfrm>
            <a:prstGeom prst="line">
              <a:avLst/>
            </a:prstGeom>
            <a:noFill/>
            <a:ln w="9525">
              <a:solidFill>
                <a:srgbClr val="000000"/>
              </a:solidFill>
              <a:round/>
              <a:headEnd/>
              <a:tailEnd/>
            </a:ln>
          </p:spPr>
          <p:txBody>
            <a:bodyPr/>
            <a:lstStyle/>
            <a:p>
              <a:endParaRPr lang="en-US"/>
            </a:p>
          </p:txBody>
        </p:sp>
        <p:sp>
          <p:nvSpPr>
            <p:cNvPr id="64575" name="Line 708"/>
            <p:cNvSpPr>
              <a:spLocks noChangeShapeType="1"/>
            </p:cNvSpPr>
            <p:nvPr/>
          </p:nvSpPr>
          <p:spPr bwMode="auto">
            <a:xfrm flipV="1">
              <a:off x="1240" y="3294"/>
              <a:ext cx="1" cy="18"/>
            </a:xfrm>
            <a:prstGeom prst="line">
              <a:avLst/>
            </a:prstGeom>
            <a:noFill/>
            <a:ln w="9525">
              <a:solidFill>
                <a:srgbClr val="000000"/>
              </a:solidFill>
              <a:round/>
              <a:headEnd/>
              <a:tailEnd/>
            </a:ln>
          </p:spPr>
          <p:txBody>
            <a:bodyPr/>
            <a:lstStyle/>
            <a:p>
              <a:endParaRPr lang="en-US"/>
            </a:p>
          </p:txBody>
        </p:sp>
        <p:sp>
          <p:nvSpPr>
            <p:cNvPr id="64576" name="Line 709"/>
            <p:cNvSpPr>
              <a:spLocks noChangeShapeType="1"/>
            </p:cNvSpPr>
            <p:nvPr/>
          </p:nvSpPr>
          <p:spPr bwMode="auto">
            <a:xfrm flipV="1">
              <a:off x="1318" y="3294"/>
              <a:ext cx="1" cy="18"/>
            </a:xfrm>
            <a:prstGeom prst="line">
              <a:avLst/>
            </a:prstGeom>
            <a:noFill/>
            <a:ln w="9525">
              <a:solidFill>
                <a:srgbClr val="000000"/>
              </a:solidFill>
              <a:round/>
              <a:headEnd/>
              <a:tailEnd/>
            </a:ln>
          </p:spPr>
          <p:txBody>
            <a:bodyPr/>
            <a:lstStyle/>
            <a:p>
              <a:endParaRPr lang="en-US"/>
            </a:p>
          </p:txBody>
        </p:sp>
        <p:sp>
          <p:nvSpPr>
            <p:cNvPr id="64577" name="Line 710"/>
            <p:cNvSpPr>
              <a:spLocks noChangeShapeType="1"/>
            </p:cNvSpPr>
            <p:nvPr/>
          </p:nvSpPr>
          <p:spPr bwMode="auto">
            <a:xfrm flipV="1">
              <a:off x="1402" y="3294"/>
              <a:ext cx="1" cy="18"/>
            </a:xfrm>
            <a:prstGeom prst="line">
              <a:avLst/>
            </a:prstGeom>
            <a:noFill/>
            <a:ln w="9525">
              <a:solidFill>
                <a:srgbClr val="000000"/>
              </a:solidFill>
              <a:round/>
              <a:headEnd/>
              <a:tailEnd/>
            </a:ln>
          </p:spPr>
          <p:txBody>
            <a:bodyPr/>
            <a:lstStyle/>
            <a:p>
              <a:endParaRPr lang="en-US"/>
            </a:p>
          </p:txBody>
        </p:sp>
        <p:sp>
          <p:nvSpPr>
            <p:cNvPr id="64578" name="Line 711"/>
            <p:cNvSpPr>
              <a:spLocks noChangeShapeType="1"/>
            </p:cNvSpPr>
            <p:nvPr/>
          </p:nvSpPr>
          <p:spPr bwMode="auto">
            <a:xfrm flipV="1">
              <a:off x="1480" y="3294"/>
              <a:ext cx="1" cy="18"/>
            </a:xfrm>
            <a:prstGeom prst="line">
              <a:avLst/>
            </a:prstGeom>
            <a:noFill/>
            <a:ln w="9525">
              <a:solidFill>
                <a:srgbClr val="000000"/>
              </a:solidFill>
              <a:round/>
              <a:headEnd/>
              <a:tailEnd/>
            </a:ln>
          </p:spPr>
          <p:txBody>
            <a:bodyPr/>
            <a:lstStyle/>
            <a:p>
              <a:endParaRPr lang="en-US"/>
            </a:p>
          </p:txBody>
        </p:sp>
        <p:sp>
          <p:nvSpPr>
            <p:cNvPr id="64579" name="Line 712"/>
            <p:cNvSpPr>
              <a:spLocks noChangeShapeType="1"/>
            </p:cNvSpPr>
            <p:nvPr/>
          </p:nvSpPr>
          <p:spPr bwMode="auto">
            <a:xfrm flipV="1">
              <a:off x="1564" y="3294"/>
              <a:ext cx="1" cy="18"/>
            </a:xfrm>
            <a:prstGeom prst="line">
              <a:avLst/>
            </a:prstGeom>
            <a:noFill/>
            <a:ln w="9525">
              <a:solidFill>
                <a:srgbClr val="000000"/>
              </a:solidFill>
              <a:round/>
              <a:headEnd/>
              <a:tailEnd/>
            </a:ln>
          </p:spPr>
          <p:txBody>
            <a:bodyPr/>
            <a:lstStyle/>
            <a:p>
              <a:endParaRPr lang="en-US"/>
            </a:p>
          </p:txBody>
        </p:sp>
        <p:sp>
          <p:nvSpPr>
            <p:cNvPr id="64580" name="Line 713"/>
            <p:cNvSpPr>
              <a:spLocks noChangeShapeType="1"/>
            </p:cNvSpPr>
            <p:nvPr/>
          </p:nvSpPr>
          <p:spPr bwMode="auto">
            <a:xfrm flipV="1">
              <a:off x="1642" y="3294"/>
              <a:ext cx="1" cy="18"/>
            </a:xfrm>
            <a:prstGeom prst="line">
              <a:avLst/>
            </a:prstGeom>
            <a:noFill/>
            <a:ln w="9525">
              <a:solidFill>
                <a:srgbClr val="000000"/>
              </a:solidFill>
              <a:round/>
              <a:headEnd/>
              <a:tailEnd/>
            </a:ln>
          </p:spPr>
          <p:txBody>
            <a:bodyPr/>
            <a:lstStyle/>
            <a:p>
              <a:endParaRPr lang="en-US"/>
            </a:p>
          </p:txBody>
        </p:sp>
        <p:sp>
          <p:nvSpPr>
            <p:cNvPr id="64581" name="Line 714"/>
            <p:cNvSpPr>
              <a:spLocks noChangeShapeType="1"/>
            </p:cNvSpPr>
            <p:nvPr/>
          </p:nvSpPr>
          <p:spPr bwMode="auto">
            <a:xfrm>
              <a:off x="1726" y="3294"/>
              <a:ext cx="1" cy="36"/>
            </a:xfrm>
            <a:prstGeom prst="line">
              <a:avLst/>
            </a:prstGeom>
            <a:noFill/>
            <a:ln w="9525">
              <a:solidFill>
                <a:srgbClr val="000000"/>
              </a:solidFill>
              <a:round/>
              <a:headEnd/>
              <a:tailEnd/>
            </a:ln>
          </p:spPr>
          <p:txBody>
            <a:bodyPr/>
            <a:lstStyle/>
            <a:p>
              <a:endParaRPr lang="en-US"/>
            </a:p>
          </p:txBody>
        </p:sp>
        <p:sp>
          <p:nvSpPr>
            <p:cNvPr id="64582" name="Line 715"/>
            <p:cNvSpPr>
              <a:spLocks noChangeShapeType="1"/>
            </p:cNvSpPr>
            <p:nvPr/>
          </p:nvSpPr>
          <p:spPr bwMode="auto">
            <a:xfrm flipV="1">
              <a:off x="1810" y="3294"/>
              <a:ext cx="1" cy="18"/>
            </a:xfrm>
            <a:prstGeom prst="line">
              <a:avLst/>
            </a:prstGeom>
            <a:noFill/>
            <a:ln w="9525">
              <a:solidFill>
                <a:srgbClr val="000000"/>
              </a:solidFill>
              <a:round/>
              <a:headEnd/>
              <a:tailEnd/>
            </a:ln>
          </p:spPr>
          <p:txBody>
            <a:bodyPr/>
            <a:lstStyle/>
            <a:p>
              <a:endParaRPr lang="en-US"/>
            </a:p>
          </p:txBody>
        </p:sp>
        <p:sp>
          <p:nvSpPr>
            <p:cNvPr id="64583" name="Line 716"/>
            <p:cNvSpPr>
              <a:spLocks noChangeShapeType="1"/>
            </p:cNvSpPr>
            <p:nvPr/>
          </p:nvSpPr>
          <p:spPr bwMode="auto">
            <a:xfrm flipV="1">
              <a:off x="1888" y="3294"/>
              <a:ext cx="1" cy="18"/>
            </a:xfrm>
            <a:prstGeom prst="line">
              <a:avLst/>
            </a:prstGeom>
            <a:noFill/>
            <a:ln w="9525">
              <a:solidFill>
                <a:srgbClr val="000000"/>
              </a:solidFill>
              <a:round/>
              <a:headEnd/>
              <a:tailEnd/>
            </a:ln>
          </p:spPr>
          <p:txBody>
            <a:bodyPr/>
            <a:lstStyle/>
            <a:p>
              <a:endParaRPr lang="en-US"/>
            </a:p>
          </p:txBody>
        </p:sp>
        <p:sp>
          <p:nvSpPr>
            <p:cNvPr id="64584" name="Line 717"/>
            <p:cNvSpPr>
              <a:spLocks noChangeShapeType="1"/>
            </p:cNvSpPr>
            <p:nvPr/>
          </p:nvSpPr>
          <p:spPr bwMode="auto">
            <a:xfrm flipV="1">
              <a:off x="1972" y="3294"/>
              <a:ext cx="1" cy="18"/>
            </a:xfrm>
            <a:prstGeom prst="line">
              <a:avLst/>
            </a:prstGeom>
            <a:noFill/>
            <a:ln w="9525">
              <a:solidFill>
                <a:srgbClr val="000000"/>
              </a:solidFill>
              <a:round/>
              <a:headEnd/>
              <a:tailEnd/>
            </a:ln>
          </p:spPr>
          <p:txBody>
            <a:bodyPr/>
            <a:lstStyle/>
            <a:p>
              <a:endParaRPr lang="en-US"/>
            </a:p>
          </p:txBody>
        </p:sp>
        <p:sp>
          <p:nvSpPr>
            <p:cNvPr id="64585" name="Line 718"/>
            <p:cNvSpPr>
              <a:spLocks noChangeShapeType="1"/>
            </p:cNvSpPr>
            <p:nvPr/>
          </p:nvSpPr>
          <p:spPr bwMode="auto">
            <a:xfrm flipV="1">
              <a:off x="2050" y="3294"/>
              <a:ext cx="1" cy="18"/>
            </a:xfrm>
            <a:prstGeom prst="line">
              <a:avLst/>
            </a:prstGeom>
            <a:noFill/>
            <a:ln w="9525">
              <a:solidFill>
                <a:srgbClr val="000000"/>
              </a:solidFill>
              <a:round/>
              <a:headEnd/>
              <a:tailEnd/>
            </a:ln>
          </p:spPr>
          <p:txBody>
            <a:bodyPr/>
            <a:lstStyle/>
            <a:p>
              <a:endParaRPr lang="en-US"/>
            </a:p>
          </p:txBody>
        </p:sp>
        <p:sp>
          <p:nvSpPr>
            <p:cNvPr id="64586" name="Line 719"/>
            <p:cNvSpPr>
              <a:spLocks noChangeShapeType="1"/>
            </p:cNvSpPr>
            <p:nvPr/>
          </p:nvSpPr>
          <p:spPr bwMode="auto">
            <a:xfrm flipV="1">
              <a:off x="2134" y="3294"/>
              <a:ext cx="1" cy="18"/>
            </a:xfrm>
            <a:prstGeom prst="line">
              <a:avLst/>
            </a:prstGeom>
            <a:noFill/>
            <a:ln w="9525">
              <a:solidFill>
                <a:srgbClr val="000000"/>
              </a:solidFill>
              <a:round/>
              <a:headEnd/>
              <a:tailEnd/>
            </a:ln>
          </p:spPr>
          <p:txBody>
            <a:bodyPr/>
            <a:lstStyle/>
            <a:p>
              <a:endParaRPr lang="en-US"/>
            </a:p>
          </p:txBody>
        </p:sp>
        <p:sp>
          <p:nvSpPr>
            <p:cNvPr id="64587" name="Line 720"/>
            <p:cNvSpPr>
              <a:spLocks noChangeShapeType="1"/>
            </p:cNvSpPr>
            <p:nvPr/>
          </p:nvSpPr>
          <p:spPr bwMode="auto">
            <a:xfrm flipV="1">
              <a:off x="2212" y="3294"/>
              <a:ext cx="1" cy="18"/>
            </a:xfrm>
            <a:prstGeom prst="line">
              <a:avLst/>
            </a:prstGeom>
            <a:noFill/>
            <a:ln w="9525">
              <a:solidFill>
                <a:srgbClr val="000000"/>
              </a:solidFill>
              <a:round/>
              <a:headEnd/>
              <a:tailEnd/>
            </a:ln>
          </p:spPr>
          <p:txBody>
            <a:bodyPr/>
            <a:lstStyle/>
            <a:p>
              <a:endParaRPr lang="en-US"/>
            </a:p>
          </p:txBody>
        </p:sp>
        <p:sp>
          <p:nvSpPr>
            <p:cNvPr id="64588" name="Line 721"/>
            <p:cNvSpPr>
              <a:spLocks noChangeShapeType="1"/>
            </p:cNvSpPr>
            <p:nvPr/>
          </p:nvSpPr>
          <p:spPr bwMode="auto">
            <a:xfrm flipV="1">
              <a:off x="2296" y="3294"/>
              <a:ext cx="1" cy="18"/>
            </a:xfrm>
            <a:prstGeom prst="line">
              <a:avLst/>
            </a:prstGeom>
            <a:noFill/>
            <a:ln w="9525">
              <a:solidFill>
                <a:srgbClr val="000000"/>
              </a:solidFill>
              <a:round/>
              <a:headEnd/>
              <a:tailEnd/>
            </a:ln>
          </p:spPr>
          <p:txBody>
            <a:bodyPr/>
            <a:lstStyle/>
            <a:p>
              <a:endParaRPr lang="en-US"/>
            </a:p>
          </p:txBody>
        </p:sp>
        <p:sp>
          <p:nvSpPr>
            <p:cNvPr id="64589" name="Line 722"/>
            <p:cNvSpPr>
              <a:spLocks noChangeShapeType="1"/>
            </p:cNvSpPr>
            <p:nvPr/>
          </p:nvSpPr>
          <p:spPr bwMode="auto">
            <a:xfrm flipV="1">
              <a:off x="2380" y="3294"/>
              <a:ext cx="1" cy="18"/>
            </a:xfrm>
            <a:prstGeom prst="line">
              <a:avLst/>
            </a:prstGeom>
            <a:noFill/>
            <a:ln w="9525">
              <a:solidFill>
                <a:srgbClr val="000000"/>
              </a:solidFill>
              <a:round/>
              <a:headEnd/>
              <a:tailEnd/>
            </a:ln>
          </p:spPr>
          <p:txBody>
            <a:bodyPr/>
            <a:lstStyle/>
            <a:p>
              <a:endParaRPr lang="en-US"/>
            </a:p>
          </p:txBody>
        </p:sp>
        <p:sp>
          <p:nvSpPr>
            <p:cNvPr id="64590" name="Line 723"/>
            <p:cNvSpPr>
              <a:spLocks noChangeShapeType="1"/>
            </p:cNvSpPr>
            <p:nvPr/>
          </p:nvSpPr>
          <p:spPr bwMode="auto">
            <a:xfrm flipV="1">
              <a:off x="2458" y="3294"/>
              <a:ext cx="1" cy="18"/>
            </a:xfrm>
            <a:prstGeom prst="line">
              <a:avLst/>
            </a:prstGeom>
            <a:noFill/>
            <a:ln w="9525">
              <a:solidFill>
                <a:srgbClr val="000000"/>
              </a:solidFill>
              <a:round/>
              <a:headEnd/>
              <a:tailEnd/>
            </a:ln>
          </p:spPr>
          <p:txBody>
            <a:bodyPr/>
            <a:lstStyle/>
            <a:p>
              <a:endParaRPr lang="en-US"/>
            </a:p>
          </p:txBody>
        </p:sp>
        <p:sp>
          <p:nvSpPr>
            <p:cNvPr id="64591" name="Line 724"/>
            <p:cNvSpPr>
              <a:spLocks noChangeShapeType="1"/>
            </p:cNvSpPr>
            <p:nvPr/>
          </p:nvSpPr>
          <p:spPr bwMode="auto">
            <a:xfrm>
              <a:off x="2542" y="3294"/>
              <a:ext cx="1" cy="36"/>
            </a:xfrm>
            <a:prstGeom prst="line">
              <a:avLst/>
            </a:prstGeom>
            <a:noFill/>
            <a:ln w="9525">
              <a:solidFill>
                <a:srgbClr val="000000"/>
              </a:solidFill>
              <a:round/>
              <a:headEnd/>
              <a:tailEnd/>
            </a:ln>
          </p:spPr>
          <p:txBody>
            <a:bodyPr/>
            <a:lstStyle/>
            <a:p>
              <a:endParaRPr lang="en-US"/>
            </a:p>
          </p:txBody>
        </p:sp>
        <p:sp>
          <p:nvSpPr>
            <p:cNvPr id="64592" name="Line 725"/>
            <p:cNvSpPr>
              <a:spLocks noChangeShapeType="1"/>
            </p:cNvSpPr>
            <p:nvPr/>
          </p:nvSpPr>
          <p:spPr bwMode="auto">
            <a:xfrm flipV="1">
              <a:off x="2620" y="3294"/>
              <a:ext cx="1" cy="18"/>
            </a:xfrm>
            <a:prstGeom prst="line">
              <a:avLst/>
            </a:prstGeom>
            <a:noFill/>
            <a:ln w="9525">
              <a:solidFill>
                <a:srgbClr val="000000"/>
              </a:solidFill>
              <a:round/>
              <a:headEnd/>
              <a:tailEnd/>
            </a:ln>
          </p:spPr>
          <p:txBody>
            <a:bodyPr/>
            <a:lstStyle/>
            <a:p>
              <a:endParaRPr lang="en-US"/>
            </a:p>
          </p:txBody>
        </p:sp>
        <p:sp>
          <p:nvSpPr>
            <p:cNvPr id="64593" name="Line 726"/>
            <p:cNvSpPr>
              <a:spLocks noChangeShapeType="1"/>
            </p:cNvSpPr>
            <p:nvPr/>
          </p:nvSpPr>
          <p:spPr bwMode="auto">
            <a:xfrm flipV="1">
              <a:off x="2704" y="3294"/>
              <a:ext cx="1" cy="18"/>
            </a:xfrm>
            <a:prstGeom prst="line">
              <a:avLst/>
            </a:prstGeom>
            <a:noFill/>
            <a:ln w="9525">
              <a:solidFill>
                <a:srgbClr val="000000"/>
              </a:solidFill>
              <a:round/>
              <a:headEnd/>
              <a:tailEnd/>
            </a:ln>
          </p:spPr>
          <p:txBody>
            <a:bodyPr/>
            <a:lstStyle/>
            <a:p>
              <a:endParaRPr lang="en-US"/>
            </a:p>
          </p:txBody>
        </p:sp>
        <p:sp>
          <p:nvSpPr>
            <p:cNvPr id="64594" name="Line 727"/>
            <p:cNvSpPr>
              <a:spLocks noChangeShapeType="1"/>
            </p:cNvSpPr>
            <p:nvPr/>
          </p:nvSpPr>
          <p:spPr bwMode="auto">
            <a:xfrm flipV="1">
              <a:off x="2788" y="3294"/>
              <a:ext cx="1" cy="18"/>
            </a:xfrm>
            <a:prstGeom prst="line">
              <a:avLst/>
            </a:prstGeom>
            <a:noFill/>
            <a:ln w="9525">
              <a:solidFill>
                <a:srgbClr val="000000"/>
              </a:solidFill>
              <a:round/>
              <a:headEnd/>
              <a:tailEnd/>
            </a:ln>
          </p:spPr>
          <p:txBody>
            <a:bodyPr/>
            <a:lstStyle/>
            <a:p>
              <a:endParaRPr lang="en-US"/>
            </a:p>
          </p:txBody>
        </p:sp>
        <p:sp>
          <p:nvSpPr>
            <p:cNvPr id="64595" name="Line 728"/>
            <p:cNvSpPr>
              <a:spLocks noChangeShapeType="1"/>
            </p:cNvSpPr>
            <p:nvPr/>
          </p:nvSpPr>
          <p:spPr bwMode="auto">
            <a:xfrm flipV="1">
              <a:off x="2866" y="3294"/>
              <a:ext cx="1" cy="18"/>
            </a:xfrm>
            <a:prstGeom prst="line">
              <a:avLst/>
            </a:prstGeom>
            <a:noFill/>
            <a:ln w="9525">
              <a:solidFill>
                <a:srgbClr val="000000"/>
              </a:solidFill>
              <a:round/>
              <a:headEnd/>
              <a:tailEnd/>
            </a:ln>
          </p:spPr>
          <p:txBody>
            <a:bodyPr/>
            <a:lstStyle/>
            <a:p>
              <a:endParaRPr lang="en-US"/>
            </a:p>
          </p:txBody>
        </p:sp>
        <p:sp>
          <p:nvSpPr>
            <p:cNvPr id="64596" name="Line 729"/>
            <p:cNvSpPr>
              <a:spLocks noChangeShapeType="1"/>
            </p:cNvSpPr>
            <p:nvPr/>
          </p:nvSpPr>
          <p:spPr bwMode="auto">
            <a:xfrm flipV="1">
              <a:off x="2950" y="3294"/>
              <a:ext cx="1" cy="18"/>
            </a:xfrm>
            <a:prstGeom prst="line">
              <a:avLst/>
            </a:prstGeom>
            <a:noFill/>
            <a:ln w="9525">
              <a:solidFill>
                <a:srgbClr val="000000"/>
              </a:solidFill>
              <a:round/>
              <a:headEnd/>
              <a:tailEnd/>
            </a:ln>
          </p:spPr>
          <p:txBody>
            <a:bodyPr/>
            <a:lstStyle/>
            <a:p>
              <a:endParaRPr lang="en-US"/>
            </a:p>
          </p:txBody>
        </p:sp>
        <p:sp>
          <p:nvSpPr>
            <p:cNvPr id="64597" name="Line 730"/>
            <p:cNvSpPr>
              <a:spLocks noChangeShapeType="1"/>
            </p:cNvSpPr>
            <p:nvPr/>
          </p:nvSpPr>
          <p:spPr bwMode="auto">
            <a:xfrm flipV="1">
              <a:off x="3028" y="3294"/>
              <a:ext cx="1" cy="18"/>
            </a:xfrm>
            <a:prstGeom prst="line">
              <a:avLst/>
            </a:prstGeom>
            <a:noFill/>
            <a:ln w="9525">
              <a:solidFill>
                <a:srgbClr val="000000"/>
              </a:solidFill>
              <a:round/>
              <a:headEnd/>
              <a:tailEnd/>
            </a:ln>
          </p:spPr>
          <p:txBody>
            <a:bodyPr/>
            <a:lstStyle/>
            <a:p>
              <a:endParaRPr lang="en-US"/>
            </a:p>
          </p:txBody>
        </p:sp>
        <p:sp>
          <p:nvSpPr>
            <p:cNvPr id="64598" name="Line 731"/>
            <p:cNvSpPr>
              <a:spLocks noChangeShapeType="1"/>
            </p:cNvSpPr>
            <p:nvPr/>
          </p:nvSpPr>
          <p:spPr bwMode="auto">
            <a:xfrm flipV="1">
              <a:off x="3112" y="3294"/>
              <a:ext cx="1" cy="18"/>
            </a:xfrm>
            <a:prstGeom prst="line">
              <a:avLst/>
            </a:prstGeom>
            <a:noFill/>
            <a:ln w="9525">
              <a:solidFill>
                <a:srgbClr val="000000"/>
              </a:solidFill>
              <a:round/>
              <a:headEnd/>
              <a:tailEnd/>
            </a:ln>
          </p:spPr>
          <p:txBody>
            <a:bodyPr/>
            <a:lstStyle/>
            <a:p>
              <a:endParaRPr lang="en-US"/>
            </a:p>
          </p:txBody>
        </p:sp>
        <p:sp>
          <p:nvSpPr>
            <p:cNvPr id="64599" name="Line 732"/>
            <p:cNvSpPr>
              <a:spLocks noChangeShapeType="1"/>
            </p:cNvSpPr>
            <p:nvPr/>
          </p:nvSpPr>
          <p:spPr bwMode="auto">
            <a:xfrm flipV="1">
              <a:off x="3190" y="3294"/>
              <a:ext cx="1" cy="18"/>
            </a:xfrm>
            <a:prstGeom prst="line">
              <a:avLst/>
            </a:prstGeom>
            <a:noFill/>
            <a:ln w="9525">
              <a:solidFill>
                <a:srgbClr val="000000"/>
              </a:solidFill>
              <a:round/>
              <a:headEnd/>
              <a:tailEnd/>
            </a:ln>
          </p:spPr>
          <p:txBody>
            <a:bodyPr/>
            <a:lstStyle/>
            <a:p>
              <a:endParaRPr lang="en-US"/>
            </a:p>
          </p:txBody>
        </p:sp>
        <p:sp>
          <p:nvSpPr>
            <p:cNvPr id="64600" name="Line 733"/>
            <p:cNvSpPr>
              <a:spLocks noChangeShapeType="1"/>
            </p:cNvSpPr>
            <p:nvPr/>
          </p:nvSpPr>
          <p:spPr bwMode="auto">
            <a:xfrm flipV="1">
              <a:off x="3274" y="3294"/>
              <a:ext cx="1" cy="18"/>
            </a:xfrm>
            <a:prstGeom prst="line">
              <a:avLst/>
            </a:prstGeom>
            <a:noFill/>
            <a:ln w="9525">
              <a:solidFill>
                <a:srgbClr val="000000"/>
              </a:solidFill>
              <a:round/>
              <a:headEnd/>
              <a:tailEnd/>
            </a:ln>
          </p:spPr>
          <p:txBody>
            <a:bodyPr/>
            <a:lstStyle/>
            <a:p>
              <a:endParaRPr lang="en-US"/>
            </a:p>
          </p:txBody>
        </p:sp>
        <p:sp>
          <p:nvSpPr>
            <p:cNvPr id="64601" name="Line 734"/>
            <p:cNvSpPr>
              <a:spLocks noChangeShapeType="1"/>
            </p:cNvSpPr>
            <p:nvPr/>
          </p:nvSpPr>
          <p:spPr bwMode="auto">
            <a:xfrm>
              <a:off x="3358" y="3294"/>
              <a:ext cx="1" cy="36"/>
            </a:xfrm>
            <a:prstGeom prst="line">
              <a:avLst/>
            </a:prstGeom>
            <a:noFill/>
            <a:ln w="9525">
              <a:solidFill>
                <a:srgbClr val="000000"/>
              </a:solidFill>
              <a:round/>
              <a:headEnd/>
              <a:tailEnd/>
            </a:ln>
          </p:spPr>
          <p:txBody>
            <a:bodyPr/>
            <a:lstStyle/>
            <a:p>
              <a:endParaRPr lang="en-US"/>
            </a:p>
          </p:txBody>
        </p:sp>
        <p:sp>
          <p:nvSpPr>
            <p:cNvPr id="64602" name="Line 735"/>
            <p:cNvSpPr>
              <a:spLocks noChangeShapeType="1"/>
            </p:cNvSpPr>
            <p:nvPr/>
          </p:nvSpPr>
          <p:spPr bwMode="auto">
            <a:xfrm flipV="1">
              <a:off x="3436" y="3294"/>
              <a:ext cx="1" cy="18"/>
            </a:xfrm>
            <a:prstGeom prst="line">
              <a:avLst/>
            </a:prstGeom>
            <a:noFill/>
            <a:ln w="9525">
              <a:solidFill>
                <a:srgbClr val="000000"/>
              </a:solidFill>
              <a:round/>
              <a:headEnd/>
              <a:tailEnd/>
            </a:ln>
          </p:spPr>
          <p:txBody>
            <a:bodyPr/>
            <a:lstStyle/>
            <a:p>
              <a:endParaRPr lang="en-US"/>
            </a:p>
          </p:txBody>
        </p:sp>
        <p:sp>
          <p:nvSpPr>
            <p:cNvPr id="64603" name="Line 736"/>
            <p:cNvSpPr>
              <a:spLocks noChangeShapeType="1"/>
            </p:cNvSpPr>
            <p:nvPr/>
          </p:nvSpPr>
          <p:spPr bwMode="auto">
            <a:xfrm flipV="1">
              <a:off x="3520" y="3294"/>
              <a:ext cx="1" cy="18"/>
            </a:xfrm>
            <a:prstGeom prst="line">
              <a:avLst/>
            </a:prstGeom>
            <a:noFill/>
            <a:ln w="9525">
              <a:solidFill>
                <a:srgbClr val="000000"/>
              </a:solidFill>
              <a:round/>
              <a:headEnd/>
              <a:tailEnd/>
            </a:ln>
          </p:spPr>
          <p:txBody>
            <a:bodyPr/>
            <a:lstStyle/>
            <a:p>
              <a:endParaRPr lang="en-US"/>
            </a:p>
          </p:txBody>
        </p:sp>
        <p:sp>
          <p:nvSpPr>
            <p:cNvPr id="64604" name="Line 737"/>
            <p:cNvSpPr>
              <a:spLocks noChangeShapeType="1"/>
            </p:cNvSpPr>
            <p:nvPr/>
          </p:nvSpPr>
          <p:spPr bwMode="auto">
            <a:xfrm flipV="1">
              <a:off x="3598" y="3294"/>
              <a:ext cx="1" cy="18"/>
            </a:xfrm>
            <a:prstGeom prst="line">
              <a:avLst/>
            </a:prstGeom>
            <a:noFill/>
            <a:ln w="9525">
              <a:solidFill>
                <a:srgbClr val="000000"/>
              </a:solidFill>
              <a:round/>
              <a:headEnd/>
              <a:tailEnd/>
            </a:ln>
          </p:spPr>
          <p:txBody>
            <a:bodyPr/>
            <a:lstStyle/>
            <a:p>
              <a:endParaRPr lang="en-US"/>
            </a:p>
          </p:txBody>
        </p:sp>
        <p:sp>
          <p:nvSpPr>
            <p:cNvPr id="64605" name="Line 738"/>
            <p:cNvSpPr>
              <a:spLocks noChangeShapeType="1"/>
            </p:cNvSpPr>
            <p:nvPr/>
          </p:nvSpPr>
          <p:spPr bwMode="auto">
            <a:xfrm flipV="1">
              <a:off x="3682" y="3294"/>
              <a:ext cx="1" cy="18"/>
            </a:xfrm>
            <a:prstGeom prst="line">
              <a:avLst/>
            </a:prstGeom>
            <a:noFill/>
            <a:ln w="9525">
              <a:solidFill>
                <a:srgbClr val="000000"/>
              </a:solidFill>
              <a:round/>
              <a:headEnd/>
              <a:tailEnd/>
            </a:ln>
          </p:spPr>
          <p:txBody>
            <a:bodyPr/>
            <a:lstStyle/>
            <a:p>
              <a:endParaRPr lang="en-US"/>
            </a:p>
          </p:txBody>
        </p:sp>
        <p:sp>
          <p:nvSpPr>
            <p:cNvPr id="64606" name="Line 739"/>
            <p:cNvSpPr>
              <a:spLocks noChangeShapeType="1"/>
            </p:cNvSpPr>
            <p:nvPr/>
          </p:nvSpPr>
          <p:spPr bwMode="auto">
            <a:xfrm flipV="1">
              <a:off x="3760" y="3294"/>
              <a:ext cx="1" cy="18"/>
            </a:xfrm>
            <a:prstGeom prst="line">
              <a:avLst/>
            </a:prstGeom>
            <a:noFill/>
            <a:ln w="9525">
              <a:solidFill>
                <a:srgbClr val="000000"/>
              </a:solidFill>
              <a:round/>
              <a:headEnd/>
              <a:tailEnd/>
            </a:ln>
          </p:spPr>
          <p:txBody>
            <a:bodyPr/>
            <a:lstStyle/>
            <a:p>
              <a:endParaRPr lang="en-US"/>
            </a:p>
          </p:txBody>
        </p:sp>
        <p:sp>
          <p:nvSpPr>
            <p:cNvPr id="64607" name="Line 740"/>
            <p:cNvSpPr>
              <a:spLocks noChangeShapeType="1"/>
            </p:cNvSpPr>
            <p:nvPr/>
          </p:nvSpPr>
          <p:spPr bwMode="auto">
            <a:xfrm flipV="1">
              <a:off x="3844" y="3294"/>
              <a:ext cx="1" cy="18"/>
            </a:xfrm>
            <a:prstGeom prst="line">
              <a:avLst/>
            </a:prstGeom>
            <a:noFill/>
            <a:ln w="9525">
              <a:solidFill>
                <a:srgbClr val="000000"/>
              </a:solidFill>
              <a:round/>
              <a:headEnd/>
              <a:tailEnd/>
            </a:ln>
          </p:spPr>
          <p:txBody>
            <a:bodyPr/>
            <a:lstStyle/>
            <a:p>
              <a:endParaRPr lang="en-US"/>
            </a:p>
          </p:txBody>
        </p:sp>
        <p:sp>
          <p:nvSpPr>
            <p:cNvPr id="64608" name="Line 741"/>
            <p:cNvSpPr>
              <a:spLocks noChangeShapeType="1"/>
            </p:cNvSpPr>
            <p:nvPr/>
          </p:nvSpPr>
          <p:spPr bwMode="auto">
            <a:xfrm flipV="1">
              <a:off x="3928" y="3294"/>
              <a:ext cx="1" cy="18"/>
            </a:xfrm>
            <a:prstGeom prst="line">
              <a:avLst/>
            </a:prstGeom>
            <a:noFill/>
            <a:ln w="9525">
              <a:solidFill>
                <a:srgbClr val="000000"/>
              </a:solidFill>
              <a:round/>
              <a:headEnd/>
              <a:tailEnd/>
            </a:ln>
          </p:spPr>
          <p:txBody>
            <a:bodyPr/>
            <a:lstStyle/>
            <a:p>
              <a:endParaRPr lang="en-US"/>
            </a:p>
          </p:txBody>
        </p:sp>
        <p:sp>
          <p:nvSpPr>
            <p:cNvPr id="64609" name="Line 742"/>
            <p:cNvSpPr>
              <a:spLocks noChangeShapeType="1"/>
            </p:cNvSpPr>
            <p:nvPr/>
          </p:nvSpPr>
          <p:spPr bwMode="auto">
            <a:xfrm flipV="1">
              <a:off x="4006" y="3294"/>
              <a:ext cx="1" cy="18"/>
            </a:xfrm>
            <a:prstGeom prst="line">
              <a:avLst/>
            </a:prstGeom>
            <a:noFill/>
            <a:ln w="9525">
              <a:solidFill>
                <a:srgbClr val="000000"/>
              </a:solidFill>
              <a:round/>
              <a:headEnd/>
              <a:tailEnd/>
            </a:ln>
          </p:spPr>
          <p:txBody>
            <a:bodyPr/>
            <a:lstStyle/>
            <a:p>
              <a:endParaRPr lang="en-US"/>
            </a:p>
          </p:txBody>
        </p:sp>
        <p:sp>
          <p:nvSpPr>
            <p:cNvPr id="64610" name="Line 743"/>
            <p:cNvSpPr>
              <a:spLocks noChangeShapeType="1"/>
            </p:cNvSpPr>
            <p:nvPr/>
          </p:nvSpPr>
          <p:spPr bwMode="auto">
            <a:xfrm flipV="1">
              <a:off x="4090" y="3294"/>
              <a:ext cx="1" cy="18"/>
            </a:xfrm>
            <a:prstGeom prst="line">
              <a:avLst/>
            </a:prstGeom>
            <a:noFill/>
            <a:ln w="9525">
              <a:solidFill>
                <a:srgbClr val="000000"/>
              </a:solidFill>
              <a:round/>
              <a:headEnd/>
              <a:tailEnd/>
            </a:ln>
          </p:spPr>
          <p:txBody>
            <a:bodyPr/>
            <a:lstStyle/>
            <a:p>
              <a:endParaRPr lang="en-US"/>
            </a:p>
          </p:txBody>
        </p:sp>
        <p:sp>
          <p:nvSpPr>
            <p:cNvPr id="64611" name="Line 744"/>
            <p:cNvSpPr>
              <a:spLocks noChangeShapeType="1"/>
            </p:cNvSpPr>
            <p:nvPr/>
          </p:nvSpPr>
          <p:spPr bwMode="auto">
            <a:xfrm>
              <a:off x="4168" y="3294"/>
              <a:ext cx="1" cy="36"/>
            </a:xfrm>
            <a:prstGeom prst="line">
              <a:avLst/>
            </a:prstGeom>
            <a:noFill/>
            <a:ln w="9525">
              <a:solidFill>
                <a:srgbClr val="000000"/>
              </a:solidFill>
              <a:round/>
              <a:headEnd/>
              <a:tailEnd/>
            </a:ln>
          </p:spPr>
          <p:txBody>
            <a:bodyPr/>
            <a:lstStyle/>
            <a:p>
              <a:endParaRPr lang="en-US"/>
            </a:p>
          </p:txBody>
        </p:sp>
        <p:sp>
          <p:nvSpPr>
            <p:cNvPr id="64612" name="Line 745"/>
            <p:cNvSpPr>
              <a:spLocks noChangeShapeType="1"/>
            </p:cNvSpPr>
            <p:nvPr/>
          </p:nvSpPr>
          <p:spPr bwMode="auto">
            <a:xfrm flipV="1">
              <a:off x="4252" y="3294"/>
              <a:ext cx="1" cy="18"/>
            </a:xfrm>
            <a:prstGeom prst="line">
              <a:avLst/>
            </a:prstGeom>
            <a:noFill/>
            <a:ln w="9525">
              <a:solidFill>
                <a:srgbClr val="000000"/>
              </a:solidFill>
              <a:round/>
              <a:headEnd/>
              <a:tailEnd/>
            </a:ln>
          </p:spPr>
          <p:txBody>
            <a:bodyPr/>
            <a:lstStyle/>
            <a:p>
              <a:endParaRPr lang="en-US"/>
            </a:p>
          </p:txBody>
        </p:sp>
        <p:sp>
          <p:nvSpPr>
            <p:cNvPr id="64613" name="Line 746"/>
            <p:cNvSpPr>
              <a:spLocks noChangeShapeType="1"/>
            </p:cNvSpPr>
            <p:nvPr/>
          </p:nvSpPr>
          <p:spPr bwMode="auto">
            <a:xfrm flipV="1">
              <a:off x="4330" y="3294"/>
              <a:ext cx="1" cy="18"/>
            </a:xfrm>
            <a:prstGeom prst="line">
              <a:avLst/>
            </a:prstGeom>
            <a:noFill/>
            <a:ln w="9525">
              <a:solidFill>
                <a:srgbClr val="000000"/>
              </a:solidFill>
              <a:round/>
              <a:headEnd/>
              <a:tailEnd/>
            </a:ln>
          </p:spPr>
          <p:txBody>
            <a:bodyPr/>
            <a:lstStyle/>
            <a:p>
              <a:endParaRPr lang="en-US"/>
            </a:p>
          </p:txBody>
        </p:sp>
        <p:sp>
          <p:nvSpPr>
            <p:cNvPr id="64614" name="Line 747"/>
            <p:cNvSpPr>
              <a:spLocks noChangeShapeType="1"/>
            </p:cNvSpPr>
            <p:nvPr/>
          </p:nvSpPr>
          <p:spPr bwMode="auto">
            <a:xfrm flipV="1">
              <a:off x="4414" y="3294"/>
              <a:ext cx="1" cy="18"/>
            </a:xfrm>
            <a:prstGeom prst="line">
              <a:avLst/>
            </a:prstGeom>
            <a:noFill/>
            <a:ln w="9525">
              <a:solidFill>
                <a:srgbClr val="000000"/>
              </a:solidFill>
              <a:round/>
              <a:headEnd/>
              <a:tailEnd/>
            </a:ln>
          </p:spPr>
          <p:txBody>
            <a:bodyPr/>
            <a:lstStyle/>
            <a:p>
              <a:endParaRPr lang="en-US"/>
            </a:p>
          </p:txBody>
        </p:sp>
        <p:sp>
          <p:nvSpPr>
            <p:cNvPr id="64615" name="Line 748"/>
            <p:cNvSpPr>
              <a:spLocks noChangeShapeType="1"/>
            </p:cNvSpPr>
            <p:nvPr/>
          </p:nvSpPr>
          <p:spPr bwMode="auto">
            <a:xfrm flipV="1">
              <a:off x="4498" y="3294"/>
              <a:ext cx="1" cy="18"/>
            </a:xfrm>
            <a:prstGeom prst="line">
              <a:avLst/>
            </a:prstGeom>
            <a:noFill/>
            <a:ln w="9525">
              <a:solidFill>
                <a:srgbClr val="000000"/>
              </a:solidFill>
              <a:round/>
              <a:headEnd/>
              <a:tailEnd/>
            </a:ln>
          </p:spPr>
          <p:txBody>
            <a:bodyPr/>
            <a:lstStyle/>
            <a:p>
              <a:endParaRPr lang="en-US"/>
            </a:p>
          </p:txBody>
        </p:sp>
        <p:sp>
          <p:nvSpPr>
            <p:cNvPr id="64616" name="Line 749"/>
            <p:cNvSpPr>
              <a:spLocks noChangeShapeType="1"/>
            </p:cNvSpPr>
            <p:nvPr/>
          </p:nvSpPr>
          <p:spPr bwMode="auto">
            <a:xfrm flipV="1">
              <a:off x="4576" y="3294"/>
              <a:ext cx="1" cy="18"/>
            </a:xfrm>
            <a:prstGeom prst="line">
              <a:avLst/>
            </a:prstGeom>
            <a:noFill/>
            <a:ln w="9525">
              <a:solidFill>
                <a:srgbClr val="000000"/>
              </a:solidFill>
              <a:round/>
              <a:headEnd/>
              <a:tailEnd/>
            </a:ln>
          </p:spPr>
          <p:txBody>
            <a:bodyPr/>
            <a:lstStyle/>
            <a:p>
              <a:endParaRPr lang="en-US"/>
            </a:p>
          </p:txBody>
        </p:sp>
        <p:sp>
          <p:nvSpPr>
            <p:cNvPr id="64617" name="Line 750"/>
            <p:cNvSpPr>
              <a:spLocks noChangeShapeType="1"/>
            </p:cNvSpPr>
            <p:nvPr/>
          </p:nvSpPr>
          <p:spPr bwMode="auto">
            <a:xfrm flipV="1">
              <a:off x="4660" y="3294"/>
              <a:ext cx="1" cy="18"/>
            </a:xfrm>
            <a:prstGeom prst="line">
              <a:avLst/>
            </a:prstGeom>
            <a:noFill/>
            <a:ln w="9525">
              <a:solidFill>
                <a:srgbClr val="000000"/>
              </a:solidFill>
              <a:round/>
              <a:headEnd/>
              <a:tailEnd/>
            </a:ln>
          </p:spPr>
          <p:txBody>
            <a:bodyPr/>
            <a:lstStyle/>
            <a:p>
              <a:endParaRPr lang="en-US"/>
            </a:p>
          </p:txBody>
        </p:sp>
        <p:sp>
          <p:nvSpPr>
            <p:cNvPr id="64618" name="Line 751"/>
            <p:cNvSpPr>
              <a:spLocks noChangeShapeType="1"/>
            </p:cNvSpPr>
            <p:nvPr/>
          </p:nvSpPr>
          <p:spPr bwMode="auto">
            <a:xfrm flipV="1">
              <a:off x="4738" y="3294"/>
              <a:ext cx="1" cy="18"/>
            </a:xfrm>
            <a:prstGeom prst="line">
              <a:avLst/>
            </a:prstGeom>
            <a:noFill/>
            <a:ln w="9525">
              <a:solidFill>
                <a:srgbClr val="000000"/>
              </a:solidFill>
              <a:round/>
              <a:headEnd/>
              <a:tailEnd/>
            </a:ln>
          </p:spPr>
          <p:txBody>
            <a:bodyPr/>
            <a:lstStyle/>
            <a:p>
              <a:endParaRPr lang="en-US"/>
            </a:p>
          </p:txBody>
        </p:sp>
        <p:sp>
          <p:nvSpPr>
            <p:cNvPr id="64619" name="Line 752"/>
            <p:cNvSpPr>
              <a:spLocks noChangeShapeType="1"/>
            </p:cNvSpPr>
            <p:nvPr/>
          </p:nvSpPr>
          <p:spPr bwMode="auto">
            <a:xfrm flipV="1">
              <a:off x="4822" y="3294"/>
              <a:ext cx="1" cy="18"/>
            </a:xfrm>
            <a:prstGeom prst="line">
              <a:avLst/>
            </a:prstGeom>
            <a:noFill/>
            <a:ln w="9525">
              <a:solidFill>
                <a:srgbClr val="000000"/>
              </a:solidFill>
              <a:round/>
              <a:headEnd/>
              <a:tailEnd/>
            </a:ln>
          </p:spPr>
          <p:txBody>
            <a:bodyPr/>
            <a:lstStyle/>
            <a:p>
              <a:endParaRPr lang="en-US"/>
            </a:p>
          </p:txBody>
        </p:sp>
        <p:sp>
          <p:nvSpPr>
            <p:cNvPr id="64620" name="Line 753"/>
            <p:cNvSpPr>
              <a:spLocks noChangeShapeType="1"/>
            </p:cNvSpPr>
            <p:nvPr/>
          </p:nvSpPr>
          <p:spPr bwMode="auto">
            <a:xfrm flipV="1">
              <a:off x="4900" y="3294"/>
              <a:ext cx="1" cy="18"/>
            </a:xfrm>
            <a:prstGeom prst="line">
              <a:avLst/>
            </a:prstGeom>
            <a:noFill/>
            <a:ln w="9525">
              <a:solidFill>
                <a:srgbClr val="000000"/>
              </a:solidFill>
              <a:round/>
              <a:headEnd/>
              <a:tailEnd/>
            </a:ln>
          </p:spPr>
          <p:txBody>
            <a:bodyPr/>
            <a:lstStyle/>
            <a:p>
              <a:endParaRPr lang="en-US"/>
            </a:p>
          </p:txBody>
        </p:sp>
        <p:sp>
          <p:nvSpPr>
            <p:cNvPr id="64621" name="Line 754"/>
            <p:cNvSpPr>
              <a:spLocks noChangeShapeType="1"/>
            </p:cNvSpPr>
            <p:nvPr/>
          </p:nvSpPr>
          <p:spPr bwMode="auto">
            <a:xfrm>
              <a:off x="4984" y="3294"/>
              <a:ext cx="1" cy="36"/>
            </a:xfrm>
            <a:prstGeom prst="line">
              <a:avLst/>
            </a:prstGeom>
            <a:noFill/>
            <a:ln w="9525">
              <a:solidFill>
                <a:srgbClr val="000000"/>
              </a:solidFill>
              <a:round/>
              <a:headEnd/>
              <a:tailEnd/>
            </a:ln>
          </p:spPr>
          <p:txBody>
            <a:bodyPr/>
            <a:lstStyle/>
            <a:p>
              <a:endParaRPr lang="en-US"/>
            </a:p>
          </p:txBody>
        </p:sp>
        <p:sp>
          <p:nvSpPr>
            <p:cNvPr id="64622" name="Line 1097"/>
            <p:cNvSpPr>
              <a:spLocks noChangeShapeType="1"/>
            </p:cNvSpPr>
            <p:nvPr/>
          </p:nvSpPr>
          <p:spPr bwMode="auto">
            <a:xfrm flipH="1">
              <a:off x="892" y="708"/>
              <a:ext cx="36" cy="1"/>
            </a:xfrm>
            <a:prstGeom prst="line">
              <a:avLst/>
            </a:prstGeom>
            <a:noFill/>
            <a:ln w="9525">
              <a:solidFill>
                <a:srgbClr val="FF0000"/>
              </a:solidFill>
              <a:round/>
              <a:headEnd/>
              <a:tailEnd/>
            </a:ln>
          </p:spPr>
          <p:txBody>
            <a:bodyPr/>
            <a:lstStyle/>
            <a:p>
              <a:endParaRPr lang="en-US"/>
            </a:p>
          </p:txBody>
        </p:sp>
        <p:sp>
          <p:nvSpPr>
            <p:cNvPr id="64623" name="Line 1098"/>
            <p:cNvSpPr>
              <a:spLocks noChangeShapeType="1"/>
            </p:cNvSpPr>
            <p:nvPr/>
          </p:nvSpPr>
          <p:spPr bwMode="auto">
            <a:xfrm>
              <a:off x="910" y="690"/>
              <a:ext cx="1" cy="36"/>
            </a:xfrm>
            <a:prstGeom prst="line">
              <a:avLst/>
            </a:prstGeom>
            <a:noFill/>
            <a:ln w="9525">
              <a:solidFill>
                <a:srgbClr val="FF0000"/>
              </a:solidFill>
              <a:round/>
              <a:headEnd/>
              <a:tailEnd/>
            </a:ln>
          </p:spPr>
          <p:txBody>
            <a:bodyPr/>
            <a:lstStyle/>
            <a:p>
              <a:endParaRPr lang="en-US"/>
            </a:p>
          </p:txBody>
        </p:sp>
        <p:sp>
          <p:nvSpPr>
            <p:cNvPr id="64624" name="Line 1099"/>
            <p:cNvSpPr>
              <a:spLocks noChangeShapeType="1"/>
            </p:cNvSpPr>
            <p:nvPr/>
          </p:nvSpPr>
          <p:spPr bwMode="auto">
            <a:xfrm flipH="1">
              <a:off x="1258" y="708"/>
              <a:ext cx="42" cy="1"/>
            </a:xfrm>
            <a:prstGeom prst="line">
              <a:avLst/>
            </a:prstGeom>
            <a:noFill/>
            <a:ln w="9525">
              <a:solidFill>
                <a:srgbClr val="FF0000"/>
              </a:solidFill>
              <a:round/>
              <a:headEnd/>
              <a:tailEnd/>
            </a:ln>
          </p:spPr>
          <p:txBody>
            <a:bodyPr/>
            <a:lstStyle/>
            <a:p>
              <a:endParaRPr lang="en-US"/>
            </a:p>
          </p:txBody>
        </p:sp>
        <p:sp>
          <p:nvSpPr>
            <p:cNvPr id="64625" name="Line 1100"/>
            <p:cNvSpPr>
              <a:spLocks noChangeShapeType="1"/>
            </p:cNvSpPr>
            <p:nvPr/>
          </p:nvSpPr>
          <p:spPr bwMode="auto">
            <a:xfrm>
              <a:off x="1282" y="690"/>
              <a:ext cx="1" cy="36"/>
            </a:xfrm>
            <a:prstGeom prst="line">
              <a:avLst/>
            </a:prstGeom>
            <a:noFill/>
            <a:ln w="9525">
              <a:solidFill>
                <a:srgbClr val="FF0000"/>
              </a:solidFill>
              <a:round/>
              <a:headEnd/>
              <a:tailEnd/>
            </a:ln>
          </p:spPr>
          <p:txBody>
            <a:bodyPr/>
            <a:lstStyle/>
            <a:p>
              <a:endParaRPr lang="en-US"/>
            </a:p>
          </p:txBody>
        </p:sp>
        <p:sp>
          <p:nvSpPr>
            <p:cNvPr id="64626" name="Line 1101"/>
            <p:cNvSpPr>
              <a:spLocks noChangeShapeType="1"/>
            </p:cNvSpPr>
            <p:nvPr/>
          </p:nvSpPr>
          <p:spPr bwMode="auto">
            <a:xfrm flipH="1">
              <a:off x="1276" y="708"/>
              <a:ext cx="42" cy="1"/>
            </a:xfrm>
            <a:prstGeom prst="line">
              <a:avLst/>
            </a:prstGeom>
            <a:noFill/>
            <a:ln w="9525">
              <a:solidFill>
                <a:srgbClr val="FF0000"/>
              </a:solidFill>
              <a:round/>
              <a:headEnd/>
              <a:tailEnd/>
            </a:ln>
          </p:spPr>
          <p:txBody>
            <a:bodyPr/>
            <a:lstStyle/>
            <a:p>
              <a:endParaRPr lang="en-US"/>
            </a:p>
          </p:txBody>
        </p:sp>
        <p:sp>
          <p:nvSpPr>
            <p:cNvPr id="64627" name="Line 1102"/>
            <p:cNvSpPr>
              <a:spLocks noChangeShapeType="1"/>
            </p:cNvSpPr>
            <p:nvPr/>
          </p:nvSpPr>
          <p:spPr bwMode="auto">
            <a:xfrm>
              <a:off x="1300" y="690"/>
              <a:ext cx="1" cy="36"/>
            </a:xfrm>
            <a:prstGeom prst="line">
              <a:avLst/>
            </a:prstGeom>
            <a:noFill/>
            <a:ln w="9525">
              <a:solidFill>
                <a:srgbClr val="FF0000"/>
              </a:solidFill>
              <a:round/>
              <a:headEnd/>
              <a:tailEnd/>
            </a:ln>
          </p:spPr>
          <p:txBody>
            <a:bodyPr/>
            <a:lstStyle/>
            <a:p>
              <a:endParaRPr lang="en-US"/>
            </a:p>
          </p:txBody>
        </p:sp>
        <p:sp>
          <p:nvSpPr>
            <p:cNvPr id="64628" name="Line 1103"/>
            <p:cNvSpPr>
              <a:spLocks noChangeShapeType="1"/>
            </p:cNvSpPr>
            <p:nvPr/>
          </p:nvSpPr>
          <p:spPr bwMode="auto">
            <a:xfrm flipH="1">
              <a:off x="1282" y="708"/>
              <a:ext cx="36" cy="1"/>
            </a:xfrm>
            <a:prstGeom prst="line">
              <a:avLst/>
            </a:prstGeom>
            <a:noFill/>
            <a:ln w="9525">
              <a:solidFill>
                <a:srgbClr val="FF0000"/>
              </a:solidFill>
              <a:round/>
              <a:headEnd/>
              <a:tailEnd/>
            </a:ln>
          </p:spPr>
          <p:txBody>
            <a:bodyPr/>
            <a:lstStyle/>
            <a:p>
              <a:endParaRPr lang="en-US"/>
            </a:p>
          </p:txBody>
        </p:sp>
        <p:sp>
          <p:nvSpPr>
            <p:cNvPr id="64629" name="Line 1104"/>
            <p:cNvSpPr>
              <a:spLocks noChangeShapeType="1"/>
            </p:cNvSpPr>
            <p:nvPr/>
          </p:nvSpPr>
          <p:spPr bwMode="auto">
            <a:xfrm>
              <a:off x="1300" y="690"/>
              <a:ext cx="1" cy="36"/>
            </a:xfrm>
            <a:prstGeom prst="line">
              <a:avLst/>
            </a:prstGeom>
            <a:noFill/>
            <a:ln w="9525">
              <a:solidFill>
                <a:srgbClr val="FF0000"/>
              </a:solidFill>
              <a:round/>
              <a:headEnd/>
              <a:tailEnd/>
            </a:ln>
          </p:spPr>
          <p:txBody>
            <a:bodyPr/>
            <a:lstStyle/>
            <a:p>
              <a:endParaRPr lang="en-US"/>
            </a:p>
          </p:txBody>
        </p:sp>
        <p:sp>
          <p:nvSpPr>
            <p:cNvPr id="64630" name="Line 1105"/>
            <p:cNvSpPr>
              <a:spLocks noChangeShapeType="1"/>
            </p:cNvSpPr>
            <p:nvPr/>
          </p:nvSpPr>
          <p:spPr bwMode="auto">
            <a:xfrm flipH="1">
              <a:off x="1294" y="708"/>
              <a:ext cx="36" cy="1"/>
            </a:xfrm>
            <a:prstGeom prst="line">
              <a:avLst/>
            </a:prstGeom>
            <a:noFill/>
            <a:ln w="9525">
              <a:solidFill>
                <a:srgbClr val="FF0000"/>
              </a:solidFill>
              <a:round/>
              <a:headEnd/>
              <a:tailEnd/>
            </a:ln>
          </p:spPr>
          <p:txBody>
            <a:bodyPr/>
            <a:lstStyle/>
            <a:p>
              <a:endParaRPr lang="en-US"/>
            </a:p>
          </p:txBody>
        </p:sp>
        <p:sp>
          <p:nvSpPr>
            <p:cNvPr id="64631" name="Line 1106"/>
            <p:cNvSpPr>
              <a:spLocks noChangeShapeType="1"/>
            </p:cNvSpPr>
            <p:nvPr/>
          </p:nvSpPr>
          <p:spPr bwMode="auto">
            <a:xfrm>
              <a:off x="1312" y="690"/>
              <a:ext cx="1" cy="36"/>
            </a:xfrm>
            <a:prstGeom prst="line">
              <a:avLst/>
            </a:prstGeom>
            <a:noFill/>
            <a:ln w="9525">
              <a:solidFill>
                <a:srgbClr val="FF0000"/>
              </a:solidFill>
              <a:round/>
              <a:headEnd/>
              <a:tailEnd/>
            </a:ln>
          </p:spPr>
          <p:txBody>
            <a:bodyPr/>
            <a:lstStyle/>
            <a:p>
              <a:endParaRPr lang="en-US"/>
            </a:p>
          </p:txBody>
        </p:sp>
        <p:sp>
          <p:nvSpPr>
            <p:cNvPr id="64632" name="Line 1107"/>
            <p:cNvSpPr>
              <a:spLocks noChangeShapeType="1"/>
            </p:cNvSpPr>
            <p:nvPr/>
          </p:nvSpPr>
          <p:spPr bwMode="auto">
            <a:xfrm flipH="1">
              <a:off x="1342" y="708"/>
              <a:ext cx="36" cy="1"/>
            </a:xfrm>
            <a:prstGeom prst="line">
              <a:avLst/>
            </a:prstGeom>
            <a:noFill/>
            <a:ln w="9525">
              <a:solidFill>
                <a:srgbClr val="FF0000"/>
              </a:solidFill>
              <a:round/>
              <a:headEnd/>
              <a:tailEnd/>
            </a:ln>
          </p:spPr>
          <p:txBody>
            <a:bodyPr/>
            <a:lstStyle/>
            <a:p>
              <a:endParaRPr lang="en-US"/>
            </a:p>
          </p:txBody>
        </p:sp>
        <p:sp>
          <p:nvSpPr>
            <p:cNvPr id="64633" name="Line 1108"/>
            <p:cNvSpPr>
              <a:spLocks noChangeShapeType="1"/>
            </p:cNvSpPr>
            <p:nvPr/>
          </p:nvSpPr>
          <p:spPr bwMode="auto">
            <a:xfrm>
              <a:off x="1360" y="690"/>
              <a:ext cx="1" cy="36"/>
            </a:xfrm>
            <a:prstGeom prst="line">
              <a:avLst/>
            </a:prstGeom>
            <a:noFill/>
            <a:ln w="9525">
              <a:solidFill>
                <a:srgbClr val="FF0000"/>
              </a:solidFill>
              <a:round/>
              <a:headEnd/>
              <a:tailEnd/>
            </a:ln>
          </p:spPr>
          <p:txBody>
            <a:bodyPr/>
            <a:lstStyle/>
            <a:p>
              <a:endParaRPr lang="en-US"/>
            </a:p>
          </p:txBody>
        </p:sp>
        <p:sp>
          <p:nvSpPr>
            <p:cNvPr id="64634" name="Line 1109"/>
            <p:cNvSpPr>
              <a:spLocks noChangeShapeType="1"/>
            </p:cNvSpPr>
            <p:nvPr/>
          </p:nvSpPr>
          <p:spPr bwMode="auto">
            <a:xfrm flipH="1">
              <a:off x="1342" y="708"/>
              <a:ext cx="36" cy="1"/>
            </a:xfrm>
            <a:prstGeom prst="line">
              <a:avLst/>
            </a:prstGeom>
            <a:noFill/>
            <a:ln w="9525">
              <a:solidFill>
                <a:srgbClr val="FF0000"/>
              </a:solidFill>
              <a:round/>
              <a:headEnd/>
              <a:tailEnd/>
            </a:ln>
          </p:spPr>
          <p:txBody>
            <a:bodyPr/>
            <a:lstStyle/>
            <a:p>
              <a:endParaRPr lang="en-US"/>
            </a:p>
          </p:txBody>
        </p:sp>
        <p:sp>
          <p:nvSpPr>
            <p:cNvPr id="64635" name="Line 1110"/>
            <p:cNvSpPr>
              <a:spLocks noChangeShapeType="1"/>
            </p:cNvSpPr>
            <p:nvPr/>
          </p:nvSpPr>
          <p:spPr bwMode="auto">
            <a:xfrm>
              <a:off x="1360" y="690"/>
              <a:ext cx="1" cy="36"/>
            </a:xfrm>
            <a:prstGeom prst="line">
              <a:avLst/>
            </a:prstGeom>
            <a:noFill/>
            <a:ln w="9525">
              <a:solidFill>
                <a:srgbClr val="FF0000"/>
              </a:solidFill>
              <a:round/>
              <a:headEnd/>
              <a:tailEnd/>
            </a:ln>
          </p:spPr>
          <p:txBody>
            <a:bodyPr/>
            <a:lstStyle/>
            <a:p>
              <a:endParaRPr lang="en-US"/>
            </a:p>
          </p:txBody>
        </p:sp>
        <p:sp>
          <p:nvSpPr>
            <p:cNvPr id="64636" name="Line 1111"/>
            <p:cNvSpPr>
              <a:spLocks noChangeShapeType="1"/>
            </p:cNvSpPr>
            <p:nvPr/>
          </p:nvSpPr>
          <p:spPr bwMode="auto">
            <a:xfrm flipH="1">
              <a:off x="1390" y="708"/>
              <a:ext cx="36" cy="1"/>
            </a:xfrm>
            <a:prstGeom prst="line">
              <a:avLst/>
            </a:prstGeom>
            <a:noFill/>
            <a:ln w="9525">
              <a:solidFill>
                <a:srgbClr val="FF0000"/>
              </a:solidFill>
              <a:round/>
              <a:headEnd/>
              <a:tailEnd/>
            </a:ln>
          </p:spPr>
          <p:txBody>
            <a:bodyPr/>
            <a:lstStyle/>
            <a:p>
              <a:endParaRPr lang="en-US"/>
            </a:p>
          </p:txBody>
        </p:sp>
        <p:sp>
          <p:nvSpPr>
            <p:cNvPr id="64637" name="Line 1112"/>
            <p:cNvSpPr>
              <a:spLocks noChangeShapeType="1"/>
            </p:cNvSpPr>
            <p:nvPr/>
          </p:nvSpPr>
          <p:spPr bwMode="auto">
            <a:xfrm>
              <a:off x="1408" y="690"/>
              <a:ext cx="1" cy="36"/>
            </a:xfrm>
            <a:prstGeom prst="line">
              <a:avLst/>
            </a:prstGeom>
            <a:noFill/>
            <a:ln w="9525">
              <a:solidFill>
                <a:srgbClr val="FF0000"/>
              </a:solidFill>
              <a:round/>
              <a:headEnd/>
              <a:tailEnd/>
            </a:ln>
          </p:spPr>
          <p:txBody>
            <a:bodyPr/>
            <a:lstStyle/>
            <a:p>
              <a:endParaRPr lang="en-US"/>
            </a:p>
          </p:txBody>
        </p:sp>
        <p:sp>
          <p:nvSpPr>
            <p:cNvPr id="64638" name="Line 1113"/>
            <p:cNvSpPr>
              <a:spLocks noChangeShapeType="1"/>
            </p:cNvSpPr>
            <p:nvPr/>
          </p:nvSpPr>
          <p:spPr bwMode="auto">
            <a:xfrm flipH="1">
              <a:off x="1558" y="708"/>
              <a:ext cx="42" cy="1"/>
            </a:xfrm>
            <a:prstGeom prst="line">
              <a:avLst/>
            </a:prstGeom>
            <a:noFill/>
            <a:ln w="9525">
              <a:solidFill>
                <a:srgbClr val="FF0000"/>
              </a:solidFill>
              <a:round/>
              <a:headEnd/>
              <a:tailEnd/>
            </a:ln>
          </p:spPr>
          <p:txBody>
            <a:bodyPr/>
            <a:lstStyle/>
            <a:p>
              <a:endParaRPr lang="en-US"/>
            </a:p>
          </p:txBody>
        </p:sp>
        <p:sp>
          <p:nvSpPr>
            <p:cNvPr id="64639" name="Line 1114"/>
            <p:cNvSpPr>
              <a:spLocks noChangeShapeType="1"/>
            </p:cNvSpPr>
            <p:nvPr/>
          </p:nvSpPr>
          <p:spPr bwMode="auto">
            <a:xfrm>
              <a:off x="1582" y="690"/>
              <a:ext cx="1" cy="36"/>
            </a:xfrm>
            <a:prstGeom prst="line">
              <a:avLst/>
            </a:prstGeom>
            <a:noFill/>
            <a:ln w="9525">
              <a:solidFill>
                <a:srgbClr val="FF0000"/>
              </a:solidFill>
              <a:round/>
              <a:headEnd/>
              <a:tailEnd/>
            </a:ln>
          </p:spPr>
          <p:txBody>
            <a:bodyPr/>
            <a:lstStyle/>
            <a:p>
              <a:endParaRPr lang="en-US"/>
            </a:p>
          </p:txBody>
        </p:sp>
        <p:sp>
          <p:nvSpPr>
            <p:cNvPr id="64640" name="Line 1115"/>
            <p:cNvSpPr>
              <a:spLocks noChangeShapeType="1"/>
            </p:cNvSpPr>
            <p:nvPr/>
          </p:nvSpPr>
          <p:spPr bwMode="auto">
            <a:xfrm flipH="1">
              <a:off x="1558" y="708"/>
              <a:ext cx="42" cy="1"/>
            </a:xfrm>
            <a:prstGeom prst="line">
              <a:avLst/>
            </a:prstGeom>
            <a:noFill/>
            <a:ln w="9525">
              <a:solidFill>
                <a:srgbClr val="FF0000"/>
              </a:solidFill>
              <a:round/>
              <a:headEnd/>
              <a:tailEnd/>
            </a:ln>
          </p:spPr>
          <p:txBody>
            <a:bodyPr/>
            <a:lstStyle/>
            <a:p>
              <a:endParaRPr lang="en-US"/>
            </a:p>
          </p:txBody>
        </p:sp>
        <p:sp>
          <p:nvSpPr>
            <p:cNvPr id="64641" name="Line 1116"/>
            <p:cNvSpPr>
              <a:spLocks noChangeShapeType="1"/>
            </p:cNvSpPr>
            <p:nvPr/>
          </p:nvSpPr>
          <p:spPr bwMode="auto">
            <a:xfrm>
              <a:off x="1582" y="690"/>
              <a:ext cx="1" cy="36"/>
            </a:xfrm>
            <a:prstGeom prst="line">
              <a:avLst/>
            </a:prstGeom>
            <a:noFill/>
            <a:ln w="9525">
              <a:solidFill>
                <a:srgbClr val="FF0000"/>
              </a:solidFill>
              <a:round/>
              <a:headEnd/>
              <a:tailEnd/>
            </a:ln>
          </p:spPr>
          <p:txBody>
            <a:bodyPr/>
            <a:lstStyle/>
            <a:p>
              <a:endParaRPr lang="en-US"/>
            </a:p>
          </p:txBody>
        </p:sp>
        <p:sp>
          <p:nvSpPr>
            <p:cNvPr id="64642" name="Line 1117"/>
            <p:cNvSpPr>
              <a:spLocks noChangeShapeType="1"/>
            </p:cNvSpPr>
            <p:nvPr/>
          </p:nvSpPr>
          <p:spPr bwMode="auto">
            <a:xfrm flipH="1">
              <a:off x="1582" y="708"/>
              <a:ext cx="36" cy="1"/>
            </a:xfrm>
            <a:prstGeom prst="line">
              <a:avLst/>
            </a:prstGeom>
            <a:noFill/>
            <a:ln w="9525">
              <a:solidFill>
                <a:srgbClr val="FF0000"/>
              </a:solidFill>
              <a:round/>
              <a:headEnd/>
              <a:tailEnd/>
            </a:ln>
          </p:spPr>
          <p:txBody>
            <a:bodyPr/>
            <a:lstStyle/>
            <a:p>
              <a:endParaRPr lang="en-US"/>
            </a:p>
          </p:txBody>
        </p:sp>
        <p:sp>
          <p:nvSpPr>
            <p:cNvPr id="64643" name="Line 1118"/>
            <p:cNvSpPr>
              <a:spLocks noChangeShapeType="1"/>
            </p:cNvSpPr>
            <p:nvPr/>
          </p:nvSpPr>
          <p:spPr bwMode="auto">
            <a:xfrm>
              <a:off x="1600" y="690"/>
              <a:ext cx="1" cy="36"/>
            </a:xfrm>
            <a:prstGeom prst="line">
              <a:avLst/>
            </a:prstGeom>
            <a:noFill/>
            <a:ln w="9525">
              <a:solidFill>
                <a:srgbClr val="FF0000"/>
              </a:solidFill>
              <a:round/>
              <a:headEnd/>
              <a:tailEnd/>
            </a:ln>
          </p:spPr>
          <p:txBody>
            <a:bodyPr/>
            <a:lstStyle/>
            <a:p>
              <a:endParaRPr lang="en-US"/>
            </a:p>
          </p:txBody>
        </p:sp>
        <p:sp>
          <p:nvSpPr>
            <p:cNvPr id="64644" name="Line 1119"/>
            <p:cNvSpPr>
              <a:spLocks noChangeShapeType="1"/>
            </p:cNvSpPr>
            <p:nvPr/>
          </p:nvSpPr>
          <p:spPr bwMode="auto">
            <a:xfrm flipH="1">
              <a:off x="1714" y="708"/>
              <a:ext cx="42" cy="1"/>
            </a:xfrm>
            <a:prstGeom prst="line">
              <a:avLst/>
            </a:prstGeom>
            <a:noFill/>
            <a:ln w="9525">
              <a:solidFill>
                <a:srgbClr val="FF0000"/>
              </a:solidFill>
              <a:round/>
              <a:headEnd/>
              <a:tailEnd/>
            </a:ln>
          </p:spPr>
          <p:txBody>
            <a:bodyPr/>
            <a:lstStyle/>
            <a:p>
              <a:endParaRPr lang="en-US"/>
            </a:p>
          </p:txBody>
        </p:sp>
        <p:sp>
          <p:nvSpPr>
            <p:cNvPr id="64645" name="Line 1120"/>
            <p:cNvSpPr>
              <a:spLocks noChangeShapeType="1"/>
            </p:cNvSpPr>
            <p:nvPr/>
          </p:nvSpPr>
          <p:spPr bwMode="auto">
            <a:xfrm>
              <a:off x="1738" y="690"/>
              <a:ext cx="1" cy="36"/>
            </a:xfrm>
            <a:prstGeom prst="line">
              <a:avLst/>
            </a:prstGeom>
            <a:noFill/>
            <a:ln w="9525">
              <a:solidFill>
                <a:srgbClr val="FF0000"/>
              </a:solidFill>
              <a:round/>
              <a:headEnd/>
              <a:tailEnd/>
            </a:ln>
          </p:spPr>
          <p:txBody>
            <a:bodyPr/>
            <a:lstStyle/>
            <a:p>
              <a:endParaRPr lang="en-US"/>
            </a:p>
          </p:txBody>
        </p:sp>
        <p:sp>
          <p:nvSpPr>
            <p:cNvPr id="64646" name="Line 1121"/>
            <p:cNvSpPr>
              <a:spLocks noChangeShapeType="1"/>
            </p:cNvSpPr>
            <p:nvPr/>
          </p:nvSpPr>
          <p:spPr bwMode="auto">
            <a:xfrm flipH="1">
              <a:off x="1798" y="708"/>
              <a:ext cx="36" cy="1"/>
            </a:xfrm>
            <a:prstGeom prst="line">
              <a:avLst/>
            </a:prstGeom>
            <a:noFill/>
            <a:ln w="9525">
              <a:solidFill>
                <a:srgbClr val="FF0000"/>
              </a:solidFill>
              <a:round/>
              <a:headEnd/>
              <a:tailEnd/>
            </a:ln>
          </p:spPr>
          <p:txBody>
            <a:bodyPr/>
            <a:lstStyle/>
            <a:p>
              <a:endParaRPr lang="en-US"/>
            </a:p>
          </p:txBody>
        </p:sp>
        <p:sp>
          <p:nvSpPr>
            <p:cNvPr id="64647" name="Line 1122"/>
            <p:cNvSpPr>
              <a:spLocks noChangeShapeType="1"/>
            </p:cNvSpPr>
            <p:nvPr/>
          </p:nvSpPr>
          <p:spPr bwMode="auto">
            <a:xfrm>
              <a:off x="1816" y="690"/>
              <a:ext cx="1" cy="36"/>
            </a:xfrm>
            <a:prstGeom prst="line">
              <a:avLst/>
            </a:prstGeom>
            <a:noFill/>
            <a:ln w="9525">
              <a:solidFill>
                <a:srgbClr val="FF0000"/>
              </a:solidFill>
              <a:round/>
              <a:headEnd/>
              <a:tailEnd/>
            </a:ln>
          </p:spPr>
          <p:txBody>
            <a:bodyPr/>
            <a:lstStyle/>
            <a:p>
              <a:endParaRPr lang="en-US"/>
            </a:p>
          </p:txBody>
        </p:sp>
        <p:sp>
          <p:nvSpPr>
            <p:cNvPr id="64648" name="Line 1123"/>
            <p:cNvSpPr>
              <a:spLocks noChangeShapeType="1"/>
            </p:cNvSpPr>
            <p:nvPr/>
          </p:nvSpPr>
          <p:spPr bwMode="auto">
            <a:xfrm flipH="1">
              <a:off x="1810" y="708"/>
              <a:ext cx="42" cy="1"/>
            </a:xfrm>
            <a:prstGeom prst="line">
              <a:avLst/>
            </a:prstGeom>
            <a:noFill/>
            <a:ln w="9525">
              <a:solidFill>
                <a:srgbClr val="FF0000"/>
              </a:solidFill>
              <a:round/>
              <a:headEnd/>
              <a:tailEnd/>
            </a:ln>
          </p:spPr>
          <p:txBody>
            <a:bodyPr/>
            <a:lstStyle/>
            <a:p>
              <a:endParaRPr lang="en-US"/>
            </a:p>
          </p:txBody>
        </p:sp>
        <p:sp>
          <p:nvSpPr>
            <p:cNvPr id="64649" name="Line 1124"/>
            <p:cNvSpPr>
              <a:spLocks noChangeShapeType="1"/>
            </p:cNvSpPr>
            <p:nvPr/>
          </p:nvSpPr>
          <p:spPr bwMode="auto">
            <a:xfrm>
              <a:off x="1834" y="690"/>
              <a:ext cx="1" cy="36"/>
            </a:xfrm>
            <a:prstGeom prst="line">
              <a:avLst/>
            </a:prstGeom>
            <a:noFill/>
            <a:ln w="9525">
              <a:solidFill>
                <a:srgbClr val="FF0000"/>
              </a:solidFill>
              <a:round/>
              <a:headEnd/>
              <a:tailEnd/>
            </a:ln>
          </p:spPr>
          <p:txBody>
            <a:bodyPr/>
            <a:lstStyle/>
            <a:p>
              <a:endParaRPr lang="en-US"/>
            </a:p>
          </p:txBody>
        </p:sp>
        <p:sp>
          <p:nvSpPr>
            <p:cNvPr id="64650" name="Line 1125"/>
            <p:cNvSpPr>
              <a:spLocks noChangeShapeType="1"/>
            </p:cNvSpPr>
            <p:nvPr/>
          </p:nvSpPr>
          <p:spPr bwMode="auto">
            <a:xfrm flipH="1">
              <a:off x="1876" y="708"/>
              <a:ext cx="42" cy="1"/>
            </a:xfrm>
            <a:prstGeom prst="line">
              <a:avLst/>
            </a:prstGeom>
            <a:noFill/>
            <a:ln w="9525">
              <a:solidFill>
                <a:srgbClr val="FF0000"/>
              </a:solidFill>
              <a:round/>
              <a:headEnd/>
              <a:tailEnd/>
            </a:ln>
          </p:spPr>
          <p:txBody>
            <a:bodyPr/>
            <a:lstStyle/>
            <a:p>
              <a:endParaRPr lang="en-US"/>
            </a:p>
          </p:txBody>
        </p:sp>
        <p:sp>
          <p:nvSpPr>
            <p:cNvPr id="64651" name="Line 1126"/>
            <p:cNvSpPr>
              <a:spLocks noChangeShapeType="1"/>
            </p:cNvSpPr>
            <p:nvPr/>
          </p:nvSpPr>
          <p:spPr bwMode="auto">
            <a:xfrm>
              <a:off x="1900" y="690"/>
              <a:ext cx="1" cy="36"/>
            </a:xfrm>
            <a:prstGeom prst="line">
              <a:avLst/>
            </a:prstGeom>
            <a:noFill/>
            <a:ln w="9525">
              <a:solidFill>
                <a:srgbClr val="FF0000"/>
              </a:solidFill>
              <a:round/>
              <a:headEnd/>
              <a:tailEnd/>
            </a:ln>
          </p:spPr>
          <p:txBody>
            <a:bodyPr/>
            <a:lstStyle/>
            <a:p>
              <a:endParaRPr lang="en-US"/>
            </a:p>
          </p:txBody>
        </p:sp>
        <p:sp>
          <p:nvSpPr>
            <p:cNvPr id="64652" name="Line 1127"/>
            <p:cNvSpPr>
              <a:spLocks noChangeShapeType="1"/>
            </p:cNvSpPr>
            <p:nvPr/>
          </p:nvSpPr>
          <p:spPr bwMode="auto">
            <a:xfrm flipH="1">
              <a:off x="1906" y="708"/>
              <a:ext cx="36" cy="1"/>
            </a:xfrm>
            <a:prstGeom prst="line">
              <a:avLst/>
            </a:prstGeom>
            <a:noFill/>
            <a:ln w="9525">
              <a:solidFill>
                <a:srgbClr val="FF0000"/>
              </a:solidFill>
              <a:round/>
              <a:headEnd/>
              <a:tailEnd/>
            </a:ln>
          </p:spPr>
          <p:txBody>
            <a:bodyPr/>
            <a:lstStyle/>
            <a:p>
              <a:endParaRPr lang="en-US"/>
            </a:p>
          </p:txBody>
        </p:sp>
        <p:sp>
          <p:nvSpPr>
            <p:cNvPr id="64653" name="Line 1128"/>
            <p:cNvSpPr>
              <a:spLocks noChangeShapeType="1"/>
            </p:cNvSpPr>
            <p:nvPr/>
          </p:nvSpPr>
          <p:spPr bwMode="auto">
            <a:xfrm>
              <a:off x="1924" y="690"/>
              <a:ext cx="1" cy="36"/>
            </a:xfrm>
            <a:prstGeom prst="line">
              <a:avLst/>
            </a:prstGeom>
            <a:noFill/>
            <a:ln w="9525">
              <a:solidFill>
                <a:srgbClr val="FF0000"/>
              </a:solidFill>
              <a:round/>
              <a:headEnd/>
              <a:tailEnd/>
            </a:ln>
          </p:spPr>
          <p:txBody>
            <a:bodyPr/>
            <a:lstStyle/>
            <a:p>
              <a:endParaRPr lang="en-US"/>
            </a:p>
          </p:txBody>
        </p:sp>
        <p:sp>
          <p:nvSpPr>
            <p:cNvPr id="64654" name="Line 1129"/>
            <p:cNvSpPr>
              <a:spLocks noChangeShapeType="1"/>
            </p:cNvSpPr>
            <p:nvPr/>
          </p:nvSpPr>
          <p:spPr bwMode="auto">
            <a:xfrm flipH="1">
              <a:off x="2020" y="708"/>
              <a:ext cx="42" cy="1"/>
            </a:xfrm>
            <a:prstGeom prst="line">
              <a:avLst/>
            </a:prstGeom>
            <a:noFill/>
            <a:ln w="9525">
              <a:solidFill>
                <a:srgbClr val="FF0000"/>
              </a:solidFill>
              <a:round/>
              <a:headEnd/>
              <a:tailEnd/>
            </a:ln>
          </p:spPr>
          <p:txBody>
            <a:bodyPr/>
            <a:lstStyle/>
            <a:p>
              <a:endParaRPr lang="en-US"/>
            </a:p>
          </p:txBody>
        </p:sp>
        <p:sp>
          <p:nvSpPr>
            <p:cNvPr id="64655" name="Line 1130"/>
            <p:cNvSpPr>
              <a:spLocks noChangeShapeType="1"/>
            </p:cNvSpPr>
            <p:nvPr/>
          </p:nvSpPr>
          <p:spPr bwMode="auto">
            <a:xfrm>
              <a:off x="2044" y="690"/>
              <a:ext cx="1" cy="36"/>
            </a:xfrm>
            <a:prstGeom prst="line">
              <a:avLst/>
            </a:prstGeom>
            <a:noFill/>
            <a:ln w="9525">
              <a:solidFill>
                <a:srgbClr val="FF0000"/>
              </a:solidFill>
              <a:round/>
              <a:headEnd/>
              <a:tailEnd/>
            </a:ln>
          </p:spPr>
          <p:txBody>
            <a:bodyPr/>
            <a:lstStyle/>
            <a:p>
              <a:endParaRPr lang="en-US"/>
            </a:p>
          </p:txBody>
        </p:sp>
        <p:sp>
          <p:nvSpPr>
            <p:cNvPr id="64656" name="Line 1131"/>
            <p:cNvSpPr>
              <a:spLocks noChangeShapeType="1"/>
            </p:cNvSpPr>
            <p:nvPr/>
          </p:nvSpPr>
          <p:spPr bwMode="auto">
            <a:xfrm flipH="1">
              <a:off x="2146" y="708"/>
              <a:ext cx="36" cy="1"/>
            </a:xfrm>
            <a:prstGeom prst="line">
              <a:avLst/>
            </a:prstGeom>
            <a:noFill/>
            <a:ln w="9525">
              <a:solidFill>
                <a:srgbClr val="FF0000"/>
              </a:solidFill>
              <a:round/>
              <a:headEnd/>
              <a:tailEnd/>
            </a:ln>
          </p:spPr>
          <p:txBody>
            <a:bodyPr/>
            <a:lstStyle/>
            <a:p>
              <a:endParaRPr lang="en-US"/>
            </a:p>
          </p:txBody>
        </p:sp>
        <p:sp>
          <p:nvSpPr>
            <p:cNvPr id="64657" name="Line 1132"/>
            <p:cNvSpPr>
              <a:spLocks noChangeShapeType="1"/>
            </p:cNvSpPr>
            <p:nvPr/>
          </p:nvSpPr>
          <p:spPr bwMode="auto">
            <a:xfrm>
              <a:off x="2164" y="690"/>
              <a:ext cx="1" cy="36"/>
            </a:xfrm>
            <a:prstGeom prst="line">
              <a:avLst/>
            </a:prstGeom>
            <a:noFill/>
            <a:ln w="9525">
              <a:solidFill>
                <a:srgbClr val="FF0000"/>
              </a:solidFill>
              <a:round/>
              <a:headEnd/>
              <a:tailEnd/>
            </a:ln>
          </p:spPr>
          <p:txBody>
            <a:bodyPr/>
            <a:lstStyle/>
            <a:p>
              <a:endParaRPr lang="en-US"/>
            </a:p>
          </p:txBody>
        </p:sp>
        <p:sp>
          <p:nvSpPr>
            <p:cNvPr id="64658" name="Line 1133"/>
            <p:cNvSpPr>
              <a:spLocks noChangeShapeType="1"/>
            </p:cNvSpPr>
            <p:nvPr/>
          </p:nvSpPr>
          <p:spPr bwMode="auto">
            <a:xfrm flipH="1">
              <a:off x="2200" y="708"/>
              <a:ext cx="36" cy="1"/>
            </a:xfrm>
            <a:prstGeom prst="line">
              <a:avLst/>
            </a:prstGeom>
            <a:noFill/>
            <a:ln w="9525">
              <a:solidFill>
                <a:srgbClr val="FF0000"/>
              </a:solidFill>
              <a:round/>
              <a:headEnd/>
              <a:tailEnd/>
            </a:ln>
          </p:spPr>
          <p:txBody>
            <a:bodyPr/>
            <a:lstStyle/>
            <a:p>
              <a:endParaRPr lang="en-US"/>
            </a:p>
          </p:txBody>
        </p:sp>
        <p:sp>
          <p:nvSpPr>
            <p:cNvPr id="64659" name="Line 1134"/>
            <p:cNvSpPr>
              <a:spLocks noChangeShapeType="1"/>
            </p:cNvSpPr>
            <p:nvPr/>
          </p:nvSpPr>
          <p:spPr bwMode="auto">
            <a:xfrm>
              <a:off x="2218" y="690"/>
              <a:ext cx="1" cy="36"/>
            </a:xfrm>
            <a:prstGeom prst="line">
              <a:avLst/>
            </a:prstGeom>
            <a:noFill/>
            <a:ln w="9525">
              <a:solidFill>
                <a:srgbClr val="FF0000"/>
              </a:solidFill>
              <a:round/>
              <a:headEnd/>
              <a:tailEnd/>
            </a:ln>
          </p:spPr>
          <p:txBody>
            <a:bodyPr/>
            <a:lstStyle/>
            <a:p>
              <a:endParaRPr lang="en-US"/>
            </a:p>
          </p:txBody>
        </p:sp>
        <p:sp>
          <p:nvSpPr>
            <p:cNvPr id="64660" name="Line 1135"/>
            <p:cNvSpPr>
              <a:spLocks noChangeShapeType="1"/>
            </p:cNvSpPr>
            <p:nvPr/>
          </p:nvSpPr>
          <p:spPr bwMode="auto">
            <a:xfrm flipH="1">
              <a:off x="2236" y="708"/>
              <a:ext cx="36" cy="1"/>
            </a:xfrm>
            <a:prstGeom prst="line">
              <a:avLst/>
            </a:prstGeom>
            <a:noFill/>
            <a:ln w="9525">
              <a:solidFill>
                <a:srgbClr val="FF0000"/>
              </a:solidFill>
              <a:round/>
              <a:headEnd/>
              <a:tailEnd/>
            </a:ln>
          </p:spPr>
          <p:txBody>
            <a:bodyPr/>
            <a:lstStyle/>
            <a:p>
              <a:endParaRPr lang="en-US"/>
            </a:p>
          </p:txBody>
        </p:sp>
        <p:sp>
          <p:nvSpPr>
            <p:cNvPr id="64661" name="Line 1136"/>
            <p:cNvSpPr>
              <a:spLocks noChangeShapeType="1"/>
            </p:cNvSpPr>
            <p:nvPr/>
          </p:nvSpPr>
          <p:spPr bwMode="auto">
            <a:xfrm>
              <a:off x="2254" y="690"/>
              <a:ext cx="1" cy="36"/>
            </a:xfrm>
            <a:prstGeom prst="line">
              <a:avLst/>
            </a:prstGeom>
            <a:noFill/>
            <a:ln w="9525">
              <a:solidFill>
                <a:srgbClr val="FF0000"/>
              </a:solidFill>
              <a:round/>
              <a:headEnd/>
              <a:tailEnd/>
            </a:ln>
          </p:spPr>
          <p:txBody>
            <a:bodyPr/>
            <a:lstStyle/>
            <a:p>
              <a:endParaRPr lang="en-US"/>
            </a:p>
          </p:txBody>
        </p:sp>
        <p:sp>
          <p:nvSpPr>
            <p:cNvPr id="64662" name="Line 1137"/>
            <p:cNvSpPr>
              <a:spLocks noChangeShapeType="1"/>
            </p:cNvSpPr>
            <p:nvPr/>
          </p:nvSpPr>
          <p:spPr bwMode="auto">
            <a:xfrm flipH="1">
              <a:off x="2242" y="708"/>
              <a:ext cx="36" cy="1"/>
            </a:xfrm>
            <a:prstGeom prst="line">
              <a:avLst/>
            </a:prstGeom>
            <a:noFill/>
            <a:ln w="9525">
              <a:solidFill>
                <a:srgbClr val="FF0000"/>
              </a:solidFill>
              <a:round/>
              <a:headEnd/>
              <a:tailEnd/>
            </a:ln>
          </p:spPr>
          <p:txBody>
            <a:bodyPr/>
            <a:lstStyle/>
            <a:p>
              <a:endParaRPr lang="en-US"/>
            </a:p>
          </p:txBody>
        </p:sp>
        <p:sp>
          <p:nvSpPr>
            <p:cNvPr id="64663" name="Line 1138"/>
            <p:cNvSpPr>
              <a:spLocks noChangeShapeType="1"/>
            </p:cNvSpPr>
            <p:nvPr/>
          </p:nvSpPr>
          <p:spPr bwMode="auto">
            <a:xfrm>
              <a:off x="2260" y="690"/>
              <a:ext cx="1" cy="36"/>
            </a:xfrm>
            <a:prstGeom prst="line">
              <a:avLst/>
            </a:prstGeom>
            <a:noFill/>
            <a:ln w="9525">
              <a:solidFill>
                <a:srgbClr val="FF0000"/>
              </a:solidFill>
              <a:round/>
              <a:headEnd/>
              <a:tailEnd/>
            </a:ln>
          </p:spPr>
          <p:txBody>
            <a:bodyPr/>
            <a:lstStyle/>
            <a:p>
              <a:endParaRPr lang="en-US"/>
            </a:p>
          </p:txBody>
        </p:sp>
        <p:sp>
          <p:nvSpPr>
            <p:cNvPr id="64664" name="Line 1139"/>
            <p:cNvSpPr>
              <a:spLocks noChangeShapeType="1"/>
            </p:cNvSpPr>
            <p:nvPr/>
          </p:nvSpPr>
          <p:spPr bwMode="auto">
            <a:xfrm flipH="1">
              <a:off x="2338" y="786"/>
              <a:ext cx="36" cy="1"/>
            </a:xfrm>
            <a:prstGeom prst="line">
              <a:avLst/>
            </a:prstGeom>
            <a:noFill/>
            <a:ln w="9525">
              <a:solidFill>
                <a:srgbClr val="FF0000"/>
              </a:solidFill>
              <a:round/>
              <a:headEnd/>
              <a:tailEnd/>
            </a:ln>
          </p:spPr>
          <p:txBody>
            <a:bodyPr/>
            <a:lstStyle/>
            <a:p>
              <a:endParaRPr lang="en-US"/>
            </a:p>
          </p:txBody>
        </p:sp>
        <p:sp>
          <p:nvSpPr>
            <p:cNvPr id="64665" name="Line 1140"/>
            <p:cNvSpPr>
              <a:spLocks noChangeShapeType="1"/>
            </p:cNvSpPr>
            <p:nvPr/>
          </p:nvSpPr>
          <p:spPr bwMode="auto">
            <a:xfrm>
              <a:off x="2356" y="768"/>
              <a:ext cx="1" cy="36"/>
            </a:xfrm>
            <a:prstGeom prst="line">
              <a:avLst/>
            </a:prstGeom>
            <a:noFill/>
            <a:ln w="9525">
              <a:solidFill>
                <a:srgbClr val="FF0000"/>
              </a:solidFill>
              <a:round/>
              <a:headEnd/>
              <a:tailEnd/>
            </a:ln>
          </p:spPr>
          <p:txBody>
            <a:bodyPr/>
            <a:lstStyle/>
            <a:p>
              <a:endParaRPr lang="en-US"/>
            </a:p>
          </p:txBody>
        </p:sp>
        <p:sp>
          <p:nvSpPr>
            <p:cNvPr id="64666" name="Line 1141"/>
            <p:cNvSpPr>
              <a:spLocks noChangeShapeType="1"/>
            </p:cNvSpPr>
            <p:nvPr/>
          </p:nvSpPr>
          <p:spPr bwMode="auto">
            <a:xfrm flipH="1">
              <a:off x="2362" y="864"/>
              <a:ext cx="42" cy="1"/>
            </a:xfrm>
            <a:prstGeom prst="line">
              <a:avLst/>
            </a:prstGeom>
            <a:noFill/>
            <a:ln w="9525">
              <a:solidFill>
                <a:srgbClr val="FF0000"/>
              </a:solidFill>
              <a:round/>
              <a:headEnd/>
              <a:tailEnd/>
            </a:ln>
          </p:spPr>
          <p:txBody>
            <a:bodyPr/>
            <a:lstStyle/>
            <a:p>
              <a:endParaRPr lang="en-US"/>
            </a:p>
          </p:txBody>
        </p:sp>
        <p:sp>
          <p:nvSpPr>
            <p:cNvPr id="64667" name="Line 1142"/>
            <p:cNvSpPr>
              <a:spLocks noChangeShapeType="1"/>
            </p:cNvSpPr>
            <p:nvPr/>
          </p:nvSpPr>
          <p:spPr bwMode="auto">
            <a:xfrm>
              <a:off x="2386" y="846"/>
              <a:ext cx="1" cy="36"/>
            </a:xfrm>
            <a:prstGeom prst="line">
              <a:avLst/>
            </a:prstGeom>
            <a:noFill/>
            <a:ln w="9525">
              <a:solidFill>
                <a:srgbClr val="FF0000"/>
              </a:solidFill>
              <a:round/>
              <a:headEnd/>
              <a:tailEnd/>
            </a:ln>
          </p:spPr>
          <p:txBody>
            <a:bodyPr/>
            <a:lstStyle/>
            <a:p>
              <a:endParaRPr lang="en-US"/>
            </a:p>
          </p:txBody>
        </p:sp>
        <p:sp>
          <p:nvSpPr>
            <p:cNvPr id="64668" name="Line 1143"/>
            <p:cNvSpPr>
              <a:spLocks noChangeShapeType="1"/>
            </p:cNvSpPr>
            <p:nvPr/>
          </p:nvSpPr>
          <p:spPr bwMode="auto">
            <a:xfrm flipH="1">
              <a:off x="2398" y="936"/>
              <a:ext cx="36" cy="1"/>
            </a:xfrm>
            <a:prstGeom prst="line">
              <a:avLst/>
            </a:prstGeom>
            <a:noFill/>
            <a:ln w="9525">
              <a:solidFill>
                <a:srgbClr val="FF0000"/>
              </a:solidFill>
              <a:round/>
              <a:headEnd/>
              <a:tailEnd/>
            </a:ln>
          </p:spPr>
          <p:txBody>
            <a:bodyPr/>
            <a:lstStyle/>
            <a:p>
              <a:endParaRPr lang="en-US"/>
            </a:p>
          </p:txBody>
        </p:sp>
        <p:sp>
          <p:nvSpPr>
            <p:cNvPr id="64669" name="Line 1144"/>
            <p:cNvSpPr>
              <a:spLocks noChangeShapeType="1"/>
            </p:cNvSpPr>
            <p:nvPr/>
          </p:nvSpPr>
          <p:spPr bwMode="auto">
            <a:xfrm>
              <a:off x="2416" y="924"/>
              <a:ext cx="1" cy="36"/>
            </a:xfrm>
            <a:prstGeom prst="line">
              <a:avLst/>
            </a:prstGeom>
            <a:noFill/>
            <a:ln w="9525">
              <a:solidFill>
                <a:srgbClr val="FF0000"/>
              </a:solidFill>
              <a:round/>
              <a:headEnd/>
              <a:tailEnd/>
            </a:ln>
          </p:spPr>
          <p:txBody>
            <a:bodyPr/>
            <a:lstStyle/>
            <a:p>
              <a:endParaRPr lang="en-US"/>
            </a:p>
          </p:txBody>
        </p:sp>
        <p:sp>
          <p:nvSpPr>
            <p:cNvPr id="64670" name="Line 1145"/>
            <p:cNvSpPr>
              <a:spLocks noChangeShapeType="1"/>
            </p:cNvSpPr>
            <p:nvPr/>
          </p:nvSpPr>
          <p:spPr bwMode="auto">
            <a:xfrm flipH="1">
              <a:off x="2404" y="936"/>
              <a:ext cx="36" cy="1"/>
            </a:xfrm>
            <a:prstGeom prst="line">
              <a:avLst/>
            </a:prstGeom>
            <a:noFill/>
            <a:ln w="9525">
              <a:solidFill>
                <a:srgbClr val="FF0000"/>
              </a:solidFill>
              <a:round/>
              <a:headEnd/>
              <a:tailEnd/>
            </a:ln>
          </p:spPr>
          <p:txBody>
            <a:bodyPr/>
            <a:lstStyle/>
            <a:p>
              <a:endParaRPr lang="en-US"/>
            </a:p>
          </p:txBody>
        </p:sp>
        <p:sp>
          <p:nvSpPr>
            <p:cNvPr id="64671" name="Line 1146"/>
            <p:cNvSpPr>
              <a:spLocks noChangeShapeType="1"/>
            </p:cNvSpPr>
            <p:nvPr/>
          </p:nvSpPr>
          <p:spPr bwMode="auto">
            <a:xfrm>
              <a:off x="2422" y="924"/>
              <a:ext cx="1" cy="36"/>
            </a:xfrm>
            <a:prstGeom prst="line">
              <a:avLst/>
            </a:prstGeom>
            <a:noFill/>
            <a:ln w="9525">
              <a:solidFill>
                <a:srgbClr val="FF0000"/>
              </a:solidFill>
              <a:round/>
              <a:headEnd/>
              <a:tailEnd/>
            </a:ln>
          </p:spPr>
          <p:txBody>
            <a:bodyPr/>
            <a:lstStyle/>
            <a:p>
              <a:endParaRPr lang="en-US"/>
            </a:p>
          </p:txBody>
        </p:sp>
        <p:sp>
          <p:nvSpPr>
            <p:cNvPr id="64672" name="Line 1147"/>
            <p:cNvSpPr>
              <a:spLocks noChangeShapeType="1"/>
            </p:cNvSpPr>
            <p:nvPr/>
          </p:nvSpPr>
          <p:spPr bwMode="auto">
            <a:xfrm flipH="1">
              <a:off x="2428" y="936"/>
              <a:ext cx="42" cy="1"/>
            </a:xfrm>
            <a:prstGeom prst="line">
              <a:avLst/>
            </a:prstGeom>
            <a:noFill/>
            <a:ln w="9525">
              <a:solidFill>
                <a:srgbClr val="FF0000"/>
              </a:solidFill>
              <a:round/>
              <a:headEnd/>
              <a:tailEnd/>
            </a:ln>
          </p:spPr>
          <p:txBody>
            <a:bodyPr/>
            <a:lstStyle/>
            <a:p>
              <a:endParaRPr lang="en-US"/>
            </a:p>
          </p:txBody>
        </p:sp>
        <p:sp>
          <p:nvSpPr>
            <p:cNvPr id="64673" name="Line 1148"/>
            <p:cNvSpPr>
              <a:spLocks noChangeShapeType="1"/>
            </p:cNvSpPr>
            <p:nvPr/>
          </p:nvSpPr>
          <p:spPr bwMode="auto">
            <a:xfrm>
              <a:off x="2452" y="924"/>
              <a:ext cx="1" cy="36"/>
            </a:xfrm>
            <a:prstGeom prst="line">
              <a:avLst/>
            </a:prstGeom>
            <a:noFill/>
            <a:ln w="9525">
              <a:solidFill>
                <a:srgbClr val="FF0000"/>
              </a:solidFill>
              <a:round/>
              <a:headEnd/>
              <a:tailEnd/>
            </a:ln>
          </p:spPr>
          <p:txBody>
            <a:bodyPr/>
            <a:lstStyle/>
            <a:p>
              <a:endParaRPr lang="en-US"/>
            </a:p>
          </p:txBody>
        </p:sp>
        <p:sp>
          <p:nvSpPr>
            <p:cNvPr id="64674" name="Line 1149"/>
            <p:cNvSpPr>
              <a:spLocks noChangeShapeType="1"/>
            </p:cNvSpPr>
            <p:nvPr/>
          </p:nvSpPr>
          <p:spPr bwMode="auto">
            <a:xfrm flipH="1">
              <a:off x="2440" y="1020"/>
              <a:ext cx="36" cy="1"/>
            </a:xfrm>
            <a:prstGeom prst="line">
              <a:avLst/>
            </a:prstGeom>
            <a:noFill/>
            <a:ln w="9525">
              <a:solidFill>
                <a:srgbClr val="FF0000"/>
              </a:solidFill>
              <a:round/>
              <a:headEnd/>
              <a:tailEnd/>
            </a:ln>
          </p:spPr>
          <p:txBody>
            <a:bodyPr/>
            <a:lstStyle/>
            <a:p>
              <a:endParaRPr lang="en-US"/>
            </a:p>
          </p:txBody>
        </p:sp>
        <p:sp>
          <p:nvSpPr>
            <p:cNvPr id="64675" name="Line 1150"/>
            <p:cNvSpPr>
              <a:spLocks noChangeShapeType="1"/>
            </p:cNvSpPr>
            <p:nvPr/>
          </p:nvSpPr>
          <p:spPr bwMode="auto">
            <a:xfrm>
              <a:off x="2458" y="1002"/>
              <a:ext cx="1" cy="42"/>
            </a:xfrm>
            <a:prstGeom prst="line">
              <a:avLst/>
            </a:prstGeom>
            <a:noFill/>
            <a:ln w="9525">
              <a:solidFill>
                <a:srgbClr val="FF0000"/>
              </a:solidFill>
              <a:round/>
              <a:headEnd/>
              <a:tailEnd/>
            </a:ln>
          </p:spPr>
          <p:txBody>
            <a:bodyPr/>
            <a:lstStyle/>
            <a:p>
              <a:endParaRPr lang="en-US"/>
            </a:p>
          </p:txBody>
        </p:sp>
        <p:sp>
          <p:nvSpPr>
            <p:cNvPr id="64676" name="Line 1151"/>
            <p:cNvSpPr>
              <a:spLocks noChangeShapeType="1"/>
            </p:cNvSpPr>
            <p:nvPr/>
          </p:nvSpPr>
          <p:spPr bwMode="auto">
            <a:xfrm flipH="1">
              <a:off x="2476" y="1104"/>
              <a:ext cx="42" cy="1"/>
            </a:xfrm>
            <a:prstGeom prst="line">
              <a:avLst/>
            </a:prstGeom>
            <a:noFill/>
            <a:ln w="9525">
              <a:solidFill>
                <a:srgbClr val="FF0000"/>
              </a:solidFill>
              <a:round/>
              <a:headEnd/>
              <a:tailEnd/>
            </a:ln>
          </p:spPr>
          <p:txBody>
            <a:bodyPr/>
            <a:lstStyle/>
            <a:p>
              <a:endParaRPr lang="en-US"/>
            </a:p>
          </p:txBody>
        </p:sp>
        <p:sp>
          <p:nvSpPr>
            <p:cNvPr id="64677" name="Line 1152"/>
            <p:cNvSpPr>
              <a:spLocks noChangeShapeType="1"/>
            </p:cNvSpPr>
            <p:nvPr/>
          </p:nvSpPr>
          <p:spPr bwMode="auto">
            <a:xfrm>
              <a:off x="2500" y="1086"/>
              <a:ext cx="1" cy="42"/>
            </a:xfrm>
            <a:prstGeom prst="line">
              <a:avLst/>
            </a:prstGeom>
            <a:noFill/>
            <a:ln w="9525">
              <a:solidFill>
                <a:srgbClr val="FF0000"/>
              </a:solidFill>
              <a:round/>
              <a:headEnd/>
              <a:tailEnd/>
            </a:ln>
          </p:spPr>
          <p:txBody>
            <a:bodyPr/>
            <a:lstStyle/>
            <a:p>
              <a:endParaRPr lang="en-US"/>
            </a:p>
          </p:txBody>
        </p:sp>
        <p:sp>
          <p:nvSpPr>
            <p:cNvPr id="64678" name="Line 1153"/>
            <p:cNvSpPr>
              <a:spLocks noChangeShapeType="1"/>
            </p:cNvSpPr>
            <p:nvPr/>
          </p:nvSpPr>
          <p:spPr bwMode="auto">
            <a:xfrm flipH="1">
              <a:off x="2572" y="1104"/>
              <a:ext cx="42" cy="1"/>
            </a:xfrm>
            <a:prstGeom prst="line">
              <a:avLst/>
            </a:prstGeom>
            <a:noFill/>
            <a:ln w="9525">
              <a:solidFill>
                <a:srgbClr val="FF0000"/>
              </a:solidFill>
              <a:round/>
              <a:headEnd/>
              <a:tailEnd/>
            </a:ln>
          </p:spPr>
          <p:txBody>
            <a:bodyPr/>
            <a:lstStyle/>
            <a:p>
              <a:endParaRPr lang="en-US"/>
            </a:p>
          </p:txBody>
        </p:sp>
        <p:sp>
          <p:nvSpPr>
            <p:cNvPr id="64679" name="Line 1154"/>
            <p:cNvSpPr>
              <a:spLocks noChangeShapeType="1"/>
            </p:cNvSpPr>
            <p:nvPr/>
          </p:nvSpPr>
          <p:spPr bwMode="auto">
            <a:xfrm>
              <a:off x="2596" y="1086"/>
              <a:ext cx="1" cy="42"/>
            </a:xfrm>
            <a:prstGeom prst="line">
              <a:avLst/>
            </a:prstGeom>
            <a:noFill/>
            <a:ln w="9525">
              <a:solidFill>
                <a:srgbClr val="FF0000"/>
              </a:solidFill>
              <a:round/>
              <a:headEnd/>
              <a:tailEnd/>
            </a:ln>
          </p:spPr>
          <p:txBody>
            <a:bodyPr/>
            <a:lstStyle/>
            <a:p>
              <a:endParaRPr lang="en-US"/>
            </a:p>
          </p:txBody>
        </p:sp>
        <p:sp>
          <p:nvSpPr>
            <p:cNvPr id="64680" name="Line 1155"/>
            <p:cNvSpPr>
              <a:spLocks noChangeShapeType="1"/>
            </p:cNvSpPr>
            <p:nvPr/>
          </p:nvSpPr>
          <p:spPr bwMode="auto">
            <a:xfrm flipH="1">
              <a:off x="2728" y="1104"/>
              <a:ext cx="42" cy="1"/>
            </a:xfrm>
            <a:prstGeom prst="line">
              <a:avLst/>
            </a:prstGeom>
            <a:noFill/>
            <a:ln w="9525">
              <a:solidFill>
                <a:srgbClr val="FF0000"/>
              </a:solidFill>
              <a:round/>
              <a:headEnd/>
              <a:tailEnd/>
            </a:ln>
          </p:spPr>
          <p:txBody>
            <a:bodyPr/>
            <a:lstStyle/>
            <a:p>
              <a:endParaRPr lang="en-US"/>
            </a:p>
          </p:txBody>
        </p:sp>
        <p:sp>
          <p:nvSpPr>
            <p:cNvPr id="64681" name="Line 1156"/>
            <p:cNvSpPr>
              <a:spLocks noChangeShapeType="1"/>
            </p:cNvSpPr>
            <p:nvPr/>
          </p:nvSpPr>
          <p:spPr bwMode="auto">
            <a:xfrm>
              <a:off x="2752" y="1086"/>
              <a:ext cx="1" cy="42"/>
            </a:xfrm>
            <a:prstGeom prst="line">
              <a:avLst/>
            </a:prstGeom>
            <a:noFill/>
            <a:ln w="9525">
              <a:solidFill>
                <a:srgbClr val="FF0000"/>
              </a:solidFill>
              <a:round/>
              <a:headEnd/>
              <a:tailEnd/>
            </a:ln>
          </p:spPr>
          <p:txBody>
            <a:bodyPr/>
            <a:lstStyle/>
            <a:p>
              <a:endParaRPr lang="en-US"/>
            </a:p>
          </p:txBody>
        </p:sp>
        <p:sp>
          <p:nvSpPr>
            <p:cNvPr id="64682" name="Line 1157"/>
            <p:cNvSpPr>
              <a:spLocks noChangeShapeType="1"/>
            </p:cNvSpPr>
            <p:nvPr/>
          </p:nvSpPr>
          <p:spPr bwMode="auto">
            <a:xfrm flipH="1">
              <a:off x="2770" y="1104"/>
              <a:ext cx="42" cy="1"/>
            </a:xfrm>
            <a:prstGeom prst="line">
              <a:avLst/>
            </a:prstGeom>
            <a:noFill/>
            <a:ln w="9525">
              <a:solidFill>
                <a:srgbClr val="FF0000"/>
              </a:solidFill>
              <a:round/>
              <a:headEnd/>
              <a:tailEnd/>
            </a:ln>
          </p:spPr>
          <p:txBody>
            <a:bodyPr/>
            <a:lstStyle/>
            <a:p>
              <a:endParaRPr lang="en-US"/>
            </a:p>
          </p:txBody>
        </p:sp>
        <p:sp>
          <p:nvSpPr>
            <p:cNvPr id="64683" name="Line 1158"/>
            <p:cNvSpPr>
              <a:spLocks noChangeShapeType="1"/>
            </p:cNvSpPr>
            <p:nvPr/>
          </p:nvSpPr>
          <p:spPr bwMode="auto">
            <a:xfrm>
              <a:off x="2794" y="1086"/>
              <a:ext cx="1" cy="42"/>
            </a:xfrm>
            <a:prstGeom prst="line">
              <a:avLst/>
            </a:prstGeom>
            <a:noFill/>
            <a:ln w="9525">
              <a:solidFill>
                <a:srgbClr val="FF0000"/>
              </a:solidFill>
              <a:round/>
              <a:headEnd/>
              <a:tailEnd/>
            </a:ln>
          </p:spPr>
          <p:txBody>
            <a:bodyPr/>
            <a:lstStyle/>
            <a:p>
              <a:endParaRPr lang="en-US"/>
            </a:p>
          </p:txBody>
        </p:sp>
        <p:sp>
          <p:nvSpPr>
            <p:cNvPr id="64684" name="Line 1159"/>
            <p:cNvSpPr>
              <a:spLocks noChangeShapeType="1"/>
            </p:cNvSpPr>
            <p:nvPr/>
          </p:nvSpPr>
          <p:spPr bwMode="auto">
            <a:xfrm flipH="1">
              <a:off x="2854" y="1200"/>
              <a:ext cx="36" cy="1"/>
            </a:xfrm>
            <a:prstGeom prst="line">
              <a:avLst/>
            </a:prstGeom>
            <a:noFill/>
            <a:ln w="9525">
              <a:solidFill>
                <a:srgbClr val="FF0000"/>
              </a:solidFill>
              <a:round/>
              <a:headEnd/>
              <a:tailEnd/>
            </a:ln>
          </p:spPr>
          <p:txBody>
            <a:bodyPr/>
            <a:lstStyle/>
            <a:p>
              <a:endParaRPr lang="en-US"/>
            </a:p>
          </p:txBody>
        </p:sp>
        <p:sp>
          <p:nvSpPr>
            <p:cNvPr id="64685" name="Line 1160"/>
            <p:cNvSpPr>
              <a:spLocks noChangeShapeType="1"/>
            </p:cNvSpPr>
            <p:nvPr/>
          </p:nvSpPr>
          <p:spPr bwMode="auto">
            <a:xfrm>
              <a:off x="2872" y="1182"/>
              <a:ext cx="1" cy="36"/>
            </a:xfrm>
            <a:prstGeom prst="line">
              <a:avLst/>
            </a:prstGeom>
            <a:noFill/>
            <a:ln w="9525">
              <a:solidFill>
                <a:srgbClr val="FF0000"/>
              </a:solidFill>
              <a:round/>
              <a:headEnd/>
              <a:tailEnd/>
            </a:ln>
          </p:spPr>
          <p:txBody>
            <a:bodyPr/>
            <a:lstStyle/>
            <a:p>
              <a:endParaRPr lang="en-US"/>
            </a:p>
          </p:txBody>
        </p:sp>
        <p:sp>
          <p:nvSpPr>
            <p:cNvPr id="64686" name="Line 1161"/>
            <p:cNvSpPr>
              <a:spLocks noChangeShapeType="1"/>
            </p:cNvSpPr>
            <p:nvPr/>
          </p:nvSpPr>
          <p:spPr bwMode="auto">
            <a:xfrm flipH="1">
              <a:off x="3064" y="1200"/>
              <a:ext cx="36" cy="1"/>
            </a:xfrm>
            <a:prstGeom prst="line">
              <a:avLst/>
            </a:prstGeom>
            <a:noFill/>
            <a:ln w="9525">
              <a:solidFill>
                <a:srgbClr val="FF0000"/>
              </a:solidFill>
              <a:round/>
              <a:headEnd/>
              <a:tailEnd/>
            </a:ln>
          </p:spPr>
          <p:txBody>
            <a:bodyPr/>
            <a:lstStyle/>
            <a:p>
              <a:endParaRPr lang="en-US"/>
            </a:p>
          </p:txBody>
        </p:sp>
        <p:sp>
          <p:nvSpPr>
            <p:cNvPr id="64687" name="Line 1162"/>
            <p:cNvSpPr>
              <a:spLocks noChangeShapeType="1"/>
            </p:cNvSpPr>
            <p:nvPr/>
          </p:nvSpPr>
          <p:spPr bwMode="auto">
            <a:xfrm>
              <a:off x="3082" y="1182"/>
              <a:ext cx="1" cy="36"/>
            </a:xfrm>
            <a:prstGeom prst="line">
              <a:avLst/>
            </a:prstGeom>
            <a:noFill/>
            <a:ln w="9525">
              <a:solidFill>
                <a:srgbClr val="FF0000"/>
              </a:solidFill>
              <a:round/>
              <a:headEnd/>
              <a:tailEnd/>
            </a:ln>
          </p:spPr>
          <p:txBody>
            <a:bodyPr/>
            <a:lstStyle/>
            <a:p>
              <a:endParaRPr lang="en-US"/>
            </a:p>
          </p:txBody>
        </p:sp>
        <p:sp>
          <p:nvSpPr>
            <p:cNvPr id="64688" name="Line 1163"/>
            <p:cNvSpPr>
              <a:spLocks noChangeShapeType="1"/>
            </p:cNvSpPr>
            <p:nvPr/>
          </p:nvSpPr>
          <p:spPr bwMode="auto">
            <a:xfrm flipH="1">
              <a:off x="3064" y="1200"/>
              <a:ext cx="36" cy="1"/>
            </a:xfrm>
            <a:prstGeom prst="line">
              <a:avLst/>
            </a:prstGeom>
            <a:noFill/>
            <a:ln w="9525">
              <a:solidFill>
                <a:srgbClr val="FF0000"/>
              </a:solidFill>
              <a:round/>
              <a:headEnd/>
              <a:tailEnd/>
            </a:ln>
          </p:spPr>
          <p:txBody>
            <a:bodyPr/>
            <a:lstStyle/>
            <a:p>
              <a:endParaRPr lang="en-US"/>
            </a:p>
          </p:txBody>
        </p:sp>
        <p:sp>
          <p:nvSpPr>
            <p:cNvPr id="64689" name="Line 1164"/>
            <p:cNvSpPr>
              <a:spLocks noChangeShapeType="1"/>
            </p:cNvSpPr>
            <p:nvPr/>
          </p:nvSpPr>
          <p:spPr bwMode="auto">
            <a:xfrm>
              <a:off x="3082" y="1182"/>
              <a:ext cx="1" cy="36"/>
            </a:xfrm>
            <a:prstGeom prst="line">
              <a:avLst/>
            </a:prstGeom>
            <a:noFill/>
            <a:ln w="9525">
              <a:solidFill>
                <a:srgbClr val="FF0000"/>
              </a:solidFill>
              <a:round/>
              <a:headEnd/>
              <a:tailEnd/>
            </a:ln>
          </p:spPr>
          <p:txBody>
            <a:bodyPr/>
            <a:lstStyle/>
            <a:p>
              <a:endParaRPr lang="en-US"/>
            </a:p>
          </p:txBody>
        </p:sp>
        <p:sp>
          <p:nvSpPr>
            <p:cNvPr id="64690" name="Line 1165"/>
            <p:cNvSpPr>
              <a:spLocks noChangeShapeType="1"/>
            </p:cNvSpPr>
            <p:nvPr/>
          </p:nvSpPr>
          <p:spPr bwMode="auto">
            <a:xfrm flipH="1">
              <a:off x="3106" y="1200"/>
              <a:ext cx="36" cy="1"/>
            </a:xfrm>
            <a:prstGeom prst="line">
              <a:avLst/>
            </a:prstGeom>
            <a:noFill/>
            <a:ln w="9525">
              <a:solidFill>
                <a:srgbClr val="FF0000"/>
              </a:solidFill>
              <a:round/>
              <a:headEnd/>
              <a:tailEnd/>
            </a:ln>
          </p:spPr>
          <p:txBody>
            <a:bodyPr/>
            <a:lstStyle/>
            <a:p>
              <a:endParaRPr lang="en-US"/>
            </a:p>
          </p:txBody>
        </p:sp>
        <p:sp>
          <p:nvSpPr>
            <p:cNvPr id="64691" name="Line 1166"/>
            <p:cNvSpPr>
              <a:spLocks noChangeShapeType="1"/>
            </p:cNvSpPr>
            <p:nvPr/>
          </p:nvSpPr>
          <p:spPr bwMode="auto">
            <a:xfrm>
              <a:off x="3124" y="1182"/>
              <a:ext cx="1" cy="36"/>
            </a:xfrm>
            <a:prstGeom prst="line">
              <a:avLst/>
            </a:prstGeom>
            <a:noFill/>
            <a:ln w="9525">
              <a:solidFill>
                <a:srgbClr val="FF0000"/>
              </a:solidFill>
              <a:round/>
              <a:headEnd/>
              <a:tailEnd/>
            </a:ln>
          </p:spPr>
          <p:txBody>
            <a:bodyPr/>
            <a:lstStyle/>
            <a:p>
              <a:endParaRPr lang="en-US"/>
            </a:p>
          </p:txBody>
        </p:sp>
        <p:sp>
          <p:nvSpPr>
            <p:cNvPr id="64692" name="Line 1167"/>
            <p:cNvSpPr>
              <a:spLocks noChangeShapeType="1"/>
            </p:cNvSpPr>
            <p:nvPr/>
          </p:nvSpPr>
          <p:spPr bwMode="auto">
            <a:xfrm flipH="1">
              <a:off x="3112" y="1200"/>
              <a:ext cx="36" cy="1"/>
            </a:xfrm>
            <a:prstGeom prst="line">
              <a:avLst/>
            </a:prstGeom>
            <a:noFill/>
            <a:ln w="9525">
              <a:solidFill>
                <a:srgbClr val="FF0000"/>
              </a:solidFill>
              <a:round/>
              <a:headEnd/>
              <a:tailEnd/>
            </a:ln>
          </p:spPr>
          <p:txBody>
            <a:bodyPr/>
            <a:lstStyle/>
            <a:p>
              <a:endParaRPr lang="en-US"/>
            </a:p>
          </p:txBody>
        </p:sp>
        <p:sp>
          <p:nvSpPr>
            <p:cNvPr id="64693" name="Line 1168"/>
            <p:cNvSpPr>
              <a:spLocks noChangeShapeType="1"/>
            </p:cNvSpPr>
            <p:nvPr/>
          </p:nvSpPr>
          <p:spPr bwMode="auto">
            <a:xfrm>
              <a:off x="3130" y="1182"/>
              <a:ext cx="1" cy="36"/>
            </a:xfrm>
            <a:prstGeom prst="line">
              <a:avLst/>
            </a:prstGeom>
            <a:noFill/>
            <a:ln w="9525">
              <a:solidFill>
                <a:srgbClr val="FF0000"/>
              </a:solidFill>
              <a:round/>
              <a:headEnd/>
              <a:tailEnd/>
            </a:ln>
          </p:spPr>
          <p:txBody>
            <a:bodyPr/>
            <a:lstStyle/>
            <a:p>
              <a:endParaRPr lang="en-US"/>
            </a:p>
          </p:txBody>
        </p:sp>
        <p:sp>
          <p:nvSpPr>
            <p:cNvPr id="64694" name="Line 1169"/>
            <p:cNvSpPr>
              <a:spLocks noChangeShapeType="1"/>
            </p:cNvSpPr>
            <p:nvPr/>
          </p:nvSpPr>
          <p:spPr bwMode="auto">
            <a:xfrm flipH="1">
              <a:off x="3346" y="1200"/>
              <a:ext cx="36" cy="1"/>
            </a:xfrm>
            <a:prstGeom prst="line">
              <a:avLst/>
            </a:prstGeom>
            <a:noFill/>
            <a:ln w="9525">
              <a:solidFill>
                <a:srgbClr val="FF0000"/>
              </a:solidFill>
              <a:round/>
              <a:headEnd/>
              <a:tailEnd/>
            </a:ln>
          </p:spPr>
          <p:txBody>
            <a:bodyPr/>
            <a:lstStyle/>
            <a:p>
              <a:endParaRPr lang="en-US"/>
            </a:p>
          </p:txBody>
        </p:sp>
        <p:sp>
          <p:nvSpPr>
            <p:cNvPr id="64695" name="Line 1170"/>
            <p:cNvSpPr>
              <a:spLocks noChangeShapeType="1"/>
            </p:cNvSpPr>
            <p:nvPr/>
          </p:nvSpPr>
          <p:spPr bwMode="auto">
            <a:xfrm>
              <a:off x="3364" y="1182"/>
              <a:ext cx="1" cy="36"/>
            </a:xfrm>
            <a:prstGeom prst="line">
              <a:avLst/>
            </a:prstGeom>
            <a:noFill/>
            <a:ln w="9525">
              <a:solidFill>
                <a:srgbClr val="FF0000"/>
              </a:solidFill>
              <a:round/>
              <a:headEnd/>
              <a:tailEnd/>
            </a:ln>
          </p:spPr>
          <p:txBody>
            <a:bodyPr/>
            <a:lstStyle/>
            <a:p>
              <a:endParaRPr lang="en-US"/>
            </a:p>
          </p:txBody>
        </p:sp>
        <p:sp>
          <p:nvSpPr>
            <p:cNvPr id="64696" name="Line 1171"/>
            <p:cNvSpPr>
              <a:spLocks noChangeShapeType="1"/>
            </p:cNvSpPr>
            <p:nvPr/>
          </p:nvSpPr>
          <p:spPr bwMode="auto">
            <a:xfrm flipH="1">
              <a:off x="3484" y="1320"/>
              <a:ext cx="42" cy="1"/>
            </a:xfrm>
            <a:prstGeom prst="line">
              <a:avLst/>
            </a:prstGeom>
            <a:noFill/>
            <a:ln w="9525">
              <a:solidFill>
                <a:srgbClr val="FF0000"/>
              </a:solidFill>
              <a:round/>
              <a:headEnd/>
              <a:tailEnd/>
            </a:ln>
          </p:spPr>
          <p:txBody>
            <a:bodyPr/>
            <a:lstStyle/>
            <a:p>
              <a:endParaRPr lang="en-US"/>
            </a:p>
          </p:txBody>
        </p:sp>
        <p:sp>
          <p:nvSpPr>
            <p:cNvPr id="64697" name="Line 1172"/>
            <p:cNvSpPr>
              <a:spLocks noChangeShapeType="1"/>
            </p:cNvSpPr>
            <p:nvPr/>
          </p:nvSpPr>
          <p:spPr bwMode="auto">
            <a:xfrm>
              <a:off x="3508" y="1302"/>
              <a:ext cx="1" cy="36"/>
            </a:xfrm>
            <a:prstGeom prst="line">
              <a:avLst/>
            </a:prstGeom>
            <a:noFill/>
            <a:ln w="9525">
              <a:solidFill>
                <a:srgbClr val="FF0000"/>
              </a:solidFill>
              <a:round/>
              <a:headEnd/>
              <a:tailEnd/>
            </a:ln>
          </p:spPr>
          <p:txBody>
            <a:bodyPr/>
            <a:lstStyle/>
            <a:p>
              <a:endParaRPr lang="en-US"/>
            </a:p>
          </p:txBody>
        </p:sp>
        <p:sp>
          <p:nvSpPr>
            <p:cNvPr id="64698" name="Line 1173"/>
            <p:cNvSpPr>
              <a:spLocks noChangeShapeType="1"/>
            </p:cNvSpPr>
            <p:nvPr/>
          </p:nvSpPr>
          <p:spPr bwMode="auto">
            <a:xfrm flipH="1">
              <a:off x="3532" y="1320"/>
              <a:ext cx="42" cy="1"/>
            </a:xfrm>
            <a:prstGeom prst="line">
              <a:avLst/>
            </a:prstGeom>
            <a:noFill/>
            <a:ln w="9525">
              <a:solidFill>
                <a:srgbClr val="FF0000"/>
              </a:solidFill>
              <a:round/>
              <a:headEnd/>
              <a:tailEnd/>
            </a:ln>
          </p:spPr>
          <p:txBody>
            <a:bodyPr/>
            <a:lstStyle/>
            <a:p>
              <a:endParaRPr lang="en-US"/>
            </a:p>
          </p:txBody>
        </p:sp>
        <p:sp>
          <p:nvSpPr>
            <p:cNvPr id="64699" name="Line 1174"/>
            <p:cNvSpPr>
              <a:spLocks noChangeShapeType="1"/>
            </p:cNvSpPr>
            <p:nvPr/>
          </p:nvSpPr>
          <p:spPr bwMode="auto">
            <a:xfrm>
              <a:off x="3556" y="1302"/>
              <a:ext cx="1" cy="36"/>
            </a:xfrm>
            <a:prstGeom prst="line">
              <a:avLst/>
            </a:prstGeom>
            <a:noFill/>
            <a:ln w="9525">
              <a:solidFill>
                <a:srgbClr val="FF0000"/>
              </a:solidFill>
              <a:round/>
              <a:headEnd/>
              <a:tailEnd/>
            </a:ln>
          </p:spPr>
          <p:txBody>
            <a:bodyPr/>
            <a:lstStyle/>
            <a:p>
              <a:endParaRPr lang="en-US"/>
            </a:p>
          </p:txBody>
        </p:sp>
        <p:sp>
          <p:nvSpPr>
            <p:cNvPr id="64700" name="Line 1175"/>
            <p:cNvSpPr>
              <a:spLocks noChangeShapeType="1"/>
            </p:cNvSpPr>
            <p:nvPr/>
          </p:nvSpPr>
          <p:spPr bwMode="auto">
            <a:xfrm flipH="1">
              <a:off x="3580" y="1320"/>
              <a:ext cx="42" cy="1"/>
            </a:xfrm>
            <a:prstGeom prst="line">
              <a:avLst/>
            </a:prstGeom>
            <a:noFill/>
            <a:ln w="9525">
              <a:solidFill>
                <a:srgbClr val="FF0000"/>
              </a:solidFill>
              <a:round/>
              <a:headEnd/>
              <a:tailEnd/>
            </a:ln>
          </p:spPr>
          <p:txBody>
            <a:bodyPr/>
            <a:lstStyle/>
            <a:p>
              <a:endParaRPr lang="en-US"/>
            </a:p>
          </p:txBody>
        </p:sp>
        <p:sp>
          <p:nvSpPr>
            <p:cNvPr id="64701" name="Line 1176"/>
            <p:cNvSpPr>
              <a:spLocks noChangeShapeType="1"/>
            </p:cNvSpPr>
            <p:nvPr/>
          </p:nvSpPr>
          <p:spPr bwMode="auto">
            <a:xfrm>
              <a:off x="3604" y="1302"/>
              <a:ext cx="1" cy="36"/>
            </a:xfrm>
            <a:prstGeom prst="line">
              <a:avLst/>
            </a:prstGeom>
            <a:noFill/>
            <a:ln w="9525">
              <a:solidFill>
                <a:srgbClr val="FF0000"/>
              </a:solidFill>
              <a:round/>
              <a:headEnd/>
              <a:tailEnd/>
            </a:ln>
          </p:spPr>
          <p:txBody>
            <a:bodyPr/>
            <a:lstStyle/>
            <a:p>
              <a:endParaRPr lang="en-US"/>
            </a:p>
          </p:txBody>
        </p:sp>
        <p:sp>
          <p:nvSpPr>
            <p:cNvPr id="64702" name="Line 1177"/>
            <p:cNvSpPr>
              <a:spLocks noChangeShapeType="1"/>
            </p:cNvSpPr>
            <p:nvPr/>
          </p:nvSpPr>
          <p:spPr bwMode="auto">
            <a:xfrm flipH="1">
              <a:off x="3652" y="1458"/>
              <a:ext cx="36" cy="1"/>
            </a:xfrm>
            <a:prstGeom prst="line">
              <a:avLst/>
            </a:prstGeom>
            <a:noFill/>
            <a:ln w="9525">
              <a:solidFill>
                <a:srgbClr val="FF0000"/>
              </a:solidFill>
              <a:round/>
              <a:headEnd/>
              <a:tailEnd/>
            </a:ln>
          </p:spPr>
          <p:txBody>
            <a:bodyPr/>
            <a:lstStyle/>
            <a:p>
              <a:endParaRPr lang="en-US"/>
            </a:p>
          </p:txBody>
        </p:sp>
        <p:sp>
          <p:nvSpPr>
            <p:cNvPr id="64703" name="Line 1178"/>
            <p:cNvSpPr>
              <a:spLocks noChangeShapeType="1"/>
            </p:cNvSpPr>
            <p:nvPr/>
          </p:nvSpPr>
          <p:spPr bwMode="auto">
            <a:xfrm>
              <a:off x="3670" y="1440"/>
              <a:ext cx="1" cy="36"/>
            </a:xfrm>
            <a:prstGeom prst="line">
              <a:avLst/>
            </a:prstGeom>
            <a:noFill/>
            <a:ln w="9525">
              <a:solidFill>
                <a:srgbClr val="FF0000"/>
              </a:solidFill>
              <a:round/>
              <a:headEnd/>
              <a:tailEnd/>
            </a:ln>
          </p:spPr>
          <p:txBody>
            <a:bodyPr/>
            <a:lstStyle/>
            <a:p>
              <a:endParaRPr lang="en-US"/>
            </a:p>
          </p:txBody>
        </p:sp>
        <p:sp>
          <p:nvSpPr>
            <p:cNvPr id="64704" name="Line 1179"/>
            <p:cNvSpPr>
              <a:spLocks noChangeShapeType="1"/>
            </p:cNvSpPr>
            <p:nvPr/>
          </p:nvSpPr>
          <p:spPr bwMode="auto">
            <a:xfrm flipH="1">
              <a:off x="3790" y="1458"/>
              <a:ext cx="36" cy="1"/>
            </a:xfrm>
            <a:prstGeom prst="line">
              <a:avLst/>
            </a:prstGeom>
            <a:noFill/>
            <a:ln w="9525">
              <a:solidFill>
                <a:srgbClr val="FF0000"/>
              </a:solidFill>
              <a:round/>
              <a:headEnd/>
              <a:tailEnd/>
            </a:ln>
          </p:spPr>
          <p:txBody>
            <a:bodyPr/>
            <a:lstStyle/>
            <a:p>
              <a:endParaRPr lang="en-US"/>
            </a:p>
          </p:txBody>
        </p:sp>
        <p:sp>
          <p:nvSpPr>
            <p:cNvPr id="64705" name="Line 1180"/>
            <p:cNvSpPr>
              <a:spLocks noChangeShapeType="1"/>
            </p:cNvSpPr>
            <p:nvPr/>
          </p:nvSpPr>
          <p:spPr bwMode="auto">
            <a:xfrm>
              <a:off x="3808" y="1440"/>
              <a:ext cx="1" cy="36"/>
            </a:xfrm>
            <a:prstGeom prst="line">
              <a:avLst/>
            </a:prstGeom>
            <a:noFill/>
            <a:ln w="9525">
              <a:solidFill>
                <a:srgbClr val="FF0000"/>
              </a:solidFill>
              <a:round/>
              <a:headEnd/>
              <a:tailEnd/>
            </a:ln>
          </p:spPr>
          <p:txBody>
            <a:bodyPr/>
            <a:lstStyle/>
            <a:p>
              <a:endParaRPr lang="en-US"/>
            </a:p>
          </p:txBody>
        </p:sp>
        <p:sp>
          <p:nvSpPr>
            <p:cNvPr id="64706" name="Line 1181"/>
            <p:cNvSpPr>
              <a:spLocks noChangeShapeType="1"/>
            </p:cNvSpPr>
            <p:nvPr/>
          </p:nvSpPr>
          <p:spPr bwMode="auto">
            <a:xfrm flipH="1">
              <a:off x="3838" y="1458"/>
              <a:ext cx="36" cy="1"/>
            </a:xfrm>
            <a:prstGeom prst="line">
              <a:avLst/>
            </a:prstGeom>
            <a:noFill/>
            <a:ln w="9525">
              <a:solidFill>
                <a:srgbClr val="FF0000"/>
              </a:solidFill>
              <a:round/>
              <a:headEnd/>
              <a:tailEnd/>
            </a:ln>
          </p:spPr>
          <p:txBody>
            <a:bodyPr/>
            <a:lstStyle/>
            <a:p>
              <a:endParaRPr lang="en-US"/>
            </a:p>
          </p:txBody>
        </p:sp>
        <p:sp>
          <p:nvSpPr>
            <p:cNvPr id="64707" name="Line 1182"/>
            <p:cNvSpPr>
              <a:spLocks noChangeShapeType="1"/>
            </p:cNvSpPr>
            <p:nvPr/>
          </p:nvSpPr>
          <p:spPr bwMode="auto">
            <a:xfrm>
              <a:off x="3856" y="1440"/>
              <a:ext cx="1" cy="36"/>
            </a:xfrm>
            <a:prstGeom prst="line">
              <a:avLst/>
            </a:prstGeom>
            <a:noFill/>
            <a:ln w="9525">
              <a:solidFill>
                <a:srgbClr val="FF0000"/>
              </a:solidFill>
              <a:round/>
              <a:headEnd/>
              <a:tailEnd/>
            </a:ln>
          </p:spPr>
          <p:txBody>
            <a:bodyPr/>
            <a:lstStyle/>
            <a:p>
              <a:endParaRPr lang="en-US"/>
            </a:p>
          </p:txBody>
        </p:sp>
        <p:sp>
          <p:nvSpPr>
            <p:cNvPr id="64708" name="Line 1183"/>
            <p:cNvSpPr>
              <a:spLocks noChangeShapeType="1"/>
            </p:cNvSpPr>
            <p:nvPr/>
          </p:nvSpPr>
          <p:spPr bwMode="auto">
            <a:xfrm flipH="1">
              <a:off x="3880" y="1620"/>
              <a:ext cx="42" cy="1"/>
            </a:xfrm>
            <a:prstGeom prst="line">
              <a:avLst/>
            </a:prstGeom>
            <a:noFill/>
            <a:ln w="9525">
              <a:solidFill>
                <a:srgbClr val="FF0000"/>
              </a:solidFill>
              <a:round/>
              <a:headEnd/>
              <a:tailEnd/>
            </a:ln>
          </p:spPr>
          <p:txBody>
            <a:bodyPr/>
            <a:lstStyle/>
            <a:p>
              <a:endParaRPr lang="en-US"/>
            </a:p>
          </p:txBody>
        </p:sp>
        <p:sp>
          <p:nvSpPr>
            <p:cNvPr id="64709" name="Line 1184"/>
            <p:cNvSpPr>
              <a:spLocks noChangeShapeType="1"/>
            </p:cNvSpPr>
            <p:nvPr/>
          </p:nvSpPr>
          <p:spPr bwMode="auto">
            <a:xfrm>
              <a:off x="3904" y="1602"/>
              <a:ext cx="1" cy="42"/>
            </a:xfrm>
            <a:prstGeom prst="line">
              <a:avLst/>
            </a:prstGeom>
            <a:noFill/>
            <a:ln w="9525">
              <a:solidFill>
                <a:srgbClr val="FF0000"/>
              </a:solidFill>
              <a:round/>
              <a:headEnd/>
              <a:tailEnd/>
            </a:ln>
          </p:spPr>
          <p:txBody>
            <a:bodyPr/>
            <a:lstStyle/>
            <a:p>
              <a:endParaRPr lang="en-US"/>
            </a:p>
          </p:txBody>
        </p:sp>
        <p:sp>
          <p:nvSpPr>
            <p:cNvPr id="64710" name="Line 1185"/>
            <p:cNvSpPr>
              <a:spLocks noChangeShapeType="1"/>
            </p:cNvSpPr>
            <p:nvPr/>
          </p:nvSpPr>
          <p:spPr bwMode="auto">
            <a:xfrm flipH="1">
              <a:off x="3952" y="1620"/>
              <a:ext cx="36" cy="1"/>
            </a:xfrm>
            <a:prstGeom prst="line">
              <a:avLst/>
            </a:prstGeom>
            <a:noFill/>
            <a:ln w="9525">
              <a:solidFill>
                <a:srgbClr val="FF0000"/>
              </a:solidFill>
              <a:round/>
              <a:headEnd/>
              <a:tailEnd/>
            </a:ln>
          </p:spPr>
          <p:txBody>
            <a:bodyPr/>
            <a:lstStyle/>
            <a:p>
              <a:endParaRPr lang="en-US"/>
            </a:p>
          </p:txBody>
        </p:sp>
        <p:sp>
          <p:nvSpPr>
            <p:cNvPr id="64711" name="Line 1186"/>
            <p:cNvSpPr>
              <a:spLocks noChangeShapeType="1"/>
            </p:cNvSpPr>
            <p:nvPr/>
          </p:nvSpPr>
          <p:spPr bwMode="auto">
            <a:xfrm>
              <a:off x="3970" y="1602"/>
              <a:ext cx="1" cy="42"/>
            </a:xfrm>
            <a:prstGeom prst="line">
              <a:avLst/>
            </a:prstGeom>
            <a:noFill/>
            <a:ln w="9525">
              <a:solidFill>
                <a:srgbClr val="FF0000"/>
              </a:solidFill>
              <a:round/>
              <a:headEnd/>
              <a:tailEnd/>
            </a:ln>
          </p:spPr>
          <p:txBody>
            <a:bodyPr/>
            <a:lstStyle/>
            <a:p>
              <a:endParaRPr lang="en-US"/>
            </a:p>
          </p:txBody>
        </p:sp>
        <p:sp>
          <p:nvSpPr>
            <p:cNvPr id="64712" name="Line 1187"/>
            <p:cNvSpPr>
              <a:spLocks noChangeShapeType="1"/>
            </p:cNvSpPr>
            <p:nvPr/>
          </p:nvSpPr>
          <p:spPr bwMode="auto">
            <a:xfrm flipH="1">
              <a:off x="3988" y="1620"/>
              <a:ext cx="36" cy="1"/>
            </a:xfrm>
            <a:prstGeom prst="line">
              <a:avLst/>
            </a:prstGeom>
            <a:noFill/>
            <a:ln w="9525">
              <a:solidFill>
                <a:srgbClr val="FF0000"/>
              </a:solidFill>
              <a:round/>
              <a:headEnd/>
              <a:tailEnd/>
            </a:ln>
          </p:spPr>
          <p:txBody>
            <a:bodyPr/>
            <a:lstStyle/>
            <a:p>
              <a:endParaRPr lang="en-US"/>
            </a:p>
          </p:txBody>
        </p:sp>
        <p:sp>
          <p:nvSpPr>
            <p:cNvPr id="64713" name="Line 1188"/>
            <p:cNvSpPr>
              <a:spLocks noChangeShapeType="1"/>
            </p:cNvSpPr>
            <p:nvPr/>
          </p:nvSpPr>
          <p:spPr bwMode="auto">
            <a:xfrm>
              <a:off x="4006" y="1602"/>
              <a:ext cx="1" cy="42"/>
            </a:xfrm>
            <a:prstGeom prst="line">
              <a:avLst/>
            </a:prstGeom>
            <a:noFill/>
            <a:ln w="9525">
              <a:solidFill>
                <a:srgbClr val="FF0000"/>
              </a:solidFill>
              <a:round/>
              <a:headEnd/>
              <a:tailEnd/>
            </a:ln>
          </p:spPr>
          <p:txBody>
            <a:bodyPr/>
            <a:lstStyle/>
            <a:p>
              <a:endParaRPr lang="en-US"/>
            </a:p>
          </p:txBody>
        </p:sp>
        <p:sp>
          <p:nvSpPr>
            <p:cNvPr id="64714" name="Line 1189"/>
            <p:cNvSpPr>
              <a:spLocks noChangeShapeType="1"/>
            </p:cNvSpPr>
            <p:nvPr/>
          </p:nvSpPr>
          <p:spPr bwMode="auto">
            <a:xfrm flipH="1">
              <a:off x="4138" y="1620"/>
              <a:ext cx="36" cy="1"/>
            </a:xfrm>
            <a:prstGeom prst="line">
              <a:avLst/>
            </a:prstGeom>
            <a:noFill/>
            <a:ln w="9525">
              <a:solidFill>
                <a:srgbClr val="FF0000"/>
              </a:solidFill>
              <a:round/>
              <a:headEnd/>
              <a:tailEnd/>
            </a:ln>
          </p:spPr>
          <p:txBody>
            <a:bodyPr/>
            <a:lstStyle/>
            <a:p>
              <a:endParaRPr lang="en-US"/>
            </a:p>
          </p:txBody>
        </p:sp>
        <p:sp>
          <p:nvSpPr>
            <p:cNvPr id="64715" name="Line 1190"/>
            <p:cNvSpPr>
              <a:spLocks noChangeShapeType="1"/>
            </p:cNvSpPr>
            <p:nvPr/>
          </p:nvSpPr>
          <p:spPr bwMode="auto">
            <a:xfrm>
              <a:off x="4162" y="1602"/>
              <a:ext cx="1" cy="42"/>
            </a:xfrm>
            <a:prstGeom prst="line">
              <a:avLst/>
            </a:prstGeom>
            <a:noFill/>
            <a:ln w="9525">
              <a:solidFill>
                <a:srgbClr val="FF0000"/>
              </a:solidFill>
              <a:round/>
              <a:headEnd/>
              <a:tailEnd/>
            </a:ln>
          </p:spPr>
          <p:txBody>
            <a:bodyPr/>
            <a:lstStyle/>
            <a:p>
              <a:endParaRPr lang="en-US"/>
            </a:p>
          </p:txBody>
        </p:sp>
        <p:sp>
          <p:nvSpPr>
            <p:cNvPr id="64716" name="Line 1191"/>
            <p:cNvSpPr>
              <a:spLocks noChangeShapeType="1"/>
            </p:cNvSpPr>
            <p:nvPr/>
          </p:nvSpPr>
          <p:spPr bwMode="auto">
            <a:xfrm flipH="1">
              <a:off x="4210" y="1620"/>
              <a:ext cx="36" cy="1"/>
            </a:xfrm>
            <a:prstGeom prst="line">
              <a:avLst/>
            </a:prstGeom>
            <a:noFill/>
            <a:ln w="9525">
              <a:solidFill>
                <a:srgbClr val="FF0000"/>
              </a:solidFill>
              <a:round/>
              <a:headEnd/>
              <a:tailEnd/>
            </a:ln>
          </p:spPr>
          <p:txBody>
            <a:bodyPr/>
            <a:lstStyle/>
            <a:p>
              <a:endParaRPr lang="en-US"/>
            </a:p>
          </p:txBody>
        </p:sp>
        <p:sp>
          <p:nvSpPr>
            <p:cNvPr id="64717" name="Line 1192"/>
            <p:cNvSpPr>
              <a:spLocks noChangeShapeType="1"/>
            </p:cNvSpPr>
            <p:nvPr/>
          </p:nvSpPr>
          <p:spPr bwMode="auto">
            <a:xfrm>
              <a:off x="4228" y="1602"/>
              <a:ext cx="1" cy="42"/>
            </a:xfrm>
            <a:prstGeom prst="line">
              <a:avLst/>
            </a:prstGeom>
            <a:noFill/>
            <a:ln w="9525">
              <a:solidFill>
                <a:srgbClr val="FF0000"/>
              </a:solidFill>
              <a:round/>
              <a:headEnd/>
              <a:tailEnd/>
            </a:ln>
          </p:spPr>
          <p:txBody>
            <a:bodyPr/>
            <a:lstStyle/>
            <a:p>
              <a:endParaRPr lang="en-US"/>
            </a:p>
          </p:txBody>
        </p:sp>
        <p:sp>
          <p:nvSpPr>
            <p:cNvPr id="64718" name="Line 1193"/>
            <p:cNvSpPr>
              <a:spLocks noChangeShapeType="1"/>
            </p:cNvSpPr>
            <p:nvPr/>
          </p:nvSpPr>
          <p:spPr bwMode="auto">
            <a:xfrm flipH="1">
              <a:off x="4210" y="1620"/>
              <a:ext cx="36" cy="1"/>
            </a:xfrm>
            <a:prstGeom prst="line">
              <a:avLst/>
            </a:prstGeom>
            <a:noFill/>
            <a:ln w="9525">
              <a:solidFill>
                <a:srgbClr val="FF0000"/>
              </a:solidFill>
              <a:round/>
              <a:headEnd/>
              <a:tailEnd/>
            </a:ln>
          </p:spPr>
          <p:txBody>
            <a:bodyPr/>
            <a:lstStyle/>
            <a:p>
              <a:endParaRPr lang="en-US"/>
            </a:p>
          </p:txBody>
        </p:sp>
        <p:sp>
          <p:nvSpPr>
            <p:cNvPr id="64719" name="Line 1194"/>
            <p:cNvSpPr>
              <a:spLocks noChangeShapeType="1"/>
            </p:cNvSpPr>
            <p:nvPr/>
          </p:nvSpPr>
          <p:spPr bwMode="auto">
            <a:xfrm>
              <a:off x="4228" y="1602"/>
              <a:ext cx="1" cy="42"/>
            </a:xfrm>
            <a:prstGeom prst="line">
              <a:avLst/>
            </a:prstGeom>
            <a:noFill/>
            <a:ln w="9525">
              <a:solidFill>
                <a:srgbClr val="FF0000"/>
              </a:solidFill>
              <a:round/>
              <a:headEnd/>
              <a:tailEnd/>
            </a:ln>
          </p:spPr>
          <p:txBody>
            <a:bodyPr/>
            <a:lstStyle/>
            <a:p>
              <a:endParaRPr lang="en-US"/>
            </a:p>
          </p:txBody>
        </p:sp>
        <p:sp>
          <p:nvSpPr>
            <p:cNvPr id="64720" name="Line 1195"/>
            <p:cNvSpPr>
              <a:spLocks noChangeShapeType="1"/>
            </p:cNvSpPr>
            <p:nvPr/>
          </p:nvSpPr>
          <p:spPr bwMode="auto">
            <a:xfrm flipH="1">
              <a:off x="4222" y="1620"/>
              <a:ext cx="42" cy="1"/>
            </a:xfrm>
            <a:prstGeom prst="line">
              <a:avLst/>
            </a:prstGeom>
            <a:noFill/>
            <a:ln w="9525">
              <a:solidFill>
                <a:srgbClr val="FF0000"/>
              </a:solidFill>
              <a:round/>
              <a:headEnd/>
              <a:tailEnd/>
            </a:ln>
          </p:spPr>
          <p:txBody>
            <a:bodyPr/>
            <a:lstStyle/>
            <a:p>
              <a:endParaRPr lang="en-US"/>
            </a:p>
          </p:txBody>
        </p:sp>
        <p:sp>
          <p:nvSpPr>
            <p:cNvPr id="64721" name="Line 1196"/>
            <p:cNvSpPr>
              <a:spLocks noChangeShapeType="1"/>
            </p:cNvSpPr>
            <p:nvPr/>
          </p:nvSpPr>
          <p:spPr bwMode="auto">
            <a:xfrm>
              <a:off x="4246" y="1602"/>
              <a:ext cx="1" cy="42"/>
            </a:xfrm>
            <a:prstGeom prst="line">
              <a:avLst/>
            </a:prstGeom>
            <a:noFill/>
            <a:ln w="9525">
              <a:solidFill>
                <a:srgbClr val="FF0000"/>
              </a:solidFill>
              <a:round/>
              <a:headEnd/>
              <a:tailEnd/>
            </a:ln>
          </p:spPr>
          <p:txBody>
            <a:bodyPr/>
            <a:lstStyle/>
            <a:p>
              <a:endParaRPr lang="en-US"/>
            </a:p>
          </p:txBody>
        </p:sp>
        <p:sp>
          <p:nvSpPr>
            <p:cNvPr id="64722" name="Line 1197"/>
            <p:cNvSpPr>
              <a:spLocks noChangeShapeType="1"/>
            </p:cNvSpPr>
            <p:nvPr/>
          </p:nvSpPr>
          <p:spPr bwMode="auto">
            <a:xfrm flipH="1">
              <a:off x="4228" y="1620"/>
              <a:ext cx="42" cy="1"/>
            </a:xfrm>
            <a:prstGeom prst="line">
              <a:avLst/>
            </a:prstGeom>
            <a:noFill/>
            <a:ln w="9525">
              <a:solidFill>
                <a:srgbClr val="FF0000"/>
              </a:solidFill>
              <a:round/>
              <a:headEnd/>
              <a:tailEnd/>
            </a:ln>
          </p:spPr>
          <p:txBody>
            <a:bodyPr/>
            <a:lstStyle/>
            <a:p>
              <a:endParaRPr lang="en-US"/>
            </a:p>
          </p:txBody>
        </p:sp>
        <p:sp>
          <p:nvSpPr>
            <p:cNvPr id="64723" name="Line 1198"/>
            <p:cNvSpPr>
              <a:spLocks noChangeShapeType="1"/>
            </p:cNvSpPr>
            <p:nvPr/>
          </p:nvSpPr>
          <p:spPr bwMode="auto">
            <a:xfrm>
              <a:off x="4252" y="1602"/>
              <a:ext cx="1" cy="42"/>
            </a:xfrm>
            <a:prstGeom prst="line">
              <a:avLst/>
            </a:prstGeom>
            <a:noFill/>
            <a:ln w="9525">
              <a:solidFill>
                <a:srgbClr val="FF0000"/>
              </a:solidFill>
              <a:round/>
              <a:headEnd/>
              <a:tailEnd/>
            </a:ln>
          </p:spPr>
          <p:txBody>
            <a:bodyPr/>
            <a:lstStyle/>
            <a:p>
              <a:endParaRPr lang="en-US"/>
            </a:p>
          </p:txBody>
        </p:sp>
        <p:sp>
          <p:nvSpPr>
            <p:cNvPr id="64724" name="Line 1199"/>
            <p:cNvSpPr>
              <a:spLocks noChangeShapeType="1"/>
            </p:cNvSpPr>
            <p:nvPr/>
          </p:nvSpPr>
          <p:spPr bwMode="auto">
            <a:xfrm flipH="1">
              <a:off x="4420" y="1620"/>
              <a:ext cx="42" cy="1"/>
            </a:xfrm>
            <a:prstGeom prst="line">
              <a:avLst/>
            </a:prstGeom>
            <a:noFill/>
            <a:ln w="9525">
              <a:solidFill>
                <a:srgbClr val="FF0000"/>
              </a:solidFill>
              <a:round/>
              <a:headEnd/>
              <a:tailEnd/>
            </a:ln>
          </p:spPr>
          <p:txBody>
            <a:bodyPr/>
            <a:lstStyle/>
            <a:p>
              <a:endParaRPr lang="en-US"/>
            </a:p>
          </p:txBody>
        </p:sp>
        <p:sp>
          <p:nvSpPr>
            <p:cNvPr id="64725" name="Line 1200"/>
            <p:cNvSpPr>
              <a:spLocks noChangeShapeType="1"/>
            </p:cNvSpPr>
            <p:nvPr/>
          </p:nvSpPr>
          <p:spPr bwMode="auto">
            <a:xfrm>
              <a:off x="4444" y="1602"/>
              <a:ext cx="1" cy="42"/>
            </a:xfrm>
            <a:prstGeom prst="line">
              <a:avLst/>
            </a:prstGeom>
            <a:noFill/>
            <a:ln w="9525">
              <a:solidFill>
                <a:srgbClr val="FF0000"/>
              </a:solidFill>
              <a:round/>
              <a:headEnd/>
              <a:tailEnd/>
            </a:ln>
          </p:spPr>
          <p:txBody>
            <a:bodyPr/>
            <a:lstStyle/>
            <a:p>
              <a:endParaRPr lang="en-US"/>
            </a:p>
          </p:txBody>
        </p:sp>
        <p:sp>
          <p:nvSpPr>
            <p:cNvPr id="64726" name="Line 1201"/>
            <p:cNvSpPr>
              <a:spLocks noChangeShapeType="1"/>
            </p:cNvSpPr>
            <p:nvPr/>
          </p:nvSpPr>
          <p:spPr bwMode="auto">
            <a:xfrm flipH="1">
              <a:off x="4576" y="1620"/>
              <a:ext cx="42" cy="1"/>
            </a:xfrm>
            <a:prstGeom prst="line">
              <a:avLst/>
            </a:prstGeom>
            <a:noFill/>
            <a:ln w="9525">
              <a:solidFill>
                <a:srgbClr val="FF0000"/>
              </a:solidFill>
              <a:round/>
              <a:headEnd/>
              <a:tailEnd/>
            </a:ln>
          </p:spPr>
          <p:txBody>
            <a:bodyPr/>
            <a:lstStyle/>
            <a:p>
              <a:endParaRPr lang="en-US"/>
            </a:p>
          </p:txBody>
        </p:sp>
        <p:sp>
          <p:nvSpPr>
            <p:cNvPr id="64727" name="Line 1202"/>
            <p:cNvSpPr>
              <a:spLocks noChangeShapeType="1"/>
            </p:cNvSpPr>
            <p:nvPr/>
          </p:nvSpPr>
          <p:spPr bwMode="auto">
            <a:xfrm>
              <a:off x="4600" y="1602"/>
              <a:ext cx="1" cy="42"/>
            </a:xfrm>
            <a:prstGeom prst="line">
              <a:avLst/>
            </a:prstGeom>
            <a:noFill/>
            <a:ln w="9525">
              <a:solidFill>
                <a:srgbClr val="FF0000"/>
              </a:solidFill>
              <a:round/>
              <a:headEnd/>
              <a:tailEnd/>
            </a:ln>
          </p:spPr>
          <p:txBody>
            <a:bodyPr/>
            <a:lstStyle/>
            <a:p>
              <a:endParaRPr lang="en-US"/>
            </a:p>
          </p:txBody>
        </p:sp>
        <p:sp>
          <p:nvSpPr>
            <p:cNvPr id="64728" name="Line 1203"/>
            <p:cNvSpPr>
              <a:spLocks noChangeShapeType="1"/>
            </p:cNvSpPr>
            <p:nvPr/>
          </p:nvSpPr>
          <p:spPr bwMode="auto">
            <a:xfrm flipH="1">
              <a:off x="4750" y="1620"/>
              <a:ext cx="36" cy="1"/>
            </a:xfrm>
            <a:prstGeom prst="line">
              <a:avLst/>
            </a:prstGeom>
            <a:noFill/>
            <a:ln w="9525">
              <a:solidFill>
                <a:srgbClr val="FF0000"/>
              </a:solidFill>
              <a:round/>
              <a:headEnd/>
              <a:tailEnd/>
            </a:ln>
          </p:spPr>
          <p:txBody>
            <a:bodyPr/>
            <a:lstStyle/>
            <a:p>
              <a:endParaRPr lang="en-US"/>
            </a:p>
          </p:txBody>
        </p:sp>
        <p:sp>
          <p:nvSpPr>
            <p:cNvPr id="64729" name="Line 1204"/>
            <p:cNvSpPr>
              <a:spLocks noChangeShapeType="1"/>
            </p:cNvSpPr>
            <p:nvPr/>
          </p:nvSpPr>
          <p:spPr bwMode="auto">
            <a:xfrm>
              <a:off x="4768" y="1602"/>
              <a:ext cx="1" cy="42"/>
            </a:xfrm>
            <a:prstGeom prst="line">
              <a:avLst/>
            </a:prstGeom>
            <a:noFill/>
            <a:ln w="9525">
              <a:solidFill>
                <a:srgbClr val="FF0000"/>
              </a:solidFill>
              <a:round/>
              <a:headEnd/>
              <a:tailEnd/>
            </a:ln>
          </p:spPr>
          <p:txBody>
            <a:bodyPr/>
            <a:lstStyle/>
            <a:p>
              <a:endParaRPr lang="en-US"/>
            </a:p>
          </p:txBody>
        </p:sp>
        <p:sp>
          <p:nvSpPr>
            <p:cNvPr id="64730" name="Freeform 1205"/>
            <p:cNvSpPr>
              <a:spLocks noEditPoints="1"/>
            </p:cNvSpPr>
            <p:nvPr/>
          </p:nvSpPr>
          <p:spPr bwMode="auto">
            <a:xfrm>
              <a:off x="904" y="702"/>
              <a:ext cx="3876" cy="924"/>
            </a:xfrm>
            <a:custGeom>
              <a:avLst/>
              <a:gdLst>
                <a:gd name="T0" fmla="*/ 378 w 3876"/>
                <a:gd name="T1" fmla="*/ 12 h 924"/>
                <a:gd name="T2" fmla="*/ 402 w 3876"/>
                <a:gd name="T3" fmla="*/ 12 h 924"/>
                <a:gd name="T4" fmla="*/ 414 w 3876"/>
                <a:gd name="T5" fmla="*/ 6 h 924"/>
                <a:gd name="T6" fmla="*/ 462 w 3876"/>
                <a:gd name="T7" fmla="*/ 6 h 924"/>
                <a:gd name="T8" fmla="*/ 510 w 3876"/>
                <a:gd name="T9" fmla="*/ 0 h 924"/>
                <a:gd name="T10" fmla="*/ 678 w 3876"/>
                <a:gd name="T11" fmla="*/ 0 h 924"/>
                <a:gd name="T12" fmla="*/ 678 w 3876"/>
                <a:gd name="T13" fmla="*/ 0 h 924"/>
                <a:gd name="T14" fmla="*/ 690 w 3876"/>
                <a:gd name="T15" fmla="*/ 0 h 924"/>
                <a:gd name="T16" fmla="*/ 828 w 3876"/>
                <a:gd name="T17" fmla="*/ 6 h 924"/>
                <a:gd name="T18" fmla="*/ 906 w 3876"/>
                <a:gd name="T19" fmla="*/ 6 h 924"/>
                <a:gd name="T20" fmla="*/ 924 w 3876"/>
                <a:gd name="T21" fmla="*/ 12 h 924"/>
                <a:gd name="T22" fmla="*/ 996 w 3876"/>
                <a:gd name="T23" fmla="*/ 12 h 924"/>
                <a:gd name="T24" fmla="*/ 996 w 3876"/>
                <a:gd name="T25" fmla="*/ 12 h 924"/>
                <a:gd name="T26" fmla="*/ 1140 w 3876"/>
                <a:gd name="T27" fmla="*/ 12 h 924"/>
                <a:gd name="T28" fmla="*/ 1266 w 3876"/>
                <a:gd name="T29" fmla="*/ 12 h 924"/>
                <a:gd name="T30" fmla="*/ 1320 w 3876"/>
                <a:gd name="T31" fmla="*/ 6 h 924"/>
                <a:gd name="T32" fmla="*/ 1356 w 3876"/>
                <a:gd name="T33" fmla="*/ 6 h 924"/>
                <a:gd name="T34" fmla="*/ 1362 w 3876"/>
                <a:gd name="T35" fmla="*/ 0 h 924"/>
                <a:gd name="T36" fmla="*/ 1452 w 3876"/>
                <a:gd name="T37" fmla="*/ 0 h 924"/>
                <a:gd name="T38" fmla="*/ 1458 w 3876"/>
                <a:gd name="T39" fmla="*/ 6 h 924"/>
                <a:gd name="T40" fmla="*/ 1446 w 3876"/>
                <a:gd name="T41" fmla="*/ 78 h 924"/>
                <a:gd name="T42" fmla="*/ 1482 w 3876"/>
                <a:gd name="T43" fmla="*/ 78 h 924"/>
                <a:gd name="T44" fmla="*/ 1476 w 3876"/>
                <a:gd name="T45" fmla="*/ 162 h 924"/>
                <a:gd name="T46" fmla="*/ 1506 w 3876"/>
                <a:gd name="T47" fmla="*/ 156 h 924"/>
                <a:gd name="T48" fmla="*/ 1512 w 3876"/>
                <a:gd name="T49" fmla="*/ 240 h 924"/>
                <a:gd name="T50" fmla="*/ 1512 w 3876"/>
                <a:gd name="T51" fmla="*/ 240 h 924"/>
                <a:gd name="T52" fmla="*/ 1548 w 3876"/>
                <a:gd name="T53" fmla="*/ 240 h 924"/>
                <a:gd name="T54" fmla="*/ 1560 w 3876"/>
                <a:gd name="T55" fmla="*/ 240 h 924"/>
                <a:gd name="T56" fmla="*/ 1554 w 3876"/>
                <a:gd name="T57" fmla="*/ 324 h 924"/>
                <a:gd name="T58" fmla="*/ 1602 w 3876"/>
                <a:gd name="T59" fmla="*/ 318 h 924"/>
                <a:gd name="T60" fmla="*/ 1602 w 3876"/>
                <a:gd name="T61" fmla="*/ 408 h 924"/>
                <a:gd name="T62" fmla="*/ 1692 w 3876"/>
                <a:gd name="T63" fmla="*/ 396 h 924"/>
                <a:gd name="T64" fmla="*/ 1692 w 3876"/>
                <a:gd name="T65" fmla="*/ 396 h 924"/>
                <a:gd name="T66" fmla="*/ 1842 w 3876"/>
                <a:gd name="T67" fmla="*/ 396 h 924"/>
                <a:gd name="T68" fmla="*/ 1884 w 3876"/>
                <a:gd name="T69" fmla="*/ 402 h 924"/>
                <a:gd name="T70" fmla="*/ 1968 w 3876"/>
                <a:gd name="T71" fmla="*/ 396 h 924"/>
                <a:gd name="T72" fmla="*/ 1962 w 3876"/>
                <a:gd name="T73" fmla="*/ 504 h 924"/>
                <a:gd name="T74" fmla="*/ 2178 w 3876"/>
                <a:gd name="T75" fmla="*/ 504 h 924"/>
                <a:gd name="T76" fmla="*/ 2178 w 3876"/>
                <a:gd name="T77" fmla="*/ 504 h 924"/>
                <a:gd name="T78" fmla="*/ 2226 w 3876"/>
                <a:gd name="T79" fmla="*/ 504 h 924"/>
                <a:gd name="T80" fmla="*/ 2466 w 3876"/>
                <a:gd name="T81" fmla="*/ 504 h 924"/>
                <a:gd name="T82" fmla="*/ 2610 w 3876"/>
                <a:gd name="T83" fmla="*/ 498 h 924"/>
                <a:gd name="T84" fmla="*/ 2604 w 3876"/>
                <a:gd name="T85" fmla="*/ 624 h 924"/>
                <a:gd name="T86" fmla="*/ 2658 w 3876"/>
                <a:gd name="T87" fmla="*/ 612 h 924"/>
                <a:gd name="T88" fmla="*/ 2700 w 3876"/>
                <a:gd name="T89" fmla="*/ 612 h 924"/>
                <a:gd name="T90" fmla="*/ 2700 w 3876"/>
                <a:gd name="T91" fmla="*/ 612 h 924"/>
                <a:gd name="T92" fmla="*/ 2772 w 3876"/>
                <a:gd name="T93" fmla="*/ 612 h 924"/>
                <a:gd name="T94" fmla="*/ 2760 w 3876"/>
                <a:gd name="T95" fmla="*/ 756 h 924"/>
                <a:gd name="T96" fmla="*/ 2898 w 3876"/>
                <a:gd name="T97" fmla="*/ 756 h 924"/>
                <a:gd name="T98" fmla="*/ 2946 w 3876"/>
                <a:gd name="T99" fmla="*/ 762 h 924"/>
                <a:gd name="T100" fmla="*/ 2994 w 3876"/>
                <a:gd name="T101" fmla="*/ 756 h 924"/>
                <a:gd name="T102" fmla="*/ 2994 w 3876"/>
                <a:gd name="T103" fmla="*/ 756 h 924"/>
                <a:gd name="T104" fmla="*/ 3066 w 3876"/>
                <a:gd name="T105" fmla="*/ 924 h 924"/>
                <a:gd name="T106" fmla="*/ 3108 w 3876"/>
                <a:gd name="T107" fmla="*/ 924 h 924"/>
                <a:gd name="T108" fmla="*/ 3264 w 3876"/>
                <a:gd name="T109" fmla="*/ 918 h 924"/>
                <a:gd name="T110" fmla="*/ 3330 w 3876"/>
                <a:gd name="T111" fmla="*/ 918 h 924"/>
                <a:gd name="T112" fmla="*/ 3348 w 3876"/>
                <a:gd name="T113" fmla="*/ 912 h 924"/>
                <a:gd name="T114" fmla="*/ 3348 w 3876"/>
                <a:gd name="T115" fmla="*/ 912 h 924"/>
                <a:gd name="T116" fmla="*/ 3348 w 3876"/>
                <a:gd name="T117" fmla="*/ 912 h 924"/>
                <a:gd name="T118" fmla="*/ 3534 w 3876"/>
                <a:gd name="T119" fmla="*/ 912 h 924"/>
                <a:gd name="T120" fmla="*/ 3690 w 3876"/>
                <a:gd name="T121" fmla="*/ 918 h 924"/>
                <a:gd name="T122" fmla="*/ 3858 w 3876"/>
                <a:gd name="T123" fmla="*/ 918 h 9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76"/>
                <a:gd name="T187" fmla="*/ 0 h 924"/>
                <a:gd name="T188" fmla="*/ 3876 w 3876"/>
                <a:gd name="T189" fmla="*/ 924 h 92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76" h="924">
                  <a:moveTo>
                    <a:pt x="6" y="12"/>
                  </a:moveTo>
                  <a:lnTo>
                    <a:pt x="0" y="12"/>
                  </a:lnTo>
                  <a:lnTo>
                    <a:pt x="0" y="6"/>
                  </a:lnTo>
                  <a:lnTo>
                    <a:pt x="0" y="0"/>
                  </a:lnTo>
                  <a:lnTo>
                    <a:pt x="6" y="0"/>
                  </a:lnTo>
                  <a:lnTo>
                    <a:pt x="378" y="0"/>
                  </a:lnTo>
                  <a:lnTo>
                    <a:pt x="384" y="0"/>
                  </a:lnTo>
                  <a:lnTo>
                    <a:pt x="384" y="6"/>
                  </a:lnTo>
                  <a:lnTo>
                    <a:pt x="384" y="12"/>
                  </a:lnTo>
                  <a:lnTo>
                    <a:pt x="378" y="12"/>
                  </a:lnTo>
                  <a:lnTo>
                    <a:pt x="6" y="12"/>
                  </a:lnTo>
                  <a:close/>
                  <a:moveTo>
                    <a:pt x="378" y="12"/>
                  </a:moveTo>
                  <a:lnTo>
                    <a:pt x="372" y="12"/>
                  </a:lnTo>
                  <a:lnTo>
                    <a:pt x="372" y="6"/>
                  </a:lnTo>
                  <a:lnTo>
                    <a:pt x="372" y="0"/>
                  </a:lnTo>
                  <a:lnTo>
                    <a:pt x="378" y="0"/>
                  </a:lnTo>
                  <a:lnTo>
                    <a:pt x="396" y="0"/>
                  </a:lnTo>
                  <a:lnTo>
                    <a:pt x="402" y="0"/>
                  </a:lnTo>
                  <a:lnTo>
                    <a:pt x="402" y="6"/>
                  </a:lnTo>
                  <a:lnTo>
                    <a:pt x="402" y="12"/>
                  </a:lnTo>
                  <a:lnTo>
                    <a:pt x="396" y="12"/>
                  </a:lnTo>
                  <a:lnTo>
                    <a:pt x="378" y="12"/>
                  </a:lnTo>
                  <a:close/>
                  <a:moveTo>
                    <a:pt x="396" y="12"/>
                  </a:moveTo>
                  <a:lnTo>
                    <a:pt x="390" y="12"/>
                  </a:lnTo>
                  <a:lnTo>
                    <a:pt x="390" y="6"/>
                  </a:lnTo>
                  <a:lnTo>
                    <a:pt x="390" y="0"/>
                  </a:lnTo>
                  <a:lnTo>
                    <a:pt x="396" y="0"/>
                  </a:lnTo>
                  <a:lnTo>
                    <a:pt x="408" y="0"/>
                  </a:lnTo>
                  <a:lnTo>
                    <a:pt x="414" y="0"/>
                  </a:lnTo>
                  <a:lnTo>
                    <a:pt x="414" y="6"/>
                  </a:lnTo>
                  <a:lnTo>
                    <a:pt x="414" y="12"/>
                  </a:lnTo>
                  <a:lnTo>
                    <a:pt x="408" y="12"/>
                  </a:lnTo>
                  <a:lnTo>
                    <a:pt x="396" y="12"/>
                  </a:lnTo>
                  <a:close/>
                  <a:moveTo>
                    <a:pt x="408" y="12"/>
                  </a:moveTo>
                  <a:lnTo>
                    <a:pt x="402" y="12"/>
                  </a:lnTo>
                  <a:lnTo>
                    <a:pt x="402" y="6"/>
                  </a:lnTo>
                  <a:lnTo>
                    <a:pt x="402" y="0"/>
                  </a:lnTo>
                  <a:lnTo>
                    <a:pt x="408" y="0"/>
                  </a:lnTo>
                  <a:lnTo>
                    <a:pt x="456" y="0"/>
                  </a:lnTo>
                  <a:lnTo>
                    <a:pt x="462" y="0"/>
                  </a:lnTo>
                  <a:lnTo>
                    <a:pt x="462" y="6"/>
                  </a:lnTo>
                  <a:lnTo>
                    <a:pt x="462" y="12"/>
                  </a:lnTo>
                  <a:lnTo>
                    <a:pt x="456" y="12"/>
                  </a:lnTo>
                  <a:lnTo>
                    <a:pt x="408" y="12"/>
                  </a:lnTo>
                  <a:close/>
                  <a:moveTo>
                    <a:pt x="456" y="12"/>
                  </a:moveTo>
                  <a:lnTo>
                    <a:pt x="450" y="12"/>
                  </a:lnTo>
                  <a:lnTo>
                    <a:pt x="450" y="6"/>
                  </a:lnTo>
                  <a:lnTo>
                    <a:pt x="450" y="0"/>
                  </a:lnTo>
                  <a:lnTo>
                    <a:pt x="456" y="0"/>
                  </a:lnTo>
                  <a:lnTo>
                    <a:pt x="504" y="0"/>
                  </a:lnTo>
                  <a:lnTo>
                    <a:pt x="510" y="0"/>
                  </a:lnTo>
                  <a:lnTo>
                    <a:pt x="510" y="6"/>
                  </a:lnTo>
                  <a:lnTo>
                    <a:pt x="510" y="12"/>
                  </a:lnTo>
                  <a:lnTo>
                    <a:pt x="504" y="12"/>
                  </a:lnTo>
                  <a:lnTo>
                    <a:pt x="456" y="12"/>
                  </a:lnTo>
                  <a:close/>
                  <a:moveTo>
                    <a:pt x="504" y="12"/>
                  </a:moveTo>
                  <a:lnTo>
                    <a:pt x="498" y="12"/>
                  </a:lnTo>
                  <a:lnTo>
                    <a:pt x="498" y="6"/>
                  </a:lnTo>
                  <a:lnTo>
                    <a:pt x="498" y="0"/>
                  </a:lnTo>
                  <a:lnTo>
                    <a:pt x="504" y="0"/>
                  </a:lnTo>
                  <a:lnTo>
                    <a:pt x="678" y="0"/>
                  </a:lnTo>
                  <a:lnTo>
                    <a:pt x="684" y="0"/>
                  </a:lnTo>
                  <a:lnTo>
                    <a:pt x="684" y="6"/>
                  </a:lnTo>
                  <a:lnTo>
                    <a:pt x="684" y="12"/>
                  </a:lnTo>
                  <a:lnTo>
                    <a:pt x="678" y="12"/>
                  </a:lnTo>
                  <a:lnTo>
                    <a:pt x="504" y="12"/>
                  </a:lnTo>
                  <a:close/>
                  <a:moveTo>
                    <a:pt x="678" y="12"/>
                  </a:moveTo>
                  <a:lnTo>
                    <a:pt x="672" y="12"/>
                  </a:lnTo>
                  <a:lnTo>
                    <a:pt x="672" y="6"/>
                  </a:lnTo>
                  <a:lnTo>
                    <a:pt x="672" y="0"/>
                  </a:lnTo>
                  <a:lnTo>
                    <a:pt x="678" y="0"/>
                  </a:lnTo>
                  <a:lnTo>
                    <a:pt x="696" y="0"/>
                  </a:lnTo>
                  <a:lnTo>
                    <a:pt x="702" y="0"/>
                  </a:lnTo>
                  <a:lnTo>
                    <a:pt x="702" y="6"/>
                  </a:lnTo>
                  <a:lnTo>
                    <a:pt x="702" y="12"/>
                  </a:lnTo>
                  <a:lnTo>
                    <a:pt x="696" y="12"/>
                  </a:lnTo>
                  <a:lnTo>
                    <a:pt x="678" y="12"/>
                  </a:lnTo>
                  <a:close/>
                  <a:moveTo>
                    <a:pt x="696" y="12"/>
                  </a:moveTo>
                  <a:lnTo>
                    <a:pt x="690" y="12"/>
                  </a:lnTo>
                  <a:lnTo>
                    <a:pt x="690" y="6"/>
                  </a:lnTo>
                  <a:lnTo>
                    <a:pt x="690" y="0"/>
                  </a:lnTo>
                  <a:lnTo>
                    <a:pt x="696" y="0"/>
                  </a:lnTo>
                  <a:lnTo>
                    <a:pt x="834" y="0"/>
                  </a:lnTo>
                  <a:lnTo>
                    <a:pt x="840" y="0"/>
                  </a:lnTo>
                  <a:lnTo>
                    <a:pt x="840" y="6"/>
                  </a:lnTo>
                  <a:lnTo>
                    <a:pt x="840" y="12"/>
                  </a:lnTo>
                  <a:lnTo>
                    <a:pt x="834" y="12"/>
                  </a:lnTo>
                  <a:lnTo>
                    <a:pt x="696" y="12"/>
                  </a:lnTo>
                  <a:close/>
                  <a:moveTo>
                    <a:pt x="834" y="12"/>
                  </a:moveTo>
                  <a:lnTo>
                    <a:pt x="828" y="12"/>
                  </a:lnTo>
                  <a:lnTo>
                    <a:pt x="828" y="6"/>
                  </a:lnTo>
                  <a:lnTo>
                    <a:pt x="828" y="0"/>
                  </a:lnTo>
                  <a:lnTo>
                    <a:pt x="834" y="0"/>
                  </a:lnTo>
                  <a:lnTo>
                    <a:pt x="912" y="0"/>
                  </a:lnTo>
                  <a:lnTo>
                    <a:pt x="918" y="0"/>
                  </a:lnTo>
                  <a:lnTo>
                    <a:pt x="918" y="6"/>
                  </a:lnTo>
                  <a:lnTo>
                    <a:pt x="918" y="12"/>
                  </a:lnTo>
                  <a:lnTo>
                    <a:pt x="912" y="12"/>
                  </a:lnTo>
                  <a:lnTo>
                    <a:pt x="834" y="12"/>
                  </a:lnTo>
                  <a:close/>
                  <a:moveTo>
                    <a:pt x="912" y="12"/>
                  </a:moveTo>
                  <a:lnTo>
                    <a:pt x="906" y="12"/>
                  </a:lnTo>
                  <a:lnTo>
                    <a:pt x="906" y="6"/>
                  </a:lnTo>
                  <a:lnTo>
                    <a:pt x="906" y="0"/>
                  </a:lnTo>
                  <a:lnTo>
                    <a:pt x="912" y="0"/>
                  </a:lnTo>
                  <a:lnTo>
                    <a:pt x="930" y="0"/>
                  </a:lnTo>
                  <a:lnTo>
                    <a:pt x="936" y="0"/>
                  </a:lnTo>
                  <a:lnTo>
                    <a:pt x="936" y="6"/>
                  </a:lnTo>
                  <a:lnTo>
                    <a:pt x="936" y="12"/>
                  </a:lnTo>
                  <a:lnTo>
                    <a:pt x="930" y="12"/>
                  </a:lnTo>
                  <a:lnTo>
                    <a:pt x="912" y="12"/>
                  </a:lnTo>
                  <a:close/>
                  <a:moveTo>
                    <a:pt x="930" y="12"/>
                  </a:moveTo>
                  <a:lnTo>
                    <a:pt x="924" y="12"/>
                  </a:lnTo>
                  <a:lnTo>
                    <a:pt x="924" y="6"/>
                  </a:lnTo>
                  <a:lnTo>
                    <a:pt x="924" y="0"/>
                  </a:lnTo>
                  <a:lnTo>
                    <a:pt x="930" y="0"/>
                  </a:lnTo>
                  <a:lnTo>
                    <a:pt x="996" y="0"/>
                  </a:lnTo>
                  <a:lnTo>
                    <a:pt x="1002" y="0"/>
                  </a:lnTo>
                  <a:lnTo>
                    <a:pt x="1002" y="6"/>
                  </a:lnTo>
                  <a:lnTo>
                    <a:pt x="1002" y="12"/>
                  </a:lnTo>
                  <a:lnTo>
                    <a:pt x="996" y="12"/>
                  </a:lnTo>
                  <a:lnTo>
                    <a:pt x="930" y="12"/>
                  </a:lnTo>
                  <a:close/>
                  <a:moveTo>
                    <a:pt x="996" y="12"/>
                  </a:moveTo>
                  <a:lnTo>
                    <a:pt x="990" y="12"/>
                  </a:lnTo>
                  <a:lnTo>
                    <a:pt x="990" y="6"/>
                  </a:lnTo>
                  <a:lnTo>
                    <a:pt x="990" y="0"/>
                  </a:lnTo>
                  <a:lnTo>
                    <a:pt x="996" y="0"/>
                  </a:lnTo>
                  <a:lnTo>
                    <a:pt x="1020" y="0"/>
                  </a:lnTo>
                  <a:lnTo>
                    <a:pt x="1026" y="0"/>
                  </a:lnTo>
                  <a:lnTo>
                    <a:pt x="1026" y="6"/>
                  </a:lnTo>
                  <a:lnTo>
                    <a:pt x="1026" y="12"/>
                  </a:lnTo>
                  <a:lnTo>
                    <a:pt x="1020" y="12"/>
                  </a:lnTo>
                  <a:lnTo>
                    <a:pt x="996" y="12"/>
                  </a:lnTo>
                  <a:close/>
                  <a:moveTo>
                    <a:pt x="1020" y="12"/>
                  </a:moveTo>
                  <a:lnTo>
                    <a:pt x="1014" y="12"/>
                  </a:lnTo>
                  <a:lnTo>
                    <a:pt x="1014" y="6"/>
                  </a:lnTo>
                  <a:lnTo>
                    <a:pt x="1014" y="0"/>
                  </a:lnTo>
                  <a:lnTo>
                    <a:pt x="1020" y="0"/>
                  </a:lnTo>
                  <a:lnTo>
                    <a:pt x="1140" y="0"/>
                  </a:lnTo>
                  <a:lnTo>
                    <a:pt x="1146" y="0"/>
                  </a:lnTo>
                  <a:lnTo>
                    <a:pt x="1146" y="6"/>
                  </a:lnTo>
                  <a:lnTo>
                    <a:pt x="1146" y="12"/>
                  </a:lnTo>
                  <a:lnTo>
                    <a:pt x="1140" y="12"/>
                  </a:lnTo>
                  <a:lnTo>
                    <a:pt x="1020" y="12"/>
                  </a:lnTo>
                  <a:close/>
                  <a:moveTo>
                    <a:pt x="1140" y="12"/>
                  </a:moveTo>
                  <a:lnTo>
                    <a:pt x="1134" y="12"/>
                  </a:lnTo>
                  <a:lnTo>
                    <a:pt x="1134" y="6"/>
                  </a:lnTo>
                  <a:lnTo>
                    <a:pt x="1134" y="0"/>
                  </a:lnTo>
                  <a:lnTo>
                    <a:pt x="1140" y="0"/>
                  </a:lnTo>
                  <a:lnTo>
                    <a:pt x="1260" y="0"/>
                  </a:lnTo>
                  <a:lnTo>
                    <a:pt x="1266" y="0"/>
                  </a:lnTo>
                  <a:lnTo>
                    <a:pt x="1266" y="6"/>
                  </a:lnTo>
                  <a:lnTo>
                    <a:pt x="1266" y="12"/>
                  </a:lnTo>
                  <a:lnTo>
                    <a:pt x="1260" y="12"/>
                  </a:lnTo>
                  <a:lnTo>
                    <a:pt x="1140" y="12"/>
                  </a:lnTo>
                  <a:close/>
                  <a:moveTo>
                    <a:pt x="1260" y="12"/>
                  </a:moveTo>
                  <a:lnTo>
                    <a:pt x="1254" y="12"/>
                  </a:lnTo>
                  <a:lnTo>
                    <a:pt x="1254" y="6"/>
                  </a:lnTo>
                  <a:lnTo>
                    <a:pt x="1254" y="0"/>
                  </a:lnTo>
                  <a:lnTo>
                    <a:pt x="1260" y="0"/>
                  </a:lnTo>
                  <a:lnTo>
                    <a:pt x="1314" y="0"/>
                  </a:lnTo>
                  <a:lnTo>
                    <a:pt x="1320" y="0"/>
                  </a:lnTo>
                  <a:lnTo>
                    <a:pt x="1320" y="6"/>
                  </a:lnTo>
                  <a:lnTo>
                    <a:pt x="1320" y="12"/>
                  </a:lnTo>
                  <a:lnTo>
                    <a:pt x="1314" y="12"/>
                  </a:lnTo>
                  <a:lnTo>
                    <a:pt x="1260" y="12"/>
                  </a:lnTo>
                  <a:close/>
                  <a:moveTo>
                    <a:pt x="1314" y="12"/>
                  </a:moveTo>
                  <a:lnTo>
                    <a:pt x="1308" y="12"/>
                  </a:lnTo>
                  <a:lnTo>
                    <a:pt x="1308" y="6"/>
                  </a:lnTo>
                  <a:lnTo>
                    <a:pt x="1308" y="0"/>
                  </a:lnTo>
                  <a:lnTo>
                    <a:pt x="1314" y="0"/>
                  </a:lnTo>
                  <a:lnTo>
                    <a:pt x="1350" y="0"/>
                  </a:lnTo>
                  <a:lnTo>
                    <a:pt x="1356" y="0"/>
                  </a:lnTo>
                  <a:lnTo>
                    <a:pt x="1356" y="6"/>
                  </a:lnTo>
                  <a:lnTo>
                    <a:pt x="1356" y="12"/>
                  </a:lnTo>
                  <a:lnTo>
                    <a:pt x="1350" y="12"/>
                  </a:lnTo>
                  <a:lnTo>
                    <a:pt x="1314" y="12"/>
                  </a:lnTo>
                  <a:close/>
                  <a:moveTo>
                    <a:pt x="1350" y="12"/>
                  </a:moveTo>
                  <a:lnTo>
                    <a:pt x="1344" y="12"/>
                  </a:lnTo>
                  <a:lnTo>
                    <a:pt x="1344" y="6"/>
                  </a:lnTo>
                  <a:lnTo>
                    <a:pt x="1344" y="0"/>
                  </a:lnTo>
                  <a:lnTo>
                    <a:pt x="1350" y="0"/>
                  </a:lnTo>
                  <a:lnTo>
                    <a:pt x="1356" y="0"/>
                  </a:lnTo>
                  <a:lnTo>
                    <a:pt x="1362" y="0"/>
                  </a:lnTo>
                  <a:lnTo>
                    <a:pt x="1362" y="6"/>
                  </a:lnTo>
                  <a:lnTo>
                    <a:pt x="1362" y="12"/>
                  </a:lnTo>
                  <a:lnTo>
                    <a:pt x="1356" y="12"/>
                  </a:lnTo>
                  <a:lnTo>
                    <a:pt x="1350" y="12"/>
                  </a:lnTo>
                  <a:close/>
                  <a:moveTo>
                    <a:pt x="1356" y="12"/>
                  </a:moveTo>
                  <a:lnTo>
                    <a:pt x="1350" y="12"/>
                  </a:lnTo>
                  <a:lnTo>
                    <a:pt x="1350" y="6"/>
                  </a:lnTo>
                  <a:lnTo>
                    <a:pt x="1350" y="0"/>
                  </a:lnTo>
                  <a:lnTo>
                    <a:pt x="1356" y="0"/>
                  </a:lnTo>
                  <a:lnTo>
                    <a:pt x="1452" y="0"/>
                  </a:lnTo>
                  <a:lnTo>
                    <a:pt x="1458" y="0"/>
                  </a:lnTo>
                  <a:lnTo>
                    <a:pt x="1458" y="6"/>
                  </a:lnTo>
                  <a:lnTo>
                    <a:pt x="1458" y="12"/>
                  </a:lnTo>
                  <a:lnTo>
                    <a:pt x="1452" y="12"/>
                  </a:lnTo>
                  <a:lnTo>
                    <a:pt x="1356" y="12"/>
                  </a:lnTo>
                  <a:close/>
                  <a:moveTo>
                    <a:pt x="1446" y="6"/>
                  </a:moveTo>
                  <a:lnTo>
                    <a:pt x="1446" y="0"/>
                  </a:lnTo>
                  <a:lnTo>
                    <a:pt x="1452" y="0"/>
                  </a:lnTo>
                  <a:lnTo>
                    <a:pt x="1458" y="0"/>
                  </a:lnTo>
                  <a:lnTo>
                    <a:pt x="1458" y="6"/>
                  </a:lnTo>
                  <a:lnTo>
                    <a:pt x="1458" y="84"/>
                  </a:lnTo>
                  <a:lnTo>
                    <a:pt x="1458" y="90"/>
                  </a:lnTo>
                  <a:lnTo>
                    <a:pt x="1452" y="90"/>
                  </a:lnTo>
                  <a:lnTo>
                    <a:pt x="1446" y="90"/>
                  </a:lnTo>
                  <a:lnTo>
                    <a:pt x="1446" y="84"/>
                  </a:lnTo>
                  <a:lnTo>
                    <a:pt x="1446" y="6"/>
                  </a:lnTo>
                  <a:close/>
                  <a:moveTo>
                    <a:pt x="1452" y="90"/>
                  </a:moveTo>
                  <a:lnTo>
                    <a:pt x="1446" y="90"/>
                  </a:lnTo>
                  <a:lnTo>
                    <a:pt x="1446" y="84"/>
                  </a:lnTo>
                  <a:lnTo>
                    <a:pt x="1446" y="78"/>
                  </a:lnTo>
                  <a:lnTo>
                    <a:pt x="1452" y="78"/>
                  </a:lnTo>
                  <a:lnTo>
                    <a:pt x="1482" y="78"/>
                  </a:lnTo>
                  <a:lnTo>
                    <a:pt x="1488" y="78"/>
                  </a:lnTo>
                  <a:lnTo>
                    <a:pt x="1488" y="84"/>
                  </a:lnTo>
                  <a:lnTo>
                    <a:pt x="1488" y="90"/>
                  </a:lnTo>
                  <a:lnTo>
                    <a:pt x="1482" y="90"/>
                  </a:lnTo>
                  <a:lnTo>
                    <a:pt x="1452" y="90"/>
                  </a:lnTo>
                  <a:close/>
                  <a:moveTo>
                    <a:pt x="1476" y="84"/>
                  </a:moveTo>
                  <a:lnTo>
                    <a:pt x="1476" y="78"/>
                  </a:lnTo>
                  <a:lnTo>
                    <a:pt x="1482" y="78"/>
                  </a:lnTo>
                  <a:lnTo>
                    <a:pt x="1488" y="78"/>
                  </a:lnTo>
                  <a:lnTo>
                    <a:pt x="1488" y="84"/>
                  </a:lnTo>
                  <a:lnTo>
                    <a:pt x="1488" y="162"/>
                  </a:lnTo>
                  <a:lnTo>
                    <a:pt x="1488" y="168"/>
                  </a:lnTo>
                  <a:lnTo>
                    <a:pt x="1482" y="168"/>
                  </a:lnTo>
                  <a:lnTo>
                    <a:pt x="1476" y="168"/>
                  </a:lnTo>
                  <a:lnTo>
                    <a:pt x="1476" y="162"/>
                  </a:lnTo>
                  <a:lnTo>
                    <a:pt x="1476" y="84"/>
                  </a:lnTo>
                  <a:close/>
                  <a:moveTo>
                    <a:pt x="1482" y="168"/>
                  </a:moveTo>
                  <a:lnTo>
                    <a:pt x="1476" y="168"/>
                  </a:lnTo>
                  <a:lnTo>
                    <a:pt x="1476" y="162"/>
                  </a:lnTo>
                  <a:lnTo>
                    <a:pt x="1476" y="156"/>
                  </a:lnTo>
                  <a:lnTo>
                    <a:pt x="1482" y="156"/>
                  </a:lnTo>
                  <a:lnTo>
                    <a:pt x="1512" y="156"/>
                  </a:lnTo>
                  <a:lnTo>
                    <a:pt x="1518" y="156"/>
                  </a:lnTo>
                  <a:lnTo>
                    <a:pt x="1518" y="162"/>
                  </a:lnTo>
                  <a:lnTo>
                    <a:pt x="1518" y="168"/>
                  </a:lnTo>
                  <a:lnTo>
                    <a:pt x="1512" y="168"/>
                  </a:lnTo>
                  <a:lnTo>
                    <a:pt x="1482" y="168"/>
                  </a:lnTo>
                  <a:close/>
                  <a:moveTo>
                    <a:pt x="1506" y="162"/>
                  </a:moveTo>
                  <a:lnTo>
                    <a:pt x="1506" y="156"/>
                  </a:lnTo>
                  <a:lnTo>
                    <a:pt x="1512" y="156"/>
                  </a:lnTo>
                  <a:lnTo>
                    <a:pt x="1518" y="156"/>
                  </a:lnTo>
                  <a:lnTo>
                    <a:pt x="1518" y="162"/>
                  </a:lnTo>
                  <a:lnTo>
                    <a:pt x="1518" y="234"/>
                  </a:lnTo>
                  <a:lnTo>
                    <a:pt x="1518" y="240"/>
                  </a:lnTo>
                  <a:lnTo>
                    <a:pt x="1512" y="240"/>
                  </a:lnTo>
                  <a:lnTo>
                    <a:pt x="1506" y="240"/>
                  </a:lnTo>
                  <a:lnTo>
                    <a:pt x="1506" y="234"/>
                  </a:lnTo>
                  <a:lnTo>
                    <a:pt x="1506" y="162"/>
                  </a:lnTo>
                  <a:close/>
                  <a:moveTo>
                    <a:pt x="1512" y="240"/>
                  </a:moveTo>
                  <a:lnTo>
                    <a:pt x="1506" y="240"/>
                  </a:lnTo>
                  <a:lnTo>
                    <a:pt x="1506" y="234"/>
                  </a:lnTo>
                  <a:lnTo>
                    <a:pt x="1506" y="228"/>
                  </a:lnTo>
                  <a:lnTo>
                    <a:pt x="1512" y="228"/>
                  </a:lnTo>
                  <a:lnTo>
                    <a:pt x="1518" y="228"/>
                  </a:lnTo>
                  <a:lnTo>
                    <a:pt x="1524" y="228"/>
                  </a:lnTo>
                  <a:lnTo>
                    <a:pt x="1524" y="234"/>
                  </a:lnTo>
                  <a:lnTo>
                    <a:pt x="1524" y="240"/>
                  </a:lnTo>
                  <a:lnTo>
                    <a:pt x="1518" y="240"/>
                  </a:lnTo>
                  <a:lnTo>
                    <a:pt x="1512" y="240"/>
                  </a:lnTo>
                  <a:close/>
                  <a:moveTo>
                    <a:pt x="1518" y="240"/>
                  </a:moveTo>
                  <a:lnTo>
                    <a:pt x="1512" y="240"/>
                  </a:lnTo>
                  <a:lnTo>
                    <a:pt x="1512" y="234"/>
                  </a:lnTo>
                  <a:lnTo>
                    <a:pt x="1512" y="228"/>
                  </a:lnTo>
                  <a:lnTo>
                    <a:pt x="1518" y="228"/>
                  </a:lnTo>
                  <a:lnTo>
                    <a:pt x="1548" y="228"/>
                  </a:lnTo>
                  <a:lnTo>
                    <a:pt x="1554" y="228"/>
                  </a:lnTo>
                  <a:lnTo>
                    <a:pt x="1554" y="234"/>
                  </a:lnTo>
                  <a:lnTo>
                    <a:pt x="1554" y="240"/>
                  </a:lnTo>
                  <a:lnTo>
                    <a:pt x="1548" y="240"/>
                  </a:lnTo>
                  <a:lnTo>
                    <a:pt x="1518" y="240"/>
                  </a:lnTo>
                  <a:close/>
                  <a:moveTo>
                    <a:pt x="1548" y="240"/>
                  </a:moveTo>
                  <a:lnTo>
                    <a:pt x="1542" y="240"/>
                  </a:lnTo>
                  <a:lnTo>
                    <a:pt x="1542" y="234"/>
                  </a:lnTo>
                  <a:lnTo>
                    <a:pt x="1542" y="228"/>
                  </a:lnTo>
                  <a:lnTo>
                    <a:pt x="1548" y="228"/>
                  </a:lnTo>
                  <a:lnTo>
                    <a:pt x="1554" y="228"/>
                  </a:lnTo>
                  <a:lnTo>
                    <a:pt x="1560" y="228"/>
                  </a:lnTo>
                  <a:lnTo>
                    <a:pt x="1560" y="234"/>
                  </a:lnTo>
                  <a:lnTo>
                    <a:pt x="1560" y="240"/>
                  </a:lnTo>
                  <a:lnTo>
                    <a:pt x="1554" y="240"/>
                  </a:lnTo>
                  <a:lnTo>
                    <a:pt x="1548" y="240"/>
                  </a:lnTo>
                  <a:close/>
                  <a:moveTo>
                    <a:pt x="1548" y="234"/>
                  </a:moveTo>
                  <a:lnTo>
                    <a:pt x="1548" y="228"/>
                  </a:lnTo>
                  <a:lnTo>
                    <a:pt x="1554" y="228"/>
                  </a:lnTo>
                  <a:lnTo>
                    <a:pt x="1560" y="228"/>
                  </a:lnTo>
                  <a:lnTo>
                    <a:pt x="1560" y="234"/>
                  </a:lnTo>
                  <a:lnTo>
                    <a:pt x="1560" y="318"/>
                  </a:lnTo>
                  <a:lnTo>
                    <a:pt x="1560" y="324"/>
                  </a:lnTo>
                  <a:lnTo>
                    <a:pt x="1554" y="324"/>
                  </a:lnTo>
                  <a:lnTo>
                    <a:pt x="1548" y="324"/>
                  </a:lnTo>
                  <a:lnTo>
                    <a:pt x="1548" y="318"/>
                  </a:lnTo>
                  <a:lnTo>
                    <a:pt x="1548" y="234"/>
                  </a:lnTo>
                  <a:close/>
                  <a:moveTo>
                    <a:pt x="1554" y="324"/>
                  </a:moveTo>
                  <a:lnTo>
                    <a:pt x="1548" y="324"/>
                  </a:lnTo>
                  <a:lnTo>
                    <a:pt x="1548" y="318"/>
                  </a:lnTo>
                  <a:lnTo>
                    <a:pt x="1548" y="312"/>
                  </a:lnTo>
                  <a:lnTo>
                    <a:pt x="1554" y="312"/>
                  </a:lnTo>
                  <a:lnTo>
                    <a:pt x="1596" y="312"/>
                  </a:lnTo>
                  <a:lnTo>
                    <a:pt x="1602" y="312"/>
                  </a:lnTo>
                  <a:lnTo>
                    <a:pt x="1602" y="318"/>
                  </a:lnTo>
                  <a:lnTo>
                    <a:pt x="1602" y="324"/>
                  </a:lnTo>
                  <a:lnTo>
                    <a:pt x="1596" y="324"/>
                  </a:lnTo>
                  <a:lnTo>
                    <a:pt x="1554" y="324"/>
                  </a:lnTo>
                  <a:close/>
                  <a:moveTo>
                    <a:pt x="1590" y="318"/>
                  </a:moveTo>
                  <a:lnTo>
                    <a:pt x="1590" y="312"/>
                  </a:lnTo>
                  <a:lnTo>
                    <a:pt x="1596" y="312"/>
                  </a:lnTo>
                  <a:lnTo>
                    <a:pt x="1602" y="312"/>
                  </a:lnTo>
                  <a:lnTo>
                    <a:pt x="1602" y="318"/>
                  </a:lnTo>
                  <a:lnTo>
                    <a:pt x="1602" y="402"/>
                  </a:lnTo>
                  <a:lnTo>
                    <a:pt x="1602" y="408"/>
                  </a:lnTo>
                  <a:lnTo>
                    <a:pt x="1596" y="408"/>
                  </a:lnTo>
                  <a:lnTo>
                    <a:pt x="1590" y="408"/>
                  </a:lnTo>
                  <a:lnTo>
                    <a:pt x="1590" y="402"/>
                  </a:lnTo>
                  <a:lnTo>
                    <a:pt x="1590" y="318"/>
                  </a:lnTo>
                  <a:close/>
                  <a:moveTo>
                    <a:pt x="1596" y="408"/>
                  </a:moveTo>
                  <a:lnTo>
                    <a:pt x="1590" y="408"/>
                  </a:lnTo>
                  <a:lnTo>
                    <a:pt x="1590" y="402"/>
                  </a:lnTo>
                  <a:lnTo>
                    <a:pt x="1590" y="396"/>
                  </a:lnTo>
                  <a:lnTo>
                    <a:pt x="1596" y="396"/>
                  </a:lnTo>
                  <a:lnTo>
                    <a:pt x="1692" y="396"/>
                  </a:lnTo>
                  <a:lnTo>
                    <a:pt x="1698" y="396"/>
                  </a:lnTo>
                  <a:lnTo>
                    <a:pt x="1698" y="402"/>
                  </a:lnTo>
                  <a:lnTo>
                    <a:pt x="1698" y="408"/>
                  </a:lnTo>
                  <a:lnTo>
                    <a:pt x="1692" y="408"/>
                  </a:lnTo>
                  <a:lnTo>
                    <a:pt x="1596" y="408"/>
                  </a:lnTo>
                  <a:close/>
                  <a:moveTo>
                    <a:pt x="1692" y="408"/>
                  </a:moveTo>
                  <a:lnTo>
                    <a:pt x="1686" y="408"/>
                  </a:lnTo>
                  <a:lnTo>
                    <a:pt x="1686" y="402"/>
                  </a:lnTo>
                  <a:lnTo>
                    <a:pt x="1686" y="396"/>
                  </a:lnTo>
                  <a:lnTo>
                    <a:pt x="1692" y="396"/>
                  </a:lnTo>
                  <a:lnTo>
                    <a:pt x="1848" y="396"/>
                  </a:lnTo>
                  <a:lnTo>
                    <a:pt x="1854" y="396"/>
                  </a:lnTo>
                  <a:lnTo>
                    <a:pt x="1854" y="402"/>
                  </a:lnTo>
                  <a:lnTo>
                    <a:pt x="1854" y="408"/>
                  </a:lnTo>
                  <a:lnTo>
                    <a:pt x="1848" y="408"/>
                  </a:lnTo>
                  <a:lnTo>
                    <a:pt x="1692" y="408"/>
                  </a:lnTo>
                  <a:close/>
                  <a:moveTo>
                    <a:pt x="1848" y="408"/>
                  </a:moveTo>
                  <a:lnTo>
                    <a:pt x="1842" y="408"/>
                  </a:lnTo>
                  <a:lnTo>
                    <a:pt x="1842" y="402"/>
                  </a:lnTo>
                  <a:lnTo>
                    <a:pt x="1842" y="396"/>
                  </a:lnTo>
                  <a:lnTo>
                    <a:pt x="1848" y="396"/>
                  </a:lnTo>
                  <a:lnTo>
                    <a:pt x="1890" y="396"/>
                  </a:lnTo>
                  <a:lnTo>
                    <a:pt x="1896" y="396"/>
                  </a:lnTo>
                  <a:lnTo>
                    <a:pt x="1896" y="402"/>
                  </a:lnTo>
                  <a:lnTo>
                    <a:pt x="1896" y="408"/>
                  </a:lnTo>
                  <a:lnTo>
                    <a:pt x="1890" y="408"/>
                  </a:lnTo>
                  <a:lnTo>
                    <a:pt x="1848" y="408"/>
                  </a:lnTo>
                  <a:close/>
                  <a:moveTo>
                    <a:pt x="1890" y="408"/>
                  </a:moveTo>
                  <a:lnTo>
                    <a:pt x="1884" y="408"/>
                  </a:lnTo>
                  <a:lnTo>
                    <a:pt x="1884" y="402"/>
                  </a:lnTo>
                  <a:lnTo>
                    <a:pt x="1884" y="396"/>
                  </a:lnTo>
                  <a:lnTo>
                    <a:pt x="1890" y="396"/>
                  </a:lnTo>
                  <a:lnTo>
                    <a:pt x="1968" y="396"/>
                  </a:lnTo>
                  <a:lnTo>
                    <a:pt x="1974" y="396"/>
                  </a:lnTo>
                  <a:lnTo>
                    <a:pt x="1974" y="402"/>
                  </a:lnTo>
                  <a:lnTo>
                    <a:pt x="1974" y="408"/>
                  </a:lnTo>
                  <a:lnTo>
                    <a:pt x="1968" y="408"/>
                  </a:lnTo>
                  <a:lnTo>
                    <a:pt x="1890" y="408"/>
                  </a:lnTo>
                  <a:close/>
                  <a:moveTo>
                    <a:pt x="1962" y="402"/>
                  </a:moveTo>
                  <a:lnTo>
                    <a:pt x="1962" y="396"/>
                  </a:lnTo>
                  <a:lnTo>
                    <a:pt x="1968" y="396"/>
                  </a:lnTo>
                  <a:lnTo>
                    <a:pt x="1974" y="396"/>
                  </a:lnTo>
                  <a:lnTo>
                    <a:pt x="1974" y="402"/>
                  </a:lnTo>
                  <a:lnTo>
                    <a:pt x="1974" y="498"/>
                  </a:lnTo>
                  <a:lnTo>
                    <a:pt x="1974" y="504"/>
                  </a:lnTo>
                  <a:lnTo>
                    <a:pt x="1968" y="504"/>
                  </a:lnTo>
                  <a:lnTo>
                    <a:pt x="1962" y="504"/>
                  </a:lnTo>
                  <a:lnTo>
                    <a:pt x="1962" y="498"/>
                  </a:lnTo>
                  <a:lnTo>
                    <a:pt x="1962" y="402"/>
                  </a:lnTo>
                  <a:close/>
                  <a:moveTo>
                    <a:pt x="1968" y="504"/>
                  </a:moveTo>
                  <a:lnTo>
                    <a:pt x="1962" y="504"/>
                  </a:lnTo>
                  <a:lnTo>
                    <a:pt x="1962" y="498"/>
                  </a:lnTo>
                  <a:lnTo>
                    <a:pt x="1962" y="492"/>
                  </a:lnTo>
                  <a:lnTo>
                    <a:pt x="1968" y="492"/>
                  </a:lnTo>
                  <a:lnTo>
                    <a:pt x="2178" y="492"/>
                  </a:lnTo>
                  <a:lnTo>
                    <a:pt x="2184" y="492"/>
                  </a:lnTo>
                  <a:lnTo>
                    <a:pt x="2184" y="498"/>
                  </a:lnTo>
                  <a:lnTo>
                    <a:pt x="2184" y="504"/>
                  </a:lnTo>
                  <a:lnTo>
                    <a:pt x="2178" y="504"/>
                  </a:lnTo>
                  <a:lnTo>
                    <a:pt x="1968" y="504"/>
                  </a:lnTo>
                  <a:close/>
                  <a:moveTo>
                    <a:pt x="2178" y="504"/>
                  </a:moveTo>
                  <a:lnTo>
                    <a:pt x="2172" y="504"/>
                  </a:lnTo>
                  <a:lnTo>
                    <a:pt x="2172" y="498"/>
                  </a:lnTo>
                  <a:lnTo>
                    <a:pt x="2172" y="492"/>
                  </a:lnTo>
                  <a:lnTo>
                    <a:pt x="2178" y="492"/>
                  </a:lnTo>
                  <a:lnTo>
                    <a:pt x="2220" y="492"/>
                  </a:lnTo>
                  <a:lnTo>
                    <a:pt x="2226" y="492"/>
                  </a:lnTo>
                  <a:lnTo>
                    <a:pt x="2226" y="498"/>
                  </a:lnTo>
                  <a:lnTo>
                    <a:pt x="2226" y="504"/>
                  </a:lnTo>
                  <a:lnTo>
                    <a:pt x="2220" y="504"/>
                  </a:lnTo>
                  <a:lnTo>
                    <a:pt x="2178" y="504"/>
                  </a:lnTo>
                  <a:close/>
                  <a:moveTo>
                    <a:pt x="2220" y="504"/>
                  </a:moveTo>
                  <a:lnTo>
                    <a:pt x="2214" y="504"/>
                  </a:lnTo>
                  <a:lnTo>
                    <a:pt x="2214" y="498"/>
                  </a:lnTo>
                  <a:lnTo>
                    <a:pt x="2214" y="492"/>
                  </a:lnTo>
                  <a:lnTo>
                    <a:pt x="2220" y="492"/>
                  </a:lnTo>
                  <a:lnTo>
                    <a:pt x="2226" y="492"/>
                  </a:lnTo>
                  <a:lnTo>
                    <a:pt x="2232" y="492"/>
                  </a:lnTo>
                  <a:lnTo>
                    <a:pt x="2232" y="498"/>
                  </a:lnTo>
                  <a:lnTo>
                    <a:pt x="2232" y="504"/>
                  </a:lnTo>
                  <a:lnTo>
                    <a:pt x="2226" y="504"/>
                  </a:lnTo>
                  <a:lnTo>
                    <a:pt x="2220" y="504"/>
                  </a:lnTo>
                  <a:close/>
                  <a:moveTo>
                    <a:pt x="2226" y="504"/>
                  </a:moveTo>
                  <a:lnTo>
                    <a:pt x="2220" y="504"/>
                  </a:lnTo>
                  <a:lnTo>
                    <a:pt x="2220" y="498"/>
                  </a:lnTo>
                  <a:lnTo>
                    <a:pt x="2220" y="492"/>
                  </a:lnTo>
                  <a:lnTo>
                    <a:pt x="2226" y="492"/>
                  </a:lnTo>
                  <a:lnTo>
                    <a:pt x="2460" y="492"/>
                  </a:lnTo>
                  <a:lnTo>
                    <a:pt x="2466" y="492"/>
                  </a:lnTo>
                  <a:lnTo>
                    <a:pt x="2466" y="498"/>
                  </a:lnTo>
                  <a:lnTo>
                    <a:pt x="2466" y="504"/>
                  </a:lnTo>
                  <a:lnTo>
                    <a:pt x="2460" y="504"/>
                  </a:lnTo>
                  <a:lnTo>
                    <a:pt x="2226" y="504"/>
                  </a:lnTo>
                  <a:close/>
                  <a:moveTo>
                    <a:pt x="2460" y="504"/>
                  </a:moveTo>
                  <a:lnTo>
                    <a:pt x="2454" y="504"/>
                  </a:lnTo>
                  <a:lnTo>
                    <a:pt x="2454" y="498"/>
                  </a:lnTo>
                  <a:lnTo>
                    <a:pt x="2454" y="492"/>
                  </a:lnTo>
                  <a:lnTo>
                    <a:pt x="2460" y="492"/>
                  </a:lnTo>
                  <a:lnTo>
                    <a:pt x="2604" y="492"/>
                  </a:lnTo>
                  <a:lnTo>
                    <a:pt x="2610" y="492"/>
                  </a:lnTo>
                  <a:lnTo>
                    <a:pt x="2610" y="498"/>
                  </a:lnTo>
                  <a:lnTo>
                    <a:pt x="2610" y="504"/>
                  </a:lnTo>
                  <a:lnTo>
                    <a:pt x="2604" y="504"/>
                  </a:lnTo>
                  <a:lnTo>
                    <a:pt x="2460" y="504"/>
                  </a:lnTo>
                  <a:close/>
                  <a:moveTo>
                    <a:pt x="2598" y="498"/>
                  </a:moveTo>
                  <a:lnTo>
                    <a:pt x="2598" y="492"/>
                  </a:lnTo>
                  <a:lnTo>
                    <a:pt x="2604" y="492"/>
                  </a:lnTo>
                  <a:lnTo>
                    <a:pt x="2610" y="492"/>
                  </a:lnTo>
                  <a:lnTo>
                    <a:pt x="2610" y="498"/>
                  </a:lnTo>
                  <a:lnTo>
                    <a:pt x="2610" y="618"/>
                  </a:lnTo>
                  <a:lnTo>
                    <a:pt x="2610" y="624"/>
                  </a:lnTo>
                  <a:lnTo>
                    <a:pt x="2604" y="624"/>
                  </a:lnTo>
                  <a:lnTo>
                    <a:pt x="2598" y="624"/>
                  </a:lnTo>
                  <a:lnTo>
                    <a:pt x="2598" y="618"/>
                  </a:lnTo>
                  <a:lnTo>
                    <a:pt x="2598" y="498"/>
                  </a:lnTo>
                  <a:close/>
                  <a:moveTo>
                    <a:pt x="2604" y="624"/>
                  </a:moveTo>
                  <a:lnTo>
                    <a:pt x="2598" y="624"/>
                  </a:lnTo>
                  <a:lnTo>
                    <a:pt x="2598" y="618"/>
                  </a:lnTo>
                  <a:lnTo>
                    <a:pt x="2598" y="612"/>
                  </a:lnTo>
                  <a:lnTo>
                    <a:pt x="2604" y="612"/>
                  </a:lnTo>
                  <a:lnTo>
                    <a:pt x="2652" y="612"/>
                  </a:lnTo>
                  <a:lnTo>
                    <a:pt x="2658" y="612"/>
                  </a:lnTo>
                  <a:lnTo>
                    <a:pt x="2658" y="618"/>
                  </a:lnTo>
                  <a:lnTo>
                    <a:pt x="2658" y="624"/>
                  </a:lnTo>
                  <a:lnTo>
                    <a:pt x="2652" y="624"/>
                  </a:lnTo>
                  <a:lnTo>
                    <a:pt x="2604" y="624"/>
                  </a:lnTo>
                  <a:close/>
                  <a:moveTo>
                    <a:pt x="2652" y="624"/>
                  </a:moveTo>
                  <a:lnTo>
                    <a:pt x="2646" y="624"/>
                  </a:lnTo>
                  <a:lnTo>
                    <a:pt x="2646" y="618"/>
                  </a:lnTo>
                  <a:lnTo>
                    <a:pt x="2646" y="612"/>
                  </a:lnTo>
                  <a:lnTo>
                    <a:pt x="2652" y="612"/>
                  </a:lnTo>
                  <a:lnTo>
                    <a:pt x="2700" y="612"/>
                  </a:lnTo>
                  <a:lnTo>
                    <a:pt x="2706" y="612"/>
                  </a:lnTo>
                  <a:lnTo>
                    <a:pt x="2706" y="618"/>
                  </a:lnTo>
                  <a:lnTo>
                    <a:pt x="2706" y="624"/>
                  </a:lnTo>
                  <a:lnTo>
                    <a:pt x="2700" y="624"/>
                  </a:lnTo>
                  <a:lnTo>
                    <a:pt x="2652" y="624"/>
                  </a:lnTo>
                  <a:close/>
                  <a:moveTo>
                    <a:pt x="2700" y="624"/>
                  </a:moveTo>
                  <a:lnTo>
                    <a:pt x="2694" y="624"/>
                  </a:lnTo>
                  <a:lnTo>
                    <a:pt x="2694" y="618"/>
                  </a:lnTo>
                  <a:lnTo>
                    <a:pt x="2694" y="612"/>
                  </a:lnTo>
                  <a:lnTo>
                    <a:pt x="2700" y="612"/>
                  </a:lnTo>
                  <a:lnTo>
                    <a:pt x="2766" y="612"/>
                  </a:lnTo>
                  <a:lnTo>
                    <a:pt x="2772" y="612"/>
                  </a:lnTo>
                  <a:lnTo>
                    <a:pt x="2772" y="618"/>
                  </a:lnTo>
                  <a:lnTo>
                    <a:pt x="2772" y="624"/>
                  </a:lnTo>
                  <a:lnTo>
                    <a:pt x="2766" y="624"/>
                  </a:lnTo>
                  <a:lnTo>
                    <a:pt x="2700" y="624"/>
                  </a:lnTo>
                  <a:close/>
                  <a:moveTo>
                    <a:pt x="2760" y="618"/>
                  </a:moveTo>
                  <a:lnTo>
                    <a:pt x="2760" y="612"/>
                  </a:lnTo>
                  <a:lnTo>
                    <a:pt x="2766" y="612"/>
                  </a:lnTo>
                  <a:lnTo>
                    <a:pt x="2772" y="612"/>
                  </a:lnTo>
                  <a:lnTo>
                    <a:pt x="2772" y="618"/>
                  </a:lnTo>
                  <a:lnTo>
                    <a:pt x="2772" y="756"/>
                  </a:lnTo>
                  <a:lnTo>
                    <a:pt x="2772" y="762"/>
                  </a:lnTo>
                  <a:lnTo>
                    <a:pt x="2766" y="762"/>
                  </a:lnTo>
                  <a:lnTo>
                    <a:pt x="2760" y="762"/>
                  </a:lnTo>
                  <a:lnTo>
                    <a:pt x="2760" y="756"/>
                  </a:lnTo>
                  <a:lnTo>
                    <a:pt x="2760" y="618"/>
                  </a:lnTo>
                  <a:close/>
                  <a:moveTo>
                    <a:pt x="2766" y="762"/>
                  </a:moveTo>
                  <a:lnTo>
                    <a:pt x="2760" y="762"/>
                  </a:lnTo>
                  <a:lnTo>
                    <a:pt x="2760" y="756"/>
                  </a:lnTo>
                  <a:lnTo>
                    <a:pt x="2760" y="750"/>
                  </a:lnTo>
                  <a:lnTo>
                    <a:pt x="2766" y="750"/>
                  </a:lnTo>
                  <a:lnTo>
                    <a:pt x="2904" y="750"/>
                  </a:lnTo>
                  <a:lnTo>
                    <a:pt x="2910" y="750"/>
                  </a:lnTo>
                  <a:lnTo>
                    <a:pt x="2910" y="756"/>
                  </a:lnTo>
                  <a:lnTo>
                    <a:pt x="2910" y="762"/>
                  </a:lnTo>
                  <a:lnTo>
                    <a:pt x="2904" y="762"/>
                  </a:lnTo>
                  <a:lnTo>
                    <a:pt x="2766" y="762"/>
                  </a:lnTo>
                  <a:close/>
                  <a:moveTo>
                    <a:pt x="2904" y="762"/>
                  </a:moveTo>
                  <a:lnTo>
                    <a:pt x="2898" y="762"/>
                  </a:lnTo>
                  <a:lnTo>
                    <a:pt x="2898" y="756"/>
                  </a:lnTo>
                  <a:lnTo>
                    <a:pt x="2898" y="750"/>
                  </a:lnTo>
                  <a:lnTo>
                    <a:pt x="2904" y="750"/>
                  </a:lnTo>
                  <a:lnTo>
                    <a:pt x="2952" y="750"/>
                  </a:lnTo>
                  <a:lnTo>
                    <a:pt x="2958" y="750"/>
                  </a:lnTo>
                  <a:lnTo>
                    <a:pt x="2958" y="756"/>
                  </a:lnTo>
                  <a:lnTo>
                    <a:pt x="2958" y="762"/>
                  </a:lnTo>
                  <a:lnTo>
                    <a:pt x="2952" y="762"/>
                  </a:lnTo>
                  <a:lnTo>
                    <a:pt x="2904" y="762"/>
                  </a:lnTo>
                  <a:close/>
                  <a:moveTo>
                    <a:pt x="2952" y="762"/>
                  </a:moveTo>
                  <a:lnTo>
                    <a:pt x="2946" y="762"/>
                  </a:lnTo>
                  <a:lnTo>
                    <a:pt x="2946" y="756"/>
                  </a:lnTo>
                  <a:lnTo>
                    <a:pt x="2946" y="750"/>
                  </a:lnTo>
                  <a:lnTo>
                    <a:pt x="2952" y="750"/>
                  </a:lnTo>
                  <a:lnTo>
                    <a:pt x="3000" y="750"/>
                  </a:lnTo>
                  <a:lnTo>
                    <a:pt x="3006" y="750"/>
                  </a:lnTo>
                  <a:lnTo>
                    <a:pt x="3006" y="756"/>
                  </a:lnTo>
                  <a:lnTo>
                    <a:pt x="3006" y="762"/>
                  </a:lnTo>
                  <a:lnTo>
                    <a:pt x="3000" y="762"/>
                  </a:lnTo>
                  <a:lnTo>
                    <a:pt x="2952" y="762"/>
                  </a:lnTo>
                  <a:close/>
                  <a:moveTo>
                    <a:pt x="2994" y="756"/>
                  </a:moveTo>
                  <a:lnTo>
                    <a:pt x="2994" y="750"/>
                  </a:lnTo>
                  <a:lnTo>
                    <a:pt x="3000" y="750"/>
                  </a:lnTo>
                  <a:lnTo>
                    <a:pt x="3006" y="750"/>
                  </a:lnTo>
                  <a:lnTo>
                    <a:pt x="3006" y="756"/>
                  </a:lnTo>
                  <a:lnTo>
                    <a:pt x="3006" y="918"/>
                  </a:lnTo>
                  <a:lnTo>
                    <a:pt x="3006" y="924"/>
                  </a:lnTo>
                  <a:lnTo>
                    <a:pt x="3000" y="924"/>
                  </a:lnTo>
                  <a:lnTo>
                    <a:pt x="2994" y="924"/>
                  </a:lnTo>
                  <a:lnTo>
                    <a:pt x="2994" y="918"/>
                  </a:lnTo>
                  <a:lnTo>
                    <a:pt x="2994" y="756"/>
                  </a:lnTo>
                  <a:close/>
                  <a:moveTo>
                    <a:pt x="3000" y="924"/>
                  </a:moveTo>
                  <a:lnTo>
                    <a:pt x="2994" y="924"/>
                  </a:lnTo>
                  <a:lnTo>
                    <a:pt x="2994" y="918"/>
                  </a:lnTo>
                  <a:lnTo>
                    <a:pt x="2994" y="912"/>
                  </a:lnTo>
                  <a:lnTo>
                    <a:pt x="3000" y="912"/>
                  </a:lnTo>
                  <a:lnTo>
                    <a:pt x="3066" y="912"/>
                  </a:lnTo>
                  <a:lnTo>
                    <a:pt x="3072" y="912"/>
                  </a:lnTo>
                  <a:lnTo>
                    <a:pt x="3072" y="918"/>
                  </a:lnTo>
                  <a:lnTo>
                    <a:pt x="3072" y="924"/>
                  </a:lnTo>
                  <a:lnTo>
                    <a:pt x="3066" y="924"/>
                  </a:lnTo>
                  <a:lnTo>
                    <a:pt x="3000" y="924"/>
                  </a:lnTo>
                  <a:close/>
                  <a:moveTo>
                    <a:pt x="3066" y="924"/>
                  </a:moveTo>
                  <a:lnTo>
                    <a:pt x="3060" y="924"/>
                  </a:lnTo>
                  <a:lnTo>
                    <a:pt x="3060" y="918"/>
                  </a:lnTo>
                  <a:lnTo>
                    <a:pt x="3060" y="912"/>
                  </a:lnTo>
                  <a:lnTo>
                    <a:pt x="3066" y="912"/>
                  </a:lnTo>
                  <a:lnTo>
                    <a:pt x="3102" y="912"/>
                  </a:lnTo>
                  <a:lnTo>
                    <a:pt x="3108" y="912"/>
                  </a:lnTo>
                  <a:lnTo>
                    <a:pt x="3108" y="918"/>
                  </a:lnTo>
                  <a:lnTo>
                    <a:pt x="3108" y="924"/>
                  </a:lnTo>
                  <a:lnTo>
                    <a:pt x="3102" y="924"/>
                  </a:lnTo>
                  <a:lnTo>
                    <a:pt x="3066" y="924"/>
                  </a:lnTo>
                  <a:close/>
                  <a:moveTo>
                    <a:pt x="3102" y="924"/>
                  </a:moveTo>
                  <a:lnTo>
                    <a:pt x="3096" y="924"/>
                  </a:lnTo>
                  <a:lnTo>
                    <a:pt x="3096" y="918"/>
                  </a:lnTo>
                  <a:lnTo>
                    <a:pt x="3096" y="912"/>
                  </a:lnTo>
                  <a:lnTo>
                    <a:pt x="3102" y="912"/>
                  </a:lnTo>
                  <a:lnTo>
                    <a:pt x="3258" y="912"/>
                  </a:lnTo>
                  <a:lnTo>
                    <a:pt x="3264" y="912"/>
                  </a:lnTo>
                  <a:lnTo>
                    <a:pt x="3264" y="918"/>
                  </a:lnTo>
                  <a:lnTo>
                    <a:pt x="3264" y="924"/>
                  </a:lnTo>
                  <a:lnTo>
                    <a:pt x="3258" y="924"/>
                  </a:lnTo>
                  <a:lnTo>
                    <a:pt x="3102" y="924"/>
                  </a:lnTo>
                  <a:close/>
                  <a:moveTo>
                    <a:pt x="3258" y="924"/>
                  </a:moveTo>
                  <a:lnTo>
                    <a:pt x="3252" y="924"/>
                  </a:lnTo>
                  <a:lnTo>
                    <a:pt x="3252" y="918"/>
                  </a:lnTo>
                  <a:lnTo>
                    <a:pt x="3252" y="912"/>
                  </a:lnTo>
                  <a:lnTo>
                    <a:pt x="3258" y="912"/>
                  </a:lnTo>
                  <a:lnTo>
                    <a:pt x="3324" y="912"/>
                  </a:lnTo>
                  <a:lnTo>
                    <a:pt x="3330" y="912"/>
                  </a:lnTo>
                  <a:lnTo>
                    <a:pt x="3330" y="918"/>
                  </a:lnTo>
                  <a:lnTo>
                    <a:pt x="3330" y="924"/>
                  </a:lnTo>
                  <a:lnTo>
                    <a:pt x="3324" y="924"/>
                  </a:lnTo>
                  <a:lnTo>
                    <a:pt x="3258" y="924"/>
                  </a:lnTo>
                  <a:close/>
                  <a:moveTo>
                    <a:pt x="3324" y="924"/>
                  </a:moveTo>
                  <a:lnTo>
                    <a:pt x="3318" y="924"/>
                  </a:lnTo>
                  <a:lnTo>
                    <a:pt x="3318" y="918"/>
                  </a:lnTo>
                  <a:lnTo>
                    <a:pt x="3318" y="912"/>
                  </a:lnTo>
                  <a:lnTo>
                    <a:pt x="3324" y="912"/>
                  </a:lnTo>
                  <a:lnTo>
                    <a:pt x="3342" y="912"/>
                  </a:lnTo>
                  <a:lnTo>
                    <a:pt x="3348" y="912"/>
                  </a:lnTo>
                  <a:lnTo>
                    <a:pt x="3348" y="918"/>
                  </a:lnTo>
                  <a:lnTo>
                    <a:pt x="3348" y="924"/>
                  </a:lnTo>
                  <a:lnTo>
                    <a:pt x="3342" y="924"/>
                  </a:lnTo>
                  <a:lnTo>
                    <a:pt x="3324" y="924"/>
                  </a:lnTo>
                  <a:close/>
                  <a:moveTo>
                    <a:pt x="3342" y="924"/>
                  </a:moveTo>
                  <a:lnTo>
                    <a:pt x="3336" y="924"/>
                  </a:lnTo>
                  <a:lnTo>
                    <a:pt x="3336" y="918"/>
                  </a:lnTo>
                  <a:lnTo>
                    <a:pt x="3336" y="912"/>
                  </a:lnTo>
                  <a:lnTo>
                    <a:pt x="3342" y="912"/>
                  </a:lnTo>
                  <a:lnTo>
                    <a:pt x="3348" y="912"/>
                  </a:lnTo>
                  <a:lnTo>
                    <a:pt x="3354" y="912"/>
                  </a:lnTo>
                  <a:lnTo>
                    <a:pt x="3354" y="918"/>
                  </a:lnTo>
                  <a:lnTo>
                    <a:pt x="3354" y="924"/>
                  </a:lnTo>
                  <a:lnTo>
                    <a:pt x="3348" y="924"/>
                  </a:lnTo>
                  <a:lnTo>
                    <a:pt x="3342" y="924"/>
                  </a:lnTo>
                  <a:close/>
                  <a:moveTo>
                    <a:pt x="3348" y="924"/>
                  </a:moveTo>
                  <a:lnTo>
                    <a:pt x="3342" y="924"/>
                  </a:lnTo>
                  <a:lnTo>
                    <a:pt x="3342" y="918"/>
                  </a:lnTo>
                  <a:lnTo>
                    <a:pt x="3342" y="912"/>
                  </a:lnTo>
                  <a:lnTo>
                    <a:pt x="3348" y="912"/>
                  </a:lnTo>
                  <a:lnTo>
                    <a:pt x="3540" y="912"/>
                  </a:lnTo>
                  <a:lnTo>
                    <a:pt x="3546" y="912"/>
                  </a:lnTo>
                  <a:lnTo>
                    <a:pt x="3546" y="918"/>
                  </a:lnTo>
                  <a:lnTo>
                    <a:pt x="3546" y="924"/>
                  </a:lnTo>
                  <a:lnTo>
                    <a:pt x="3540" y="924"/>
                  </a:lnTo>
                  <a:lnTo>
                    <a:pt x="3348" y="924"/>
                  </a:lnTo>
                  <a:close/>
                  <a:moveTo>
                    <a:pt x="3540" y="924"/>
                  </a:moveTo>
                  <a:lnTo>
                    <a:pt x="3534" y="924"/>
                  </a:lnTo>
                  <a:lnTo>
                    <a:pt x="3534" y="918"/>
                  </a:lnTo>
                  <a:lnTo>
                    <a:pt x="3534" y="912"/>
                  </a:lnTo>
                  <a:lnTo>
                    <a:pt x="3540" y="912"/>
                  </a:lnTo>
                  <a:lnTo>
                    <a:pt x="3696" y="912"/>
                  </a:lnTo>
                  <a:lnTo>
                    <a:pt x="3702" y="912"/>
                  </a:lnTo>
                  <a:lnTo>
                    <a:pt x="3702" y="918"/>
                  </a:lnTo>
                  <a:lnTo>
                    <a:pt x="3702" y="924"/>
                  </a:lnTo>
                  <a:lnTo>
                    <a:pt x="3696" y="924"/>
                  </a:lnTo>
                  <a:lnTo>
                    <a:pt x="3540" y="924"/>
                  </a:lnTo>
                  <a:close/>
                  <a:moveTo>
                    <a:pt x="3696" y="924"/>
                  </a:moveTo>
                  <a:lnTo>
                    <a:pt x="3690" y="924"/>
                  </a:lnTo>
                  <a:lnTo>
                    <a:pt x="3690" y="918"/>
                  </a:lnTo>
                  <a:lnTo>
                    <a:pt x="3690" y="912"/>
                  </a:lnTo>
                  <a:lnTo>
                    <a:pt x="3696" y="912"/>
                  </a:lnTo>
                  <a:lnTo>
                    <a:pt x="3864" y="912"/>
                  </a:lnTo>
                  <a:lnTo>
                    <a:pt x="3870" y="912"/>
                  </a:lnTo>
                  <a:lnTo>
                    <a:pt x="3870" y="918"/>
                  </a:lnTo>
                  <a:lnTo>
                    <a:pt x="3870" y="924"/>
                  </a:lnTo>
                  <a:lnTo>
                    <a:pt x="3864" y="924"/>
                  </a:lnTo>
                  <a:lnTo>
                    <a:pt x="3696" y="924"/>
                  </a:lnTo>
                  <a:close/>
                  <a:moveTo>
                    <a:pt x="3864" y="924"/>
                  </a:moveTo>
                  <a:lnTo>
                    <a:pt x="3858" y="924"/>
                  </a:lnTo>
                  <a:lnTo>
                    <a:pt x="3858" y="918"/>
                  </a:lnTo>
                  <a:lnTo>
                    <a:pt x="3858" y="912"/>
                  </a:lnTo>
                  <a:lnTo>
                    <a:pt x="3864" y="912"/>
                  </a:lnTo>
                  <a:lnTo>
                    <a:pt x="3870" y="912"/>
                  </a:lnTo>
                  <a:lnTo>
                    <a:pt x="3876" y="912"/>
                  </a:lnTo>
                  <a:lnTo>
                    <a:pt x="3876" y="918"/>
                  </a:lnTo>
                  <a:lnTo>
                    <a:pt x="3876" y="924"/>
                  </a:lnTo>
                  <a:lnTo>
                    <a:pt x="3870" y="924"/>
                  </a:lnTo>
                  <a:lnTo>
                    <a:pt x="3864" y="924"/>
                  </a:lnTo>
                  <a:close/>
                </a:path>
              </a:pathLst>
            </a:custGeom>
            <a:solidFill>
              <a:srgbClr val="FF0000"/>
            </a:solidFill>
            <a:ln w="9525">
              <a:noFill/>
              <a:round/>
              <a:headEnd/>
              <a:tailEnd/>
            </a:ln>
          </p:spPr>
          <p:txBody>
            <a:bodyPr/>
            <a:lstStyle/>
            <a:p>
              <a:endParaRPr lang="en-US">
                <a:latin typeface="Calibri" pitchFamily="34" charset="0"/>
              </a:endParaRPr>
            </a:p>
          </p:txBody>
        </p:sp>
        <p:sp>
          <p:nvSpPr>
            <p:cNvPr id="64731" name="Freeform 1206"/>
            <p:cNvSpPr>
              <a:spLocks/>
            </p:cNvSpPr>
            <p:nvPr/>
          </p:nvSpPr>
          <p:spPr bwMode="auto">
            <a:xfrm>
              <a:off x="892" y="672"/>
              <a:ext cx="4116" cy="2622"/>
            </a:xfrm>
            <a:custGeom>
              <a:avLst/>
              <a:gdLst>
                <a:gd name="T0" fmla="*/ 0 w 4116"/>
                <a:gd name="T1" fmla="*/ 2616 h 2622"/>
                <a:gd name="T2" fmla="*/ 0 w 4116"/>
                <a:gd name="T3" fmla="*/ 0 h 2622"/>
                <a:gd name="T4" fmla="*/ 4116 w 4116"/>
                <a:gd name="T5" fmla="*/ 0 h 2622"/>
                <a:gd name="T6" fmla="*/ 4116 w 4116"/>
                <a:gd name="T7" fmla="*/ 2616 h 2622"/>
                <a:gd name="T8" fmla="*/ 0 w 4116"/>
                <a:gd name="T9" fmla="*/ 2616 h 2622"/>
                <a:gd name="T10" fmla="*/ 0 w 4116"/>
                <a:gd name="T11" fmla="*/ 2622 h 2622"/>
                <a:gd name="T12" fmla="*/ 0 60000 65536"/>
                <a:gd name="T13" fmla="*/ 0 60000 65536"/>
                <a:gd name="T14" fmla="*/ 0 60000 65536"/>
                <a:gd name="T15" fmla="*/ 0 60000 65536"/>
                <a:gd name="T16" fmla="*/ 0 60000 65536"/>
                <a:gd name="T17" fmla="*/ 0 60000 65536"/>
                <a:gd name="T18" fmla="*/ 0 w 4116"/>
                <a:gd name="T19" fmla="*/ 0 h 2622"/>
                <a:gd name="T20" fmla="*/ 4116 w 4116"/>
                <a:gd name="T21" fmla="*/ 2622 h 2622"/>
              </a:gdLst>
              <a:ahLst/>
              <a:cxnLst>
                <a:cxn ang="T12">
                  <a:pos x="T0" y="T1"/>
                </a:cxn>
                <a:cxn ang="T13">
                  <a:pos x="T2" y="T3"/>
                </a:cxn>
                <a:cxn ang="T14">
                  <a:pos x="T4" y="T5"/>
                </a:cxn>
                <a:cxn ang="T15">
                  <a:pos x="T6" y="T7"/>
                </a:cxn>
                <a:cxn ang="T16">
                  <a:pos x="T8" y="T9"/>
                </a:cxn>
                <a:cxn ang="T17">
                  <a:pos x="T10" y="T11"/>
                </a:cxn>
              </a:cxnLst>
              <a:rect l="T18" t="T19" r="T20" b="T21"/>
              <a:pathLst>
                <a:path w="4116" h="2622">
                  <a:moveTo>
                    <a:pt x="0" y="2616"/>
                  </a:moveTo>
                  <a:lnTo>
                    <a:pt x="0" y="0"/>
                  </a:lnTo>
                  <a:lnTo>
                    <a:pt x="4116" y="0"/>
                  </a:lnTo>
                  <a:lnTo>
                    <a:pt x="4116" y="2616"/>
                  </a:lnTo>
                  <a:lnTo>
                    <a:pt x="0" y="2616"/>
                  </a:lnTo>
                  <a:lnTo>
                    <a:pt x="0" y="2622"/>
                  </a:lnTo>
                </a:path>
              </a:pathLst>
            </a:custGeom>
            <a:noFill/>
            <a:ln w="9525">
              <a:solidFill>
                <a:srgbClr val="000000"/>
              </a:solidFill>
              <a:round/>
              <a:headEnd/>
              <a:tailEnd/>
            </a:ln>
          </p:spPr>
          <p:txBody>
            <a:bodyPr/>
            <a:lstStyle/>
            <a:p>
              <a:endParaRPr lang="en-US">
                <a:latin typeface="Calibri" pitchFamily="34" charset="0"/>
              </a:endParaRPr>
            </a:p>
          </p:txBody>
        </p:sp>
        <p:sp>
          <p:nvSpPr>
            <p:cNvPr id="64732" name="Text Box 1208"/>
            <p:cNvSpPr txBox="1">
              <a:spLocks noChangeArrowheads="1"/>
            </p:cNvSpPr>
            <p:nvPr/>
          </p:nvSpPr>
          <p:spPr bwMode="auto">
            <a:xfrm>
              <a:off x="2126" y="3399"/>
              <a:ext cx="1512" cy="204"/>
            </a:xfrm>
            <a:prstGeom prst="rect">
              <a:avLst/>
            </a:prstGeom>
            <a:noFill/>
            <a:ln w="9525">
              <a:noFill/>
              <a:miter lim="800000"/>
              <a:headEnd/>
              <a:tailEnd/>
            </a:ln>
          </p:spPr>
          <p:txBody>
            <a:bodyPr>
              <a:spAutoFit/>
            </a:bodyPr>
            <a:lstStyle/>
            <a:p>
              <a:pPr algn="ctr">
                <a:spcBef>
                  <a:spcPct val="50000"/>
                </a:spcBef>
              </a:pPr>
              <a:r>
                <a:rPr lang="it-IT" sz="1600" b="1" i="1">
                  <a:solidFill>
                    <a:srgbClr val="000066"/>
                  </a:solidFill>
                  <a:latin typeface="Calibri" pitchFamily="34" charset="0"/>
                </a:rPr>
                <a:t>Survival time (months)</a:t>
              </a:r>
            </a:p>
          </p:txBody>
        </p:sp>
        <p:sp>
          <p:nvSpPr>
            <p:cNvPr id="64733" name="Text Box 1212"/>
            <p:cNvSpPr txBox="1">
              <a:spLocks noChangeArrowheads="1"/>
            </p:cNvSpPr>
            <p:nvPr/>
          </p:nvSpPr>
          <p:spPr bwMode="auto">
            <a:xfrm>
              <a:off x="680" y="3310"/>
              <a:ext cx="454" cy="144"/>
            </a:xfrm>
            <a:prstGeom prst="rect">
              <a:avLst/>
            </a:prstGeom>
            <a:noFill/>
            <a:ln w="9525">
              <a:noFill/>
              <a:miter lim="800000"/>
              <a:headEnd/>
              <a:tailEnd/>
            </a:ln>
          </p:spPr>
          <p:txBody>
            <a:bodyPr>
              <a:spAutoFit/>
            </a:bodyPr>
            <a:lstStyle/>
            <a:p>
              <a:pPr algn="ctr">
                <a:spcBef>
                  <a:spcPct val="50000"/>
                </a:spcBef>
              </a:pPr>
              <a:r>
                <a:rPr lang="it-IT" sz="900">
                  <a:latin typeface="Times New Roman" pitchFamily="18" charset="0"/>
                </a:rPr>
                <a:t>0</a:t>
              </a:r>
            </a:p>
          </p:txBody>
        </p:sp>
        <p:sp>
          <p:nvSpPr>
            <p:cNvPr id="64734" name="Text Box 1213"/>
            <p:cNvSpPr txBox="1">
              <a:spLocks noChangeArrowheads="1"/>
            </p:cNvSpPr>
            <p:nvPr/>
          </p:nvSpPr>
          <p:spPr bwMode="auto">
            <a:xfrm>
              <a:off x="1503" y="3310"/>
              <a:ext cx="454" cy="144"/>
            </a:xfrm>
            <a:prstGeom prst="rect">
              <a:avLst/>
            </a:prstGeom>
            <a:noFill/>
            <a:ln w="9525">
              <a:noFill/>
              <a:miter lim="800000"/>
              <a:headEnd/>
              <a:tailEnd/>
            </a:ln>
          </p:spPr>
          <p:txBody>
            <a:bodyPr>
              <a:spAutoFit/>
            </a:bodyPr>
            <a:lstStyle/>
            <a:p>
              <a:pPr algn="ctr">
                <a:spcBef>
                  <a:spcPct val="50000"/>
                </a:spcBef>
              </a:pPr>
              <a:r>
                <a:rPr lang="it-IT" sz="900">
                  <a:latin typeface="Times New Roman" pitchFamily="18" charset="0"/>
                </a:rPr>
                <a:t>5</a:t>
              </a:r>
            </a:p>
          </p:txBody>
        </p:sp>
        <p:sp>
          <p:nvSpPr>
            <p:cNvPr id="64735" name="Text Box 1214"/>
            <p:cNvSpPr txBox="1">
              <a:spLocks noChangeArrowheads="1"/>
            </p:cNvSpPr>
            <p:nvPr/>
          </p:nvSpPr>
          <p:spPr bwMode="auto">
            <a:xfrm>
              <a:off x="2310" y="3310"/>
              <a:ext cx="454" cy="144"/>
            </a:xfrm>
            <a:prstGeom prst="rect">
              <a:avLst/>
            </a:prstGeom>
            <a:noFill/>
            <a:ln w="9525">
              <a:noFill/>
              <a:miter lim="800000"/>
              <a:headEnd/>
              <a:tailEnd/>
            </a:ln>
          </p:spPr>
          <p:txBody>
            <a:bodyPr>
              <a:spAutoFit/>
            </a:bodyPr>
            <a:lstStyle/>
            <a:p>
              <a:pPr algn="ctr">
                <a:spcBef>
                  <a:spcPct val="50000"/>
                </a:spcBef>
              </a:pPr>
              <a:r>
                <a:rPr lang="it-IT" sz="900">
                  <a:latin typeface="Times New Roman" pitchFamily="18" charset="0"/>
                </a:rPr>
                <a:t>10</a:t>
              </a:r>
            </a:p>
          </p:txBody>
        </p:sp>
        <p:sp>
          <p:nvSpPr>
            <p:cNvPr id="64736" name="Text Box 1215"/>
            <p:cNvSpPr txBox="1">
              <a:spLocks noChangeArrowheads="1"/>
            </p:cNvSpPr>
            <p:nvPr/>
          </p:nvSpPr>
          <p:spPr bwMode="auto">
            <a:xfrm>
              <a:off x="3132" y="3310"/>
              <a:ext cx="454" cy="144"/>
            </a:xfrm>
            <a:prstGeom prst="rect">
              <a:avLst/>
            </a:prstGeom>
            <a:noFill/>
            <a:ln w="9525">
              <a:noFill/>
              <a:miter lim="800000"/>
              <a:headEnd/>
              <a:tailEnd/>
            </a:ln>
          </p:spPr>
          <p:txBody>
            <a:bodyPr>
              <a:spAutoFit/>
            </a:bodyPr>
            <a:lstStyle/>
            <a:p>
              <a:pPr algn="ctr">
                <a:spcBef>
                  <a:spcPct val="50000"/>
                </a:spcBef>
              </a:pPr>
              <a:r>
                <a:rPr lang="it-IT" sz="900">
                  <a:latin typeface="Times New Roman" pitchFamily="18" charset="0"/>
                </a:rPr>
                <a:t>15</a:t>
              </a:r>
            </a:p>
          </p:txBody>
        </p:sp>
        <p:sp>
          <p:nvSpPr>
            <p:cNvPr id="64737" name="Text Box 1216"/>
            <p:cNvSpPr txBox="1">
              <a:spLocks noChangeArrowheads="1"/>
            </p:cNvSpPr>
            <p:nvPr/>
          </p:nvSpPr>
          <p:spPr bwMode="auto">
            <a:xfrm>
              <a:off x="3939" y="3310"/>
              <a:ext cx="454" cy="144"/>
            </a:xfrm>
            <a:prstGeom prst="rect">
              <a:avLst/>
            </a:prstGeom>
            <a:noFill/>
            <a:ln w="9525">
              <a:noFill/>
              <a:miter lim="800000"/>
              <a:headEnd/>
              <a:tailEnd/>
            </a:ln>
          </p:spPr>
          <p:txBody>
            <a:bodyPr>
              <a:spAutoFit/>
            </a:bodyPr>
            <a:lstStyle/>
            <a:p>
              <a:pPr algn="ctr">
                <a:spcBef>
                  <a:spcPct val="50000"/>
                </a:spcBef>
              </a:pPr>
              <a:r>
                <a:rPr lang="it-IT" sz="900">
                  <a:latin typeface="Times New Roman" pitchFamily="18" charset="0"/>
                </a:rPr>
                <a:t>20</a:t>
              </a:r>
            </a:p>
          </p:txBody>
        </p:sp>
        <p:sp>
          <p:nvSpPr>
            <p:cNvPr id="64738" name="Text Box 1217"/>
            <p:cNvSpPr txBox="1">
              <a:spLocks noChangeArrowheads="1"/>
            </p:cNvSpPr>
            <p:nvPr/>
          </p:nvSpPr>
          <p:spPr bwMode="auto">
            <a:xfrm>
              <a:off x="4757" y="3310"/>
              <a:ext cx="454" cy="144"/>
            </a:xfrm>
            <a:prstGeom prst="rect">
              <a:avLst/>
            </a:prstGeom>
            <a:noFill/>
            <a:ln w="9525">
              <a:noFill/>
              <a:miter lim="800000"/>
              <a:headEnd/>
              <a:tailEnd/>
            </a:ln>
          </p:spPr>
          <p:txBody>
            <a:bodyPr>
              <a:spAutoFit/>
            </a:bodyPr>
            <a:lstStyle/>
            <a:p>
              <a:pPr algn="ctr">
                <a:spcBef>
                  <a:spcPct val="50000"/>
                </a:spcBef>
              </a:pPr>
              <a:r>
                <a:rPr lang="it-IT" sz="900">
                  <a:latin typeface="Times New Roman" pitchFamily="18" charset="0"/>
                </a:rPr>
                <a:t>25</a:t>
              </a:r>
            </a:p>
          </p:txBody>
        </p:sp>
        <p:sp>
          <p:nvSpPr>
            <p:cNvPr id="64739" name="Text Box 1218"/>
            <p:cNvSpPr txBox="1">
              <a:spLocks noChangeArrowheads="1"/>
            </p:cNvSpPr>
            <p:nvPr/>
          </p:nvSpPr>
          <p:spPr bwMode="auto">
            <a:xfrm>
              <a:off x="436" y="634"/>
              <a:ext cx="454" cy="144"/>
            </a:xfrm>
            <a:prstGeom prst="rect">
              <a:avLst/>
            </a:prstGeom>
            <a:noFill/>
            <a:ln w="9525">
              <a:noFill/>
              <a:miter lim="800000"/>
              <a:headEnd/>
              <a:tailEnd/>
            </a:ln>
          </p:spPr>
          <p:txBody>
            <a:bodyPr>
              <a:spAutoFit/>
            </a:bodyPr>
            <a:lstStyle/>
            <a:p>
              <a:pPr algn="r">
                <a:spcBef>
                  <a:spcPct val="50000"/>
                </a:spcBef>
              </a:pPr>
              <a:r>
                <a:rPr lang="it-IT" sz="900">
                  <a:latin typeface="Times New Roman" pitchFamily="18" charset="0"/>
                </a:rPr>
                <a:t>1.0</a:t>
              </a:r>
            </a:p>
          </p:txBody>
        </p:sp>
        <p:sp>
          <p:nvSpPr>
            <p:cNvPr id="64740" name="Text Box 1219"/>
            <p:cNvSpPr txBox="1">
              <a:spLocks noChangeArrowheads="1"/>
            </p:cNvSpPr>
            <p:nvPr/>
          </p:nvSpPr>
          <p:spPr bwMode="auto">
            <a:xfrm>
              <a:off x="436" y="892"/>
              <a:ext cx="454" cy="144"/>
            </a:xfrm>
            <a:prstGeom prst="rect">
              <a:avLst/>
            </a:prstGeom>
            <a:noFill/>
            <a:ln w="9525">
              <a:noFill/>
              <a:miter lim="800000"/>
              <a:headEnd/>
              <a:tailEnd/>
            </a:ln>
          </p:spPr>
          <p:txBody>
            <a:bodyPr>
              <a:spAutoFit/>
            </a:bodyPr>
            <a:lstStyle/>
            <a:p>
              <a:pPr algn="r">
                <a:spcBef>
                  <a:spcPct val="50000"/>
                </a:spcBef>
              </a:pPr>
              <a:r>
                <a:rPr lang="it-IT" sz="900">
                  <a:latin typeface="Times New Roman" pitchFamily="18" charset="0"/>
                </a:rPr>
                <a:t>0.9</a:t>
              </a:r>
            </a:p>
          </p:txBody>
        </p:sp>
        <p:sp>
          <p:nvSpPr>
            <p:cNvPr id="64741" name="Text Box 1220"/>
            <p:cNvSpPr txBox="1">
              <a:spLocks noChangeArrowheads="1"/>
            </p:cNvSpPr>
            <p:nvPr/>
          </p:nvSpPr>
          <p:spPr bwMode="auto">
            <a:xfrm>
              <a:off x="436" y="1150"/>
              <a:ext cx="454" cy="144"/>
            </a:xfrm>
            <a:prstGeom prst="rect">
              <a:avLst/>
            </a:prstGeom>
            <a:noFill/>
            <a:ln w="9525">
              <a:noFill/>
              <a:miter lim="800000"/>
              <a:headEnd/>
              <a:tailEnd/>
            </a:ln>
          </p:spPr>
          <p:txBody>
            <a:bodyPr>
              <a:spAutoFit/>
            </a:bodyPr>
            <a:lstStyle/>
            <a:p>
              <a:pPr algn="r">
                <a:spcBef>
                  <a:spcPct val="50000"/>
                </a:spcBef>
              </a:pPr>
              <a:r>
                <a:rPr lang="it-IT" sz="900">
                  <a:latin typeface="Times New Roman" pitchFamily="18" charset="0"/>
                </a:rPr>
                <a:t>0.8</a:t>
              </a:r>
            </a:p>
          </p:txBody>
        </p:sp>
        <p:sp>
          <p:nvSpPr>
            <p:cNvPr id="64742" name="Text Box 1221"/>
            <p:cNvSpPr txBox="1">
              <a:spLocks noChangeArrowheads="1"/>
            </p:cNvSpPr>
            <p:nvPr/>
          </p:nvSpPr>
          <p:spPr bwMode="auto">
            <a:xfrm>
              <a:off x="436" y="1402"/>
              <a:ext cx="454" cy="144"/>
            </a:xfrm>
            <a:prstGeom prst="rect">
              <a:avLst/>
            </a:prstGeom>
            <a:noFill/>
            <a:ln w="9525">
              <a:noFill/>
              <a:miter lim="800000"/>
              <a:headEnd/>
              <a:tailEnd/>
            </a:ln>
          </p:spPr>
          <p:txBody>
            <a:bodyPr>
              <a:spAutoFit/>
            </a:bodyPr>
            <a:lstStyle/>
            <a:p>
              <a:pPr algn="r">
                <a:spcBef>
                  <a:spcPct val="50000"/>
                </a:spcBef>
              </a:pPr>
              <a:r>
                <a:rPr lang="it-IT" sz="900">
                  <a:latin typeface="Times New Roman" pitchFamily="18" charset="0"/>
                </a:rPr>
                <a:t>0.7</a:t>
              </a:r>
            </a:p>
          </p:txBody>
        </p:sp>
        <p:sp>
          <p:nvSpPr>
            <p:cNvPr id="64743" name="Text Box 1222"/>
            <p:cNvSpPr txBox="1">
              <a:spLocks noChangeArrowheads="1"/>
            </p:cNvSpPr>
            <p:nvPr/>
          </p:nvSpPr>
          <p:spPr bwMode="auto">
            <a:xfrm>
              <a:off x="436" y="1652"/>
              <a:ext cx="454" cy="144"/>
            </a:xfrm>
            <a:prstGeom prst="rect">
              <a:avLst/>
            </a:prstGeom>
            <a:noFill/>
            <a:ln w="9525">
              <a:noFill/>
              <a:miter lim="800000"/>
              <a:headEnd/>
              <a:tailEnd/>
            </a:ln>
          </p:spPr>
          <p:txBody>
            <a:bodyPr>
              <a:spAutoFit/>
            </a:bodyPr>
            <a:lstStyle/>
            <a:p>
              <a:pPr algn="r">
                <a:spcBef>
                  <a:spcPct val="50000"/>
                </a:spcBef>
              </a:pPr>
              <a:r>
                <a:rPr lang="it-IT" sz="900">
                  <a:latin typeface="Times New Roman" pitchFamily="18" charset="0"/>
                </a:rPr>
                <a:t>0.6</a:t>
              </a:r>
            </a:p>
          </p:txBody>
        </p:sp>
        <p:sp>
          <p:nvSpPr>
            <p:cNvPr id="64744" name="Text Box 1223"/>
            <p:cNvSpPr txBox="1">
              <a:spLocks noChangeArrowheads="1"/>
            </p:cNvSpPr>
            <p:nvPr/>
          </p:nvSpPr>
          <p:spPr bwMode="auto">
            <a:xfrm>
              <a:off x="436" y="1920"/>
              <a:ext cx="454" cy="144"/>
            </a:xfrm>
            <a:prstGeom prst="rect">
              <a:avLst/>
            </a:prstGeom>
            <a:noFill/>
            <a:ln w="9525">
              <a:noFill/>
              <a:miter lim="800000"/>
              <a:headEnd/>
              <a:tailEnd/>
            </a:ln>
          </p:spPr>
          <p:txBody>
            <a:bodyPr>
              <a:spAutoFit/>
            </a:bodyPr>
            <a:lstStyle/>
            <a:p>
              <a:pPr algn="r">
                <a:spcBef>
                  <a:spcPct val="50000"/>
                </a:spcBef>
              </a:pPr>
              <a:r>
                <a:rPr lang="it-IT" sz="900">
                  <a:latin typeface="Times New Roman" pitchFamily="18" charset="0"/>
                </a:rPr>
                <a:t>0.5</a:t>
              </a:r>
            </a:p>
          </p:txBody>
        </p:sp>
        <p:sp>
          <p:nvSpPr>
            <p:cNvPr id="64745" name="Text Box 1224"/>
            <p:cNvSpPr txBox="1">
              <a:spLocks noChangeArrowheads="1"/>
            </p:cNvSpPr>
            <p:nvPr/>
          </p:nvSpPr>
          <p:spPr bwMode="auto">
            <a:xfrm>
              <a:off x="436" y="2172"/>
              <a:ext cx="454" cy="144"/>
            </a:xfrm>
            <a:prstGeom prst="rect">
              <a:avLst/>
            </a:prstGeom>
            <a:noFill/>
            <a:ln w="9525">
              <a:noFill/>
              <a:miter lim="800000"/>
              <a:headEnd/>
              <a:tailEnd/>
            </a:ln>
          </p:spPr>
          <p:txBody>
            <a:bodyPr>
              <a:spAutoFit/>
            </a:bodyPr>
            <a:lstStyle/>
            <a:p>
              <a:pPr algn="r">
                <a:spcBef>
                  <a:spcPct val="50000"/>
                </a:spcBef>
              </a:pPr>
              <a:r>
                <a:rPr lang="it-IT" sz="900">
                  <a:latin typeface="Times New Roman" pitchFamily="18" charset="0"/>
                </a:rPr>
                <a:t>0.4</a:t>
              </a:r>
            </a:p>
          </p:txBody>
        </p:sp>
        <p:sp>
          <p:nvSpPr>
            <p:cNvPr id="64746" name="Text Box 1225"/>
            <p:cNvSpPr txBox="1">
              <a:spLocks noChangeArrowheads="1"/>
            </p:cNvSpPr>
            <p:nvPr/>
          </p:nvSpPr>
          <p:spPr bwMode="auto">
            <a:xfrm>
              <a:off x="436" y="2422"/>
              <a:ext cx="454" cy="144"/>
            </a:xfrm>
            <a:prstGeom prst="rect">
              <a:avLst/>
            </a:prstGeom>
            <a:noFill/>
            <a:ln w="9525">
              <a:noFill/>
              <a:miter lim="800000"/>
              <a:headEnd/>
              <a:tailEnd/>
            </a:ln>
          </p:spPr>
          <p:txBody>
            <a:bodyPr>
              <a:spAutoFit/>
            </a:bodyPr>
            <a:lstStyle/>
            <a:p>
              <a:pPr algn="r">
                <a:spcBef>
                  <a:spcPct val="50000"/>
                </a:spcBef>
              </a:pPr>
              <a:r>
                <a:rPr lang="it-IT" sz="900">
                  <a:latin typeface="Times New Roman" pitchFamily="18" charset="0"/>
                </a:rPr>
                <a:t>0.3</a:t>
              </a:r>
            </a:p>
          </p:txBody>
        </p:sp>
        <p:sp>
          <p:nvSpPr>
            <p:cNvPr id="64747" name="Text Box 1234"/>
            <p:cNvSpPr txBox="1">
              <a:spLocks noChangeArrowheads="1"/>
            </p:cNvSpPr>
            <p:nvPr/>
          </p:nvSpPr>
          <p:spPr bwMode="auto">
            <a:xfrm>
              <a:off x="436" y="2678"/>
              <a:ext cx="454" cy="144"/>
            </a:xfrm>
            <a:prstGeom prst="rect">
              <a:avLst/>
            </a:prstGeom>
            <a:noFill/>
            <a:ln w="9525">
              <a:noFill/>
              <a:miter lim="800000"/>
              <a:headEnd/>
              <a:tailEnd/>
            </a:ln>
          </p:spPr>
          <p:txBody>
            <a:bodyPr>
              <a:spAutoFit/>
            </a:bodyPr>
            <a:lstStyle/>
            <a:p>
              <a:pPr algn="r">
                <a:spcBef>
                  <a:spcPct val="50000"/>
                </a:spcBef>
              </a:pPr>
              <a:r>
                <a:rPr lang="it-IT" sz="900">
                  <a:latin typeface="Times New Roman" pitchFamily="18" charset="0"/>
                </a:rPr>
                <a:t>0.2</a:t>
              </a:r>
            </a:p>
          </p:txBody>
        </p:sp>
        <p:sp>
          <p:nvSpPr>
            <p:cNvPr id="64748" name="Text Box 1235"/>
            <p:cNvSpPr txBox="1">
              <a:spLocks noChangeArrowheads="1"/>
            </p:cNvSpPr>
            <p:nvPr/>
          </p:nvSpPr>
          <p:spPr bwMode="auto">
            <a:xfrm>
              <a:off x="436" y="2928"/>
              <a:ext cx="454" cy="144"/>
            </a:xfrm>
            <a:prstGeom prst="rect">
              <a:avLst/>
            </a:prstGeom>
            <a:noFill/>
            <a:ln w="9525">
              <a:noFill/>
              <a:miter lim="800000"/>
              <a:headEnd/>
              <a:tailEnd/>
            </a:ln>
          </p:spPr>
          <p:txBody>
            <a:bodyPr>
              <a:spAutoFit/>
            </a:bodyPr>
            <a:lstStyle/>
            <a:p>
              <a:pPr algn="r">
                <a:spcBef>
                  <a:spcPct val="50000"/>
                </a:spcBef>
              </a:pPr>
              <a:r>
                <a:rPr lang="it-IT" sz="900">
                  <a:latin typeface="Times New Roman" pitchFamily="18" charset="0"/>
                </a:rPr>
                <a:t>0.1</a:t>
              </a:r>
            </a:p>
          </p:txBody>
        </p:sp>
        <p:sp>
          <p:nvSpPr>
            <p:cNvPr id="64749" name="Text Box 1236"/>
            <p:cNvSpPr txBox="1">
              <a:spLocks noChangeArrowheads="1"/>
            </p:cNvSpPr>
            <p:nvPr/>
          </p:nvSpPr>
          <p:spPr bwMode="auto">
            <a:xfrm>
              <a:off x="436" y="3184"/>
              <a:ext cx="454" cy="144"/>
            </a:xfrm>
            <a:prstGeom prst="rect">
              <a:avLst/>
            </a:prstGeom>
            <a:noFill/>
            <a:ln w="9525">
              <a:noFill/>
              <a:miter lim="800000"/>
              <a:headEnd/>
              <a:tailEnd/>
            </a:ln>
          </p:spPr>
          <p:txBody>
            <a:bodyPr>
              <a:spAutoFit/>
            </a:bodyPr>
            <a:lstStyle/>
            <a:p>
              <a:pPr algn="r">
                <a:spcBef>
                  <a:spcPct val="50000"/>
                </a:spcBef>
              </a:pPr>
              <a:r>
                <a:rPr lang="it-IT" sz="900">
                  <a:latin typeface="Times New Roman" pitchFamily="18" charset="0"/>
                </a:rPr>
                <a:t>0.0</a:t>
              </a:r>
            </a:p>
          </p:txBody>
        </p:sp>
      </p:grpSp>
      <p:sp>
        <p:nvSpPr>
          <p:cNvPr id="9219" name="Text Box 4"/>
          <p:cNvSpPr txBox="1">
            <a:spLocks noChangeArrowheads="1"/>
          </p:cNvSpPr>
          <p:nvPr/>
        </p:nvSpPr>
        <p:spPr bwMode="auto">
          <a:xfrm>
            <a:off x="611188" y="214313"/>
            <a:ext cx="7993062" cy="646112"/>
          </a:xfrm>
          <a:prstGeom prst="rect">
            <a:avLst/>
          </a:prstGeom>
          <a:noFill/>
          <a:ln w="9525">
            <a:noFill/>
            <a:miter lim="800000"/>
            <a:headEnd/>
            <a:tailEnd/>
          </a:ln>
        </p:spPr>
        <p:txBody>
          <a:bodyPr>
            <a:spAutoFit/>
          </a:bodyPr>
          <a:lstStyle/>
          <a:p>
            <a:pPr algn="ctr" fontAlgn="auto">
              <a:spcBef>
                <a:spcPts val="0"/>
              </a:spcBef>
              <a:spcAft>
                <a:spcPts val="0"/>
              </a:spcAft>
              <a:defRPr/>
            </a:pPr>
            <a:r>
              <a:rPr lang="en-US" sz="3600" b="1" dirty="0">
                <a:solidFill>
                  <a:srgbClr val="0000FF"/>
                </a:solidFill>
                <a:latin typeface="+mj-lt"/>
                <a:cs typeface="+mn-cs"/>
              </a:rPr>
              <a:t>Overall survival</a:t>
            </a:r>
          </a:p>
        </p:txBody>
      </p:sp>
      <p:sp>
        <p:nvSpPr>
          <p:cNvPr id="64516" name="Text Box 7"/>
          <p:cNvSpPr txBox="1">
            <a:spLocks noChangeArrowheads="1"/>
          </p:cNvSpPr>
          <p:nvPr/>
        </p:nvSpPr>
        <p:spPr bwMode="auto">
          <a:xfrm>
            <a:off x="546100" y="6215063"/>
            <a:ext cx="3311525" cy="427037"/>
          </a:xfrm>
          <a:prstGeom prst="rect">
            <a:avLst/>
          </a:prstGeom>
          <a:solidFill>
            <a:srgbClr val="E2F8FA"/>
          </a:solidFill>
          <a:ln w="9525">
            <a:noFill/>
            <a:miter lim="800000"/>
            <a:headEnd/>
            <a:tailEnd/>
          </a:ln>
        </p:spPr>
        <p:txBody>
          <a:bodyPr>
            <a:spAutoFit/>
          </a:bodyPr>
          <a:lstStyle/>
          <a:p>
            <a:pPr algn="ctr">
              <a:spcBef>
                <a:spcPct val="50000"/>
              </a:spcBef>
            </a:pPr>
            <a:r>
              <a:rPr lang="it-IT" sz="2200" b="1">
                <a:solidFill>
                  <a:srgbClr val="000066"/>
                </a:solidFill>
                <a:latin typeface="Calibri" pitchFamily="34" charset="0"/>
              </a:rPr>
              <a:t>Median OS not reached</a:t>
            </a:r>
          </a:p>
        </p:txBody>
      </p:sp>
      <p:sp>
        <p:nvSpPr>
          <p:cNvPr id="64517" name="Text Box 5"/>
          <p:cNvSpPr txBox="1">
            <a:spLocks noChangeArrowheads="1"/>
          </p:cNvSpPr>
          <p:nvPr/>
        </p:nvSpPr>
        <p:spPr bwMode="auto">
          <a:xfrm>
            <a:off x="4211638" y="6215063"/>
            <a:ext cx="4608512" cy="427037"/>
          </a:xfrm>
          <a:prstGeom prst="rect">
            <a:avLst/>
          </a:prstGeom>
          <a:solidFill>
            <a:srgbClr val="E2F8FA"/>
          </a:solidFill>
          <a:ln w="9525">
            <a:noFill/>
            <a:miter lim="800000"/>
            <a:headEnd/>
            <a:tailEnd/>
          </a:ln>
        </p:spPr>
        <p:txBody>
          <a:bodyPr>
            <a:spAutoFit/>
          </a:bodyPr>
          <a:lstStyle/>
          <a:p>
            <a:pPr algn="ctr">
              <a:spcBef>
                <a:spcPct val="50000"/>
              </a:spcBef>
            </a:pPr>
            <a:r>
              <a:rPr lang="it-IT" sz="2200" b="1">
                <a:solidFill>
                  <a:srgbClr val="000066"/>
                </a:solidFill>
                <a:latin typeface="Calibri" pitchFamily="34" charset="0"/>
              </a:rPr>
              <a:t>OS at 14 months: 80.7% (CI 95%)</a:t>
            </a:r>
          </a:p>
        </p:txBody>
      </p:sp>
      <p:sp>
        <p:nvSpPr>
          <p:cNvPr id="64518" name="AutoShape 9"/>
          <p:cNvSpPr>
            <a:spLocks noChangeArrowheads="1"/>
          </p:cNvSpPr>
          <p:nvPr/>
        </p:nvSpPr>
        <p:spPr bwMode="auto">
          <a:xfrm>
            <a:off x="139700" y="6215063"/>
            <a:ext cx="288925" cy="3587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E2F8FA"/>
          </a:solidFill>
          <a:ln w="9525" algn="ctr">
            <a:solidFill>
              <a:srgbClr val="FF3300"/>
            </a:solidFill>
            <a:miter lim="800000"/>
            <a:headEnd/>
            <a:tailEnd/>
          </a:ln>
        </p:spPr>
        <p:txBody>
          <a:bodyPr wrap="none" anchor="ctr"/>
          <a:lstStyle/>
          <a:p>
            <a:endParaRPr lang="en-US" sz="2400" i="1">
              <a:solidFill>
                <a:schemeClr val="bg1"/>
              </a:solidFill>
              <a:latin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a:xfrm>
            <a:off x="357188" y="500063"/>
            <a:ext cx="8229600" cy="1143000"/>
          </a:xfrm>
        </p:spPr>
        <p:txBody>
          <a:bodyPr/>
          <a:lstStyle/>
          <a:p>
            <a:pPr eaLnBrk="1" hangingPunct="1"/>
            <a:r>
              <a:rPr lang="en-US" sz="3200" b="1" smtClean="0">
                <a:solidFill>
                  <a:srgbClr val="0000FF"/>
                </a:solidFill>
              </a:rPr>
              <a:t>Dasatinib + non-genotoxic chemotherapy</a:t>
            </a:r>
            <a:br>
              <a:rPr lang="en-US" sz="3200" b="1" smtClean="0">
                <a:solidFill>
                  <a:srgbClr val="0000FF"/>
                </a:solidFill>
              </a:rPr>
            </a:br>
            <a:r>
              <a:rPr lang="en-US" sz="3200" b="1" smtClean="0">
                <a:solidFill>
                  <a:srgbClr val="0000FF"/>
                </a:solidFill>
              </a:rPr>
              <a:t>Elderly Ph+ ALL. EWALL-PH-01 overview</a:t>
            </a:r>
          </a:p>
        </p:txBody>
      </p:sp>
      <p:pic>
        <p:nvPicPr>
          <p:cNvPr id="67587" name="Picture 3"/>
          <p:cNvPicPr>
            <a:picLocks noGrp="1" noChangeAspect="1" noChangeArrowheads="1"/>
          </p:cNvPicPr>
          <p:nvPr>
            <p:ph sz="half" idx="4294967295"/>
          </p:nvPr>
        </p:nvPicPr>
        <p:blipFill>
          <a:blip r:embed="rId3" cstate="print"/>
          <a:srcRect/>
          <a:stretch>
            <a:fillRect/>
          </a:stretch>
        </p:blipFill>
        <p:spPr>
          <a:xfrm>
            <a:off x="0" y="1628775"/>
            <a:ext cx="9144000" cy="5229225"/>
          </a:xfrm>
          <a:noFill/>
        </p:spPr>
      </p:pic>
      <p:pic>
        <p:nvPicPr>
          <p:cNvPr id="67588" name="Picture 4"/>
          <p:cNvPicPr>
            <a:picLocks noGrp="1" noChangeAspect="1" noChangeArrowheads="1"/>
          </p:cNvPicPr>
          <p:nvPr>
            <p:ph sz="half" idx="4294967295"/>
          </p:nvPr>
        </p:nvPicPr>
        <p:blipFill>
          <a:blip r:embed="rId4" cstate="print"/>
          <a:srcRect/>
          <a:stretch>
            <a:fillRect/>
          </a:stretch>
        </p:blipFill>
        <p:spPr>
          <a:xfrm>
            <a:off x="6407150" y="0"/>
            <a:ext cx="2736850" cy="554038"/>
          </a:xfrm>
          <a:noFill/>
        </p:spPr>
      </p:pic>
      <p:sp>
        <p:nvSpPr>
          <p:cNvPr id="33797" name="Oval 5"/>
          <p:cNvSpPr>
            <a:spLocks noChangeArrowheads="1"/>
          </p:cNvSpPr>
          <p:nvPr/>
        </p:nvSpPr>
        <p:spPr bwMode="auto">
          <a:xfrm>
            <a:off x="2268538" y="3644900"/>
            <a:ext cx="215900" cy="215900"/>
          </a:xfrm>
          <a:prstGeom prst="ellipse">
            <a:avLst/>
          </a:prstGeom>
          <a:noFill/>
          <a:ln w="57150">
            <a:solidFill>
              <a:srgbClr val="FF0000"/>
            </a:solidFill>
            <a:round/>
            <a:headEnd/>
            <a:tailEnd/>
          </a:ln>
        </p:spPr>
        <p:txBody>
          <a:bodyPr wrap="none" anchor="ctr"/>
          <a:lstStyle/>
          <a:p>
            <a:endParaRPr lang="en-US">
              <a:latin typeface="Calibri" pitchFamily="34" charset="0"/>
            </a:endParaRPr>
          </a:p>
        </p:txBody>
      </p:sp>
      <p:sp>
        <p:nvSpPr>
          <p:cNvPr id="33798" name="Oval 6"/>
          <p:cNvSpPr>
            <a:spLocks noChangeArrowheads="1"/>
          </p:cNvSpPr>
          <p:nvPr/>
        </p:nvSpPr>
        <p:spPr bwMode="auto">
          <a:xfrm>
            <a:off x="3132138" y="3644900"/>
            <a:ext cx="215900" cy="215900"/>
          </a:xfrm>
          <a:prstGeom prst="ellipse">
            <a:avLst/>
          </a:prstGeom>
          <a:noFill/>
          <a:ln w="57150">
            <a:solidFill>
              <a:srgbClr val="FF0000"/>
            </a:solidFill>
            <a:round/>
            <a:headEnd/>
            <a:tailEnd/>
          </a:ln>
        </p:spPr>
        <p:txBody>
          <a:bodyPr wrap="none" anchor="ctr"/>
          <a:lstStyle/>
          <a:p>
            <a:endParaRPr lang="en-US">
              <a:latin typeface="Calibri" pitchFamily="34" charset="0"/>
            </a:endParaRPr>
          </a:p>
        </p:txBody>
      </p:sp>
      <p:sp>
        <p:nvSpPr>
          <p:cNvPr id="33799" name="Oval 7"/>
          <p:cNvSpPr>
            <a:spLocks noChangeArrowheads="1"/>
          </p:cNvSpPr>
          <p:nvPr/>
        </p:nvSpPr>
        <p:spPr bwMode="auto">
          <a:xfrm>
            <a:off x="3995738" y="3644900"/>
            <a:ext cx="215900" cy="215900"/>
          </a:xfrm>
          <a:prstGeom prst="ellipse">
            <a:avLst/>
          </a:prstGeom>
          <a:noFill/>
          <a:ln w="57150">
            <a:solidFill>
              <a:srgbClr val="FF0000"/>
            </a:solidFill>
            <a:round/>
            <a:headEnd/>
            <a:tailEnd/>
          </a:ln>
        </p:spPr>
        <p:txBody>
          <a:bodyPr wrap="none" anchor="ctr"/>
          <a:lstStyle/>
          <a:p>
            <a:endParaRPr lang="en-US">
              <a:latin typeface="Calibri" pitchFamily="34" charset="0"/>
            </a:endParaRPr>
          </a:p>
        </p:txBody>
      </p:sp>
      <p:sp>
        <p:nvSpPr>
          <p:cNvPr id="33800" name="Oval 8"/>
          <p:cNvSpPr>
            <a:spLocks noChangeArrowheads="1"/>
          </p:cNvSpPr>
          <p:nvPr/>
        </p:nvSpPr>
        <p:spPr bwMode="auto">
          <a:xfrm>
            <a:off x="4859338" y="3644900"/>
            <a:ext cx="215900" cy="215900"/>
          </a:xfrm>
          <a:prstGeom prst="ellipse">
            <a:avLst/>
          </a:prstGeom>
          <a:noFill/>
          <a:ln w="57150">
            <a:solidFill>
              <a:srgbClr val="FF0000"/>
            </a:solidFill>
            <a:round/>
            <a:headEnd/>
            <a:tailEnd/>
          </a:ln>
        </p:spPr>
        <p:txBody>
          <a:bodyPr wrap="none" anchor="ctr"/>
          <a:lstStyle/>
          <a:p>
            <a:endParaRPr lang="en-US">
              <a:latin typeface="Calibri" pitchFamily="34" charset="0"/>
            </a:endParaRPr>
          </a:p>
        </p:txBody>
      </p:sp>
      <p:sp>
        <p:nvSpPr>
          <p:cNvPr id="33801" name="Oval 9"/>
          <p:cNvSpPr>
            <a:spLocks noChangeArrowheads="1"/>
          </p:cNvSpPr>
          <p:nvPr/>
        </p:nvSpPr>
        <p:spPr bwMode="auto">
          <a:xfrm>
            <a:off x="6516688" y="3644900"/>
            <a:ext cx="215900" cy="215900"/>
          </a:xfrm>
          <a:prstGeom prst="ellipse">
            <a:avLst/>
          </a:prstGeom>
          <a:noFill/>
          <a:ln w="57150">
            <a:solidFill>
              <a:srgbClr val="FF0000"/>
            </a:solidFill>
            <a:round/>
            <a:headEnd/>
            <a:tailEnd/>
          </a:ln>
        </p:spPr>
        <p:txBody>
          <a:bodyPr wrap="none" anchor="ctr"/>
          <a:lstStyle/>
          <a:p>
            <a:endParaRPr lang="en-US">
              <a:latin typeface="Calibri" pitchFamily="34" charset="0"/>
            </a:endParaRPr>
          </a:p>
        </p:txBody>
      </p:sp>
      <p:sp>
        <p:nvSpPr>
          <p:cNvPr id="33802" name="Oval 10"/>
          <p:cNvSpPr>
            <a:spLocks noChangeArrowheads="1"/>
          </p:cNvSpPr>
          <p:nvPr/>
        </p:nvSpPr>
        <p:spPr bwMode="auto">
          <a:xfrm>
            <a:off x="3924300" y="5373688"/>
            <a:ext cx="215900" cy="215900"/>
          </a:xfrm>
          <a:prstGeom prst="ellipse">
            <a:avLst/>
          </a:prstGeom>
          <a:noFill/>
          <a:ln w="57150">
            <a:solidFill>
              <a:srgbClr val="FF0000"/>
            </a:solidFill>
            <a:round/>
            <a:headEnd/>
            <a:tailEnd/>
          </a:ln>
        </p:spPr>
        <p:txBody>
          <a:bodyPr wrap="none" anchor="ctr"/>
          <a:lstStyle/>
          <a:p>
            <a:endParaRPr lang="en-US">
              <a:latin typeface="Calibri" pitchFamily="34" charset="0"/>
            </a:endParaRPr>
          </a:p>
        </p:txBody>
      </p:sp>
      <p:sp>
        <p:nvSpPr>
          <p:cNvPr id="33803" name="Oval 11"/>
          <p:cNvSpPr>
            <a:spLocks noChangeArrowheads="1"/>
          </p:cNvSpPr>
          <p:nvPr/>
        </p:nvSpPr>
        <p:spPr bwMode="auto">
          <a:xfrm>
            <a:off x="6011863" y="5373688"/>
            <a:ext cx="215900" cy="215900"/>
          </a:xfrm>
          <a:prstGeom prst="ellipse">
            <a:avLst/>
          </a:prstGeom>
          <a:noFill/>
          <a:ln w="57150">
            <a:solidFill>
              <a:srgbClr val="FF0000"/>
            </a:solidFill>
            <a:round/>
            <a:headEnd/>
            <a:tailEnd/>
          </a:ln>
        </p:spPr>
        <p:txBody>
          <a:bodyPr wrap="none" anchor="ctr"/>
          <a:lstStyle/>
          <a:p>
            <a:endParaRPr 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80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79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79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79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80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80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8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animBg="1"/>
      <p:bldP spid="33798" grpId="0" animBg="1"/>
      <p:bldP spid="33799" grpId="0" animBg="1"/>
      <p:bldP spid="33800" grpId="0" animBg="1"/>
      <p:bldP spid="33801" grpId="0" animBg="1"/>
      <p:bldP spid="33802" grpId="0" animBg="1"/>
      <p:bldP spid="3380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fr-FR" sz="3600" b="1" smtClean="0">
                <a:solidFill>
                  <a:srgbClr val="0000FF"/>
                </a:solidFill>
              </a:rPr>
              <a:t>Efficacy</a:t>
            </a:r>
            <a:endParaRPr lang="en-US" sz="3600" b="1" smtClean="0">
              <a:solidFill>
                <a:srgbClr val="0000FF"/>
              </a:solidFill>
            </a:endParaRPr>
          </a:p>
        </p:txBody>
      </p:sp>
      <p:pic>
        <p:nvPicPr>
          <p:cNvPr id="68611" name="Picture 3"/>
          <p:cNvPicPr>
            <a:picLocks noGrp="1" noChangeAspect="1" noChangeArrowheads="1"/>
          </p:cNvPicPr>
          <p:nvPr>
            <p:ph sz="half" idx="2"/>
          </p:nvPr>
        </p:nvPicPr>
        <p:blipFill>
          <a:blip r:embed="rId3" cstate="print"/>
          <a:srcRect/>
          <a:stretch>
            <a:fillRect/>
          </a:stretch>
        </p:blipFill>
        <p:spPr>
          <a:xfrm>
            <a:off x="6227763" y="112713"/>
            <a:ext cx="2808287" cy="566737"/>
          </a:xfrm>
          <a:noFill/>
        </p:spPr>
      </p:pic>
      <p:pic>
        <p:nvPicPr>
          <p:cNvPr id="68612" name="Picture 4"/>
          <p:cNvPicPr>
            <a:picLocks noGrp="1" noChangeAspect="1" noChangeArrowheads="1"/>
          </p:cNvPicPr>
          <p:nvPr>
            <p:ph sz="half" idx="1"/>
          </p:nvPr>
        </p:nvPicPr>
        <p:blipFill>
          <a:blip r:embed="rId4" cstate="print"/>
          <a:srcRect/>
          <a:stretch>
            <a:fillRect/>
          </a:stretch>
        </p:blipFill>
        <p:spPr>
          <a:xfrm>
            <a:off x="1116013" y="1557338"/>
            <a:ext cx="7272337" cy="4895850"/>
          </a:xfrm>
          <a:noFill/>
        </p:spPr>
      </p:pic>
      <p:sp>
        <p:nvSpPr>
          <p:cNvPr id="208901" name="Text Box 5"/>
          <p:cNvSpPr txBox="1">
            <a:spLocks noChangeArrowheads="1"/>
          </p:cNvSpPr>
          <p:nvPr/>
        </p:nvSpPr>
        <p:spPr bwMode="auto">
          <a:xfrm>
            <a:off x="2247900" y="6256338"/>
            <a:ext cx="184150" cy="457200"/>
          </a:xfrm>
          <a:prstGeom prst="rect">
            <a:avLst/>
          </a:prstGeom>
          <a:noFill/>
          <a:ln w="9525">
            <a:noFill/>
            <a:miter lim="800000"/>
            <a:headEnd/>
            <a:tailEnd/>
          </a:ln>
          <a:effectLst/>
        </p:spPr>
        <p:txBody>
          <a:bodyPr wrap="none">
            <a:spAutoFit/>
          </a:bodyPr>
          <a:lstStyle/>
          <a:p>
            <a:pPr fontAlgn="auto">
              <a:spcBef>
                <a:spcPts val="0"/>
              </a:spcBef>
              <a:spcAft>
                <a:spcPts val="0"/>
              </a:spcAft>
              <a:defRPr/>
            </a:pPr>
            <a:endParaRPr lang="ca-ES">
              <a:effectLst>
                <a:outerShdw blurRad="38100" dist="38100" dir="2700000" algn="tl">
                  <a:srgbClr val="C0C0C0"/>
                </a:outerShdw>
              </a:effectLst>
              <a:latin typeface="Arial" charset="0"/>
              <a:cs typeface="+mn-cs"/>
            </a:endParaRPr>
          </a:p>
        </p:txBody>
      </p:sp>
      <p:sp>
        <p:nvSpPr>
          <p:cNvPr id="68614" name="Text Box 6"/>
          <p:cNvSpPr txBox="1">
            <a:spLocks noChangeArrowheads="1"/>
          </p:cNvSpPr>
          <p:nvPr/>
        </p:nvSpPr>
        <p:spPr bwMode="auto">
          <a:xfrm>
            <a:off x="5795963" y="6308725"/>
            <a:ext cx="2838450" cy="366713"/>
          </a:xfrm>
          <a:prstGeom prst="rect">
            <a:avLst/>
          </a:prstGeom>
          <a:noFill/>
          <a:ln w="9525">
            <a:noFill/>
            <a:miter lim="800000"/>
            <a:headEnd/>
            <a:tailEnd/>
          </a:ln>
        </p:spPr>
        <p:txBody>
          <a:bodyPr wrap="none">
            <a:spAutoFit/>
          </a:bodyPr>
          <a:lstStyle/>
          <a:p>
            <a:r>
              <a:rPr lang="ca-ES">
                <a:latin typeface="Calibri" pitchFamily="34" charset="0"/>
              </a:rPr>
              <a:t>Courtesy of Ph. Rousselot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p:cNvPicPr>
            <a:picLocks noChangeAspect="1" noChangeArrowheads="1"/>
          </p:cNvPicPr>
          <p:nvPr/>
        </p:nvPicPr>
        <p:blipFill>
          <a:blip r:embed="rId3" cstate="print"/>
          <a:srcRect/>
          <a:stretch>
            <a:fillRect/>
          </a:stretch>
        </p:blipFill>
        <p:spPr bwMode="auto">
          <a:xfrm>
            <a:off x="0" y="765175"/>
            <a:ext cx="9144000" cy="6161088"/>
          </a:xfrm>
          <a:prstGeom prst="rect">
            <a:avLst/>
          </a:prstGeom>
          <a:noFill/>
          <a:ln w="9525">
            <a:noFill/>
            <a:miter lim="800000"/>
            <a:headEnd/>
            <a:tailEnd/>
          </a:ln>
        </p:spPr>
      </p:pic>
      <p:sp>
        <p:nvSpPr>
          <p:cNvPr id="36867" name="Text Box 5"/>
          <p:cNvSpPr txBox="1">
            <a:spLocks noChangeArrowheads="1"/>
          </p:cNvSpPr>
          <p:nvPr/>
        </p:nvSpPr>
        <p:spPr bwMode="auto">
          <a:xfrm>
            <a:off x="2214563" y="142875"/>
            <a:ext cx="4733925" cy="892175"/>
          </a:xfrm>
          <a:prstGeom prst="rect">
            <a:avLst/>
          </a:prstGeom>
          <a:noFill/>
          <a:ln w="9525">
            <a:noFill/>
            <a:miter lim="800000"/>
            <a:headEnd/>
            <a:tailEnd/>
          </a:ln>
        </p:spPr>
        <p:txBody>
          <a:bodyPr wrap="none">
            <a:spAutoFit/>
          </a:bodyPr>
          <a:lstStyle/>
          <a:p>
            <a:pPr algn="ctr"/>
            <a:r>
              <a:rPr lang="ca-ES" sz="2800" b="1">
                <a:solidFill>
                  <a:schemeClr val="accent2"/>
                </a:solidFill>
                <a:latin typeface="Calibri" pitchFamily="34" charset="0"/>
              </a:rPr>
              <a:t>Ph+ All &gt;55 yr. LAL OLDPh</a:t>
            </a:r>
          </a:p>
          <a:p>
            <a:pPr algn="ctr"/>
            <a:r>
              <a:rPr lang="ca-ES" sz="2400" b="1">
                <a:solidFill>
                  <a:schemeClr val="accent2"/>
                </a:solidFill>
                <a:latin typeface="Calibri" pitchFamily="34" charset="0"/>
              </a:rPr>
              <a:t>Assistential trial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4"/>
          <p:cNvSpPr txBox="1">
            <a:spLocks noChangeArrowheads="1"/>
          </p:cNvSpPr>
          <p:nvPr/>
        </p:nvSpPr>
        <p:spPr bwMode="auto">
          <a:xfrm>
            <a:off x="2555875" y="836613"/>
            <a:ext cx="3676650" cy="409575"/>
          </a:xfrm>
          <a:prstGeom prst="rect">
            <a:avLst/>
          </a:prstGeom>
          <a:noFill/>
          <a:ln w="12700">
            <a:solidFill>
              <a:schemeClr val="tx1"/>
            </a:solidFill>
            <a:miter lim="800000"/>
            <a:headEnd/>
            <a:tailEnd/>
          </a:ln>
        </p:spPr>
        <p:txBody>
          <a:bodyPr>
            <a:spAutoFit/>
          </a:bodyPr>
          <a:lstStyle/>
          <a:p>
            <a:pPr algn="ctr">
              <a:spcBef>
                <a:spcPct val="50000"/>
              </a:spcBef>
            </a:pPr>
            <a:r>
              <a:rPr lang="es-ES" sz="2000">
                <a:latin typeface="Calibri" pitchFamily="34" charset="0"/>
              </a:rPr>
              <a:t>Registrados 32,  20 centros </a:t>
            </a:r>
          </a:p>
        </p:txBody>
      </p:sp>
      <p:sp>
        <p:nvSpPr>
          <p:cNvPr id="13315" name="Text Box 5"/>
          <p:cNvSpPr txBox="1">
            <a:spLocks noChangeArrowheads="1"/>
          </p:cNvSpPr>
          <p:nvPr/>
        </p:nvSpPr>
        <p:spPr bwMode="auto">
          <a:xfrm>
            <a:off x="3059113" y="1844675"/>
            <a:ext cx="2378075" cy="409575"/>
          </a:xfrm>
          <a:prstGeom prst="rect">
            <a:avLst/>
          </a:prstGeom>
          <a:noFill/>
          <a:ln w="12700">
            <a:solidFill>
              <a:schemeClr val="tx1"/>
            </a:solidFill>
            <a:miter lim="800000"/>
            <a:headEnd/>
            <a:tailEnd/>
          </a:ln>
          <a:scene3d>
            <a:camera prst="orthographicFront"/>
            <a:lightRig rig="threePt" dir="t"/>
          </a:scene3d>
          <a:sp3d>
            <a:bevelT/>
          </a:sp3d>
        </p:spPr>
        <p:txBody>
          <a:bodyPr>
            <a:spAutoFit/>
          </a:bodyPr>
          <a:lstStyle/>
          <a:p>
            <a:pPr algn="ctr">
              <a:spcBef>
                <a:spcPct val="50000"/>
              </a:spcBef>
              <a:defRPr/>
            </a:pPr>
            <a:r>
              <a:rPr lang="es-ES" sz="2000">
                <a:latin typeface="Calibri" pitchFamily="34" charset="0"/>
                <a:cs typeface="Arial" charset="0"/>
              </a:rPr>
              <a:t>Válidos 26, (81%)</a:t>
            </a:r>
          </a:p>
        </p:txBody>
      </p:sp>
      <p:sp>
        <p:nvSpPr>
          <p:cNvPr id="13316" name="Text Box 6"/>
          <p:cNvSpPr txBox="1">
            <a:spLocks noChangeArrowheads="1"/>
          </p:cNvSpPr>
          <p:nvPr/>
        </p:nvSpPr>
        <p:spPr bwMode="auto">
          <a:xfrm>
            <a:off x="2915816" y="2780928"/>
            <a:ext cx="2736850" cy="830997"/>
          </a:xfrm>
          <a:prstGeom prst="rect">
            <a:avLst/>
          </a:prstGeom>
          <a:ln>
            <a:headEnd/>
            <a:tailEnd/>
          </a:ln>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a:spAutoFit/>
          </a:bodyPr>
          <a:lstStyle/>
          <a:p>
            <a:pPr algn="ctr">
              <a:lnSpc>
                <a:spcPct val="75000"/>
              </a:lnSpc>
              <a:spcBef>
                <a:spcPct val="50000"/>
              </a:spcBef>
              <a:defRPr/>
            </a:pPr>
            <a:r>
              <a:rPr lang="es-ES" sz="2400" b="1">
                <a:solidFill>
                  <a:srgbClr val="0066FF"/>
                </a:solidFill>
                <a:cs typeface="Arial" charset="0"/>
              </a:rPr>
              <a:t>RC 22, (85%) </a:t>
            </a:r>
          </a:p>
          <a:p>
            <a:pPr algn="ctr">
              <a:lnSpc>
                <a:spcPct val="75000"/>
              </a:lnSpc>
              <a:spcBef>
                <a:spcPct val="50000"/>
              </a:spcBef>
              <a:defRPr/>
            </a:pPr>
            <a:r>
              <a:rPr lang="es-ES">
                <a:solidFill>
                  <a:srgbClr val="0066FF"/>
                </a:solidFill>
                <a:cs typeface="Arial" charset="0"/>
              </a:rPr>
              <a:t>RC mol* : 9/22 (41%)</a:t>
            </a:r>
            <a:r>
              <a:rPr lang="es-ES">
                <a:solidFill>
                  <a:srgbClr val="0000FF"/>
                </a:solidFill>
                <a:cs typeface="Arial" charset="0"/>
              </a:rPr>
              <a:t> </a:t>
            </a:r>
            <a:endParaRPr lang="es-ES" sz="2400">
              <a:solidFill>
                <a:srgbClr val="0000FF"/>
              </a:solidFill>
              <a:cs typeface="Arial" charset="0"/>
            </a:endParaRPr>
          </a:p>
        </p:txBody>
      </p:sp>
      <p:sp>
        <p:nvSpPr>
          <p:cNvPr id="40969" name="Text Box 8"/>
          <p:cNvSpPr txBox="1">
            <a:spLocks noChangeArrowheads="1"/>
          </p:cNvSpPr>
          <p:nvPr/>
        </p:nvSpPr>
        <p:spPr bwMode="auto">
          <a:xfrm>
            <a:off x="2987675" y="3860800"/>
            <a:ext cx="2581275" cy="409575"/>
          </a:xfrm>
          <a:prstGeom prst="rect">
            <a:avLst/>
          </a:prstGeom>
          <a:noFill/>
          <a:ln w="12700">
            <a:solidFill>
              <a:schemeClr val="tx1"/>
            </a:solidFill>
            <a:miter lim="800000"/>
            <a:headEnd/>
            <a:tailEnd/>
          </a:ln>
        </p:spPr>
        <p:txBody>
          <a:bodyPr>
            <a:spAutoFit/>
          </a:bodyPr>
          <a:lstStyle/>
          <a:p>
            <a:pPr algn="ctr">
              <a:spcBef>
                <a:spcPct val="50000"/>
              </a:spcBef>
            </a:pPr>
            <a:r>
              <a:rPr lang="es-ES" sz="2000">
                <a:latin typeface="Calibri" pitchFamily="34" charset="0"/>
              </a:rPr>
              <a:t>Mantenimiento : 22</a:t>
            </a:r>
          </a:p>
        </p:txBody>
      </p:sp>
      <p:sp>
        <p:nvSpPr>
          <p:cNvPr id="40970" name="Text Box 10"/>
          <p:cNvSpPr txBox="1">
            <a:spLocks noChangeArrowheads="1"/>
          </p:cNvSpPr>
          <p:nvPr/>
        </p:nvSpPr>
        <p:spPr bwMode="auto">
          <a:xfrm>
            <a:off x="34925" y="1350963"/>
            <a:ext cx="2592388" cy="366712"/>
          </a:xfrm>
          <a:prstGeom prst="rect">
            <a:avLst/>
          </a:prstGeom>
          <a:noFill/>
          <a:ln w="12700">
            <a:noFill/>
            <a:miter lim="800000"/>
            <a:headEnd/>
            <a:tailEnd/>
          </a:ln>
        </p:spPr>
        <p:txBody>
          <a:bodyPr>
            <a:spAutoFit/>
          </a:bodyPr>
          <a:lstStyle/>
          <a:p>
            <a:pPr algn="r">
              <a:spcBef>
                <a:spcPct val="50000"/>
              </a:spcBef>
            </a:pPr>
            <a:r>
              <a:rPr lang="es-ES">
                <a:latin typeface="Calibri" pitchFamily="34" charset="0"/>
              </a:rPr>
              <a:t>Faltan datos : 5 </a:t>
            </a:r>
          </a:p>
        </p:txBody>
      </p:sp>
      <p:sp>
        <p:nvSpPr>
          <p:cNvPr id="40971" name="Text Box 12"/>
          <p:cNvSpPr txBox="1">
            <a:spLocks noChangeArrowheads="1"/>
          </p:cNvSpPr>
          <p:nvPr/>
        </p:nvSpPr>
        <p:spPr bwMode="auto">
          <a:xfrm>
            <a:off x="5759450" y="2349500"/>
            <a:ext cx="3384550" cy="614363"/>
          </a:xfrm>
          <a:prstGeom prst="rect">
            <a:avLst/>
          </a:prstGeom>
          <a:noFill/>
          <a:ln w="12700">
            <a:noFill/>
            <a:miter lim="800000"/>
            <a:headEnd/>
            <a:tailEnd/>
          </a:ln>
        </p:spPr>
        <p:txBody>
          <a:bodyPr>
            <a:spAutoFit/>
          </a:bodyPr>
          <a:lstStyle/>
          <a:p>
            <a:pPr>
              <a:lnSpc>
                <a:spcPct val="70000"/>
              </a:lnSpc>
              <a:spcBef>
                <a:spcPct val="50000"/>
              </a:spcBef>
            </a:pPr>
            <a:r>
              <a:rPr lang="es-ES">
                <a:latin typeface="Calibri" pitchFamily="34" charset="0"/>
              </a:rPr>
              <a:t>Muerte inducción : 3 </a:t>
            </a:r>
          </a:p>
          <a:p>
            <a:pPr>
              <a:lnSpc>
                <a:spcPct val="70000"/>
              </a:lnSpc>
              <a:spcBef>
                <a:spcPct val="50000"/>
              </a:spcBef>
            </a:pPr>
            <a:r>
              <a:rPr lang="es-ES">
                <a:latin typeface="Calibri" pitchFamily="34" charset="0"/>
              </a:rPr>
              <a:t>(2 : </a:t>
            </a:r>
            <a:r>
              <a:rPr lang="es-ES" sz="1600">
                <a:latin typeface="Calibri" pitchFamily="34" charset="0"/>
              </a:rPr>
              <a:t>infección , 1 : toxicidad)</a:t>
            </a:r>
          </a:p>
        </p:txBody>
      </p:sp>
      <p:sp>
        <p:nvSpPr>
          <p:cNvPr id="40972" name="Line 14"/>
          <p:cNvSpPr>
            <a:spLocks noChangeShapeType="1"/>
          </p:cNvSpPr>
          <p:nvPr/>
        </p:nvSpPr>
        <p:spPr bwMode="auto">
          <a:xfrm>
            <a:off x="4284663" y="1268413"/>
            <a:ext cx="0" cy="560387"/>
          </a:xfrm>
          <a:prstGeom prst="line">
            <a:avLst/>
          </a:prstGeom>
          <a:noFill/>
          <a:ln w="9525">
            <a:solidFill>
              <a:schemeClr val="tx1"/>
            </a:solidFill>
            <a:round/>
            <a:headEnd/>
            <a:tailEnd type="triangle" w="med" len="med"/>
          </a:ln>
        </p:spPr>
        <p:txBody>
          <a:bodyPr/>
          <a:lstStyle/>
          <a:p>
            <a:endParaRPr lang="en-US"/>
          </a:p>
        </p:txBody>
      </p:sp>
      <p:sp>
        <p:nvSpPr>
          <p:cNvPr id="40973" name="Line 26"/>
          <p:cNvSpPr>
            <a:spLocks noChangeShapeType="1"/>
          </p:cNvSpPr>
          <p:nvPr/>
        </p:nvSpPr>
        <p:spPr bwMode="auto">
          <a:xfrm flipV="1">
            <a:off x="4284663" y="2492375"/>
            <a:ext cx="1295400" cy="0"/>
          </a:xfrm>
          <a:prstGeom prst="line">
            <a:avLst/>
          </a:prstGeom>
          <a:noFill/>
          <a:ln w="9525">
            <a:solidFill>
              <a:schemeClr val="tx1"/>
            </a:solidFill>
            <a:round/>
            <a:headEnd/>
            <a:tailEnd type="triangle" w="med" len="med"/>
          </a:ln>
        </p:spPr>
        <p:txBody>
          <a:bodyPr/>
          <a:lstStyle/>
          <a:p>
            <a:endParaRPr lang="en-US"/>
          </a:p>
        </p:txBody>
      </p:sp>
      <p:sp>
        <p:nvSpPr>
          <p:cNvPr id="4109" name="Text Box 30"/>
          <p:cNvSpPr txBox="1">
            <a:spLocks noChangeArrowheads="1"/>
          </p:cNvSpPr>
          <p:nvPr/>
        </p:nvSpPr>
        <p:spPr bwMode="auto">
          <a:xfrm>
            <a:off x="3131840" y="188640"/>
            <a:ext cx="2374900" cy="457200"/>
          </a:xfrm>
          <a:prstGeom prst="rect">
            <a:avLst/>
          </a:prstGeom>
          <a:ln>
            <a:headEnd/>
            <a:tailEnd/>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es-ES" sz="2400" b="1" dirty="0">
                <a:solidFill>
                  <a:srgbClr val="0000FF"/>
                </a:solidFill>
              </a:rPr>
              <a:t>LAL-OPH-07</a:t>
            </a:r>
            <a:endParaRPr lang="es-ES_tradnl" sz="2400" b="1" dirty="0">
              <a:solidFill>
                <a:srgbClr val="0000FF"/>
              </a:solidFill>
            </a:endParaRPr>
          </a:p>
        </p:txBody>
      </p:sp>
      <p:sp>
        <p:nvSpPr>
          <p:cNvPr id="40977" name="Text Box 45"/>
          <p:cNvSpPr txBox="1">
            <a:spLocks noChangeArrowheads="1"/>
          </p:cNvSpPr>
          <p:nvPr/>
        </p:nvSpPr>
        <p:spPr bwMode="auto">
          <a:xfrm>
            <a:off x="3203575" y="5949950"/>
            <a:ext cx="2374900" cy="469900"/>
          </a:xfrm>
          <a:prstGeom prst="rect">
            <a:avLst/>
          </a:prstGeom>
          <a:noFill/>
          <a:ln w="12700">
            <a:solidFill>
              <a:schemeClr val="tx1"/>
            </a:solidFill>
            <a:miter lim="800000"/>
            <a:headEnd/>
            <a:tailEnd/>
          </a:ln>
        </p:spPr>
        <p:txBody>
          <a:bodyPr>
            <a:spAutoFit/>
          </a:bodyPr>
          <a:lstStyle/>
          <a:p>
            <a:pPr algn="ctr">
              <a:spcBef>
                <a:spcPct val="50000"/>
              </a:spcBef>
            </a:pPr>
            <a:r>
              <a:rPr lang="es-ES" sz="2400" b="1">
                <a:solidFill>
                  <a:srgbClr val="FF3300"/>
                </a:solidFill>
                <a:latin typeface="Calibri" pitchFamily="34" charset="0"/>
              </a:rPr>
              <a:t>RCC 13</a:t>
            </a:r>
          </a:p>
        </p:txBody>
      </p:sp>
      <p:sp>
        <p:nvSpPr>
          <p:cNvPr id="40978" name="Line 48"/>
          <p:cNvSpPr>
            <a:spLocks noChangeShapeType="1"/>
          </p:cNvSpPr>
          <p:nvPr/>
        </p:nvSpPr>
        <p:spPr bwMode="auto">
          <a:xfrm flipV="1">
            <a:off x="4284663" y="1484313"/>
            <a:ext cx="1295400" cy="0"/>
          </a:xfrm>
          <a:prstGeom prst="line">
            <a:avLst/>
          </a:prstGeom>
          <a:noFill/>
          <a:ln w="9525">
            <a:solidFill>
              <a:schemeClr val="tx1"/>
            </a:solidFill>
            <a:round/>
            <a:headEnd/>
            <a:tailEnd type="triangle" w="med" len="med"/>
          </a:ln>
        </p:spPr>
        <p:txBody>
          <a:bodyPr/>
          <a:lstStyle/>
          <a:p>
            <a:endParaRPr lang="en-US"/>
          </a:p>
        </p:txBody>
      </p:sp>
      <p:sp>
        <p:nvSpPr>
          <p:cNvPr id="40979" name="Text Box 49"/>
          <p:cNvSpPr txBox="1">
            <a:spLocks noChangeArrowheads="1"/>
          </p:cNvSpPr>
          <p:nvPr/>
        </p:nvSpPr>
        <p:spPr bwMode="auto">
          <a:xfrm>
            <a:off x="5724525" y="1385888"/>
            <a:ext cx="3419475" cy="284162"/>
          </a:xfrm>
          <a:prstGeom prst="rect">
            <a:avLst/>
          </a:prstGeom>
          <a:noFill/>
          <a:ln w="12700">
            <a:noFill/>
            <a:miter lim="800000"/>
            <a:headEnd/>
            <a:tailEnd/>
          </a:ln>
        </p:spPr>
        <p:txBody>
          <a:bodyPr>
            <a:spAutoFit/>
          </a:bodyPr>
          <a:lstStyle/>
          <a:p>
            <a:pPr>
              <a:lnSpc>
                <a:spcPct val="70000"/>
              </a:lnSpc>
              <a:spcBef>
                <a:spcPct val="50000"/>
              </a:spcBef>
            </a:pPr>
            <a:r>
              <a:rPr lang="es-ES">
                <a:latin typeface="Calibri" pitchFamily="34" charset="0"/>
              </a:rPr>
              <a:t>No criterios inclusión : 1</a:t>
            </a:r>
          </a:p>
        </p:txBody>
      </p:sp>
      <p:sp>
        <p:nvSpPr>
          <p:cNvPr id="40980" name="Line 52"/>
          <p:cNvSpPr>
            <a:spLocks noChangeShapeType="1"/>
          </p:cNvSpPr>
          <p:nvPr/>
        </p:nvSpPr>
        <p:spPr bwMode="auto">
          <a:xfrm rot="10800000">
            <a:off x="2771775" y="1484313"/>
            <a:ext cx="1511300" cy="0"/>
          </a:xfrm>
          <a:prstGeom prst="line">
            <a:avLst/>
          </a:prstGeom>
          <a:noFill/>
          <a:ln w="9525">
            <a:solidFill>
              <a:schemeClr val="tx1"/>
            </a:solidFill>
            <a:round/>
            <a:headEnd/>
            <a:tailEnd type="triangle" w="med" len="med"/>
          </a:ln>
        </p:spPr>
        <p:txBody>
          <a:bodyPr/>
          <a:lstStyle/>
          <a:p>
            <a:endParaRPr lang="en-US"/>
          </a:p>
        </p:txBody>
      </p:sp>
      <p:sp>
        <p:nvSpPr>
          <p:cNvPr id="40981" name="Text Box 64"/>
          <p:cNvSpPr txBox="1">
            <a:spLocks noChangeArrowheads="1"/>
          </p:cNvSpPr>
          <p:nvPr/>
        </p:nvSpPr>
        <p:spPr bwMode="auto">
          <a:xfrm>
            <a:off x="5795963" y="4532313"/>
            <a:ext cx="3222625" cy="284162"/>
          </a:xfrm>
          <a:prstGeom prst="rect">
            <a:avLst/>
          </a:prstGeom>
          <a:noFill/>
          <a:ln w="12700">
            <a:noFill/>
            <a:miter lim="800000"/>
            <a:headEnd/>
            <a:tailEnd/>
          </a:ln>
        </p:spPr>
        <p:txBody>
          <a:bodyPr>
            <a:spAutoFit/>
          </a:bodyPr>
          <a:lstStyle/>
          <a:p>
            <a:pPr>
              <a:lnSpc>
                <a:spcPct val="70000"/>
              </a:lnSpc>
              <a:spcBef>
                <a:spcPct val="50000"/>
              </a:spcBef>
            </a:pPr>
            <a:r>
              <a:rPr lang="es-ES">
                <a:latin typeface="Calibri" pitchFamily="34" charset="0"/>
              </a:rPr>
              <a:t>Recaída : 6</a:t>
            </a:r>
          </a:p>
        </p:txBody>
      </p:sp>
      <p:sp>
        <p:nvSpPr>
          <p:cNvPr id="40982" name="Line 65"/>
          <p:cNvSpPr>
            <a:spLocks noChangeShapeType="1"/>
          </p:cNvSpPr>
          <p:nvPr/>
        </p:nvSpPr>
        <p:spPr bwMode="auto">
          <a:xfrm flipV="1">
            <a:off x="4284663" y="4652963"/>
            <a:ext cx="1511300" cy="0"/>
          </a:xfrm>
          <a:prstGeom prst="line">
            <a:avLst/>
          </a:prstGeom>
          <a:noFill/>
          <a:ln w="9525">
            <a:solidFill>
              <a:schemeClr val="tx1"/>
            </a:solidFill>
            <a:round/>
            <a:headEnd/>
            <a:tailEnd type="triangle" w="med" len="med"/>
          </a:ln>
        </p:spPr>
        <p:txBody>
          <a:bodyPr/>
          <a:lstStyle/>
          <a:p>
            <a:endParaRPr lang="en-US"/>
          </a:p>
        </p:txBody>
      </p:sp>
      <p:sp>
        <p:nvSpPr>
          <p:cNvPr id="40983" name="Line 67"/>
          <p:cNvSpPr>
            <a:spLocks noChangeShapeType="1"/>
          </p:cNvSpPr>
          <p:nvPr/>
        </p:nvSpPr>
        <p:spPr bwMode="auto">
          <a:xfrm>
            <a:off x="4284663" y="2276475"/>
            <a:ext cx="0" cy="523875"/>
          </a:xfrm>
          <a:prstGeom prst="line">
            <a:avLst/>
          </a:prstGeom>
          <a:noFill/>
          <a:ln w="9525">
            <a:solidFill>
              <a:schemeClr val="tx1"/>
            </a:solidFill>
            <a:round/>
            <a:headEnd/>
            <a:tailEnd type="triangle" w="med" len="med"/>
          </a:ln>
        </p:spPr>
        <p:txBody>
          <a:bodyPr/>
          <a:lstStyle/>
          <a:p>
            <a:endParaRPr lang="en-US"/>
          </a:p>
        </p:txBody>
      </p:sp>
      <p:sp>
        <p:nvSpPr>
          <p:cNvPr id="40984" name="Text Box 8"/>
          <p:cNvSpPr txBox="1">
            <a:spLocks noChangeArrowheads="1"/>
          </p:cNvSpPr>
          <p:nvPr/>
        </p:nvSpPr>
        <p:spPr bwMode="auto">
          <a:xfrm>
            <a:off x="3059113" y="4941888"/>
            <a:ext cx="2581275" cy="409575"/>
          </a:xfrm>
          <a:prstGeom prst="rect">
            <a:avLst/>
          </a:prstGeom>
          <a:noFill/>
          <a:ln w="12700">
            <a:solidFill>
              <a:schemeClr val="tx1"/>
            </a:solidFill>
            <a:miter lim="800000"/>
            <a:headEnd/>
            <a:tailEnd/>
          </a:ln>
        </p:spPr>
        <p:txBody>
          <a:bodyPr>
            <a:spAutoFit/>
          </a:bodyPr>
          <a:lstStyle/>
          <a:p>
            <a:pPr algn="ctr">
              <a:spcBef>
                <a:spcPct val="50000"/>
              </a:spcBef>
            </a:pPr>
            <a:r>
              <a:rPr lang="es-ES" sz="2000">
                <a:latin typeface="Calibri" pitchFamily="34" charset="0"/>
              </a:rPr>
              <a:t>En tratamiento: 13</a:t>
            </a:r>
          </a:p>
        </p:txBody>
      </p:sp>
      <p:sp>
        <p:nvSpPr>
          <p:cNvPr id="40985" name="Line 32"/>
          <p:cNvSpPr>
            <a:spLocks noChangeShapeType="1"/>
          </p:cNvSpPr>
          <p:nvPr/>
        </p:nvSpPr>
        <p:spPr bwMode="auto">
          <a:xfrm>
            <a:off x="4284663" y="4292600"/>
            <a:ext cx="0" cy="649288"/>
          </a:xfrm>
          <a:prstGeom prst="line">
            <a:avLst/>
          </a:prstGeom>
          <a:noFill/>
          <a:ln w="9525">
            <a:solidFill>
              <a:schemeClr val="tx1"/>
            </a:solidFill>
            <a:round/>
            <a:headEnd/>
            <a:tailEnd type="triangle" w="med" len="med"/>
          </a:ln>
        </p:spPr>
        <p:txBody>
          <a:bodyPr/>
          <a:lstStyle/>
          <a:p>
            <a:endParaRPr lang="en-US"/>
          </a:p>
        </p:txBody>
      </p:sp>
      <p:sp>
        <p:nvSpPr>
          <p:cNvPr id="40986" name="Text Box 34"/>
          <p:cNvSpPr txBox="1">
            <a:spLocks noChangeArrowheads="1"/>
          </p:cNvSpPr>
          <p:nvPr/>
        </p:nvSpPr>
        <p:spPr bwMode="auto">
          <a:xfrm>
            <a:off x="1042988" y="5445125"/>
            <a:ext cx="1184275" cy="376238"/>
          </a:xfrm>
          <a:prstGeom prst="rect">
            <a:avLst/>
          </a:prstGeom>
          <a:noFill/>
          <a:ln w="9525">
            <a:solidFill>
              <a:schemeClr val="tx1"/>
            </a:solidFill>
            <a:miter lim="800000"/>
            <a:headEnd/>
            <a:tailEnd/>
          </a:ln>
        </p:spPr>
        <p:txBody>
          <a:bodyPr wrap="none">
            <a:spAutoFit/>
          </a:bodyPr>
          <a:lstStyle/>
          <a:p>
            <a:r>
              <a:rPr lang="ca-ES" b="1"/>
              <a:t>Alo TIR 2</a:t>
            </a:r>
          </a:p>
        </p:txBody>
      </p:sp>
      <p:sp>
        <p:nvSpPr>
          <p:cNvPr id="40987" name="Text Box 36"/>
          <p:cNvSpPr txBox="1">
            <a:spLocks noChangeArrowheads="1"/>
          </p:cNvSpPr>
          <p:nvPr/>
        </p:nvSpPr>
        <p:spPr bwMode="auto">
          <a:xfrm>
            <a:off x="684213" y="6021388"/>
            <a:ext cx="879475" cy="376237"/>
          </a:xfrm>
          <a:prstGeom prst="rect">
            <a:avLst/>
          </a:prstGeom>
          <a:noFill/>
          <a:ln w="9525">
            <a:solidFill>
              <a:schemeClr val="tx1"/>
            </a:solidFill>
            <a:miter lim="800000"/>
            <a:headEnd/>
            <a:tailEnd/>
          </a:ln>
        </p:spPr>
        <p:txBody>
          <a:bodyPr wrap="none">
            <a:spAutoFit/>
          </a:bodyPr>
          <a:lstStyle/>
          <a:p>
            <a:r>
              <a:rPr lang="ca-ES"/>
              <a:t>MRT 1</a:t>
            </a:r>
          </a:p>
        </p:txBody>
      </p:sp>
      <p:sp>
        <p:nvSpPr>
          <p:cNvPr id="40988" name="Text Box 37"/>
          <p:cNvSpPr txBox="1">
            <a:spLocks noChangeArrowheads="1"/>
          </p:cNvSpPr>
          <p:nvPr/>
        </p:nvSpPr>
        <p:spPr bwMode="auto">
          <a:xfrm>
            <a:off x="1908175" y="6021388"/>
            <a:ext cx="911225" cy="466725"/>
          </a:xfrm>
          <a:prstGeom prst="rect">
            <a:avLst/>
          </a:prstGeom>
          <a:noFill/>
          <a:ln w="9525">
            <a:solidFill>
              <a:schemeClr val="tx1"/>
            </a:solidFill>
            <a:miter lim="800000"/>
            <a:headEnd/>
            <a:tailEnd/>
          </a:ln>
        </p:spPr>
        <p:txBody>
          <a:bodyPr wrap="none">
            <a:spAutoFit/>
          </a:bodyPr>
          <a:lstStyle/>
          <a:p>
            <a:r>
              <a:rPr lang="ca-ES" sz="2400" b="1">
                <a:solidFill>
                  <a:srgbClr val="FF3300"/>
                </a:solidFill>
                <a:latin typeface="Calibri" pitchFamily="34" charset="0"/>
              </a:rPr>
              <a:t>RCC 1</a:t>
            </a:r>
          </a:p>
        </p:txBody>
      </p:sp>
      <p:sp>
        <p:nvSpPr>
          <p:cNvPr id="40989" name="Line 38"/>
          <p:cNvSpPr>
            <a:spLocks noChangeShapeType="1"/>
          </p:cNvSpPr>
          <p:nvPr/>
        </p:nvSpPr>
        <p:spPr bwMode="auto">
          <a:xfrm flipH="1">
            <a:off x="1547813" y="4652963"/>
            <a:ext cx="2736850" cy="0"/>
          </a:xfrm>
          <a:prstGeom prst="line">
            <a:avLst/>
          </a:prstGeom>
          <a:noFill/>
          <a:ln w="9525">
            <a:solidFill>
              <a:schemeClr val="tx1"/>
            </a:solidFill>
            <a:round/>
            <a:headEnd/>
            <a:tailEnd/>
          </a:ln>
        </p:spPr>
        <p:txBody>
          <a:bodyPr/>
          <a:lstStyle/>
          <a:p>
            <a:endParaRPr lang="en-US"/>
          </a:p>
        </p:txBody>
      </p:sp>
      <p:sp>
        <p:nvSpPr>
          <p:cNvPr id="40990" name="Line 40"/>
          <p:cNvSpPr>
            <a:spLocks noChangeShapeType="1"/>
          </p:cNvSpPr>
          <p:nvPr/>
        </p:nvSpPr>
        <p:spPr bwMode="auto">
          <a:xfrm flipH="1">
            <a:off x="1042988" y="5876925"/>
            <a:ext cx="360362" cy="144463"/>
          </a:xfrm>
          <a:prstGeom prst="line">
            <a:avLst/>
          </a:prstGeom>
          <a:noFill/>
          <a:ln w="9525">
            <a:solidFill>
              <a:schemeClr val="tx1"/>
            </a:solidFill>
            <a:round/>
            <a:headEnd/>
            <a:tailEnd type="triangle" w="med" len="med"/>
          </a:ln>
        </p:spPr>
        <p:txBody>
          <a:bodyPr/>
          <a:lstStyle/>
          <a:p>
            <a:endParaRPr lang="en-US"/>
          </a:p>
        </p:txBody>
      </p:sp>
      <p:sp>
        <p:nvSpPr>
          <p:cNvPr id="40991" name="Line 42"/>
          <p:cNvSpPr>
            <a:spLocks noChangeShapeType="1"/>
          </p:cNvSpPr>
          <p:nvPr/>
        </p:nvSpPr>
        <p:spPr bwMode="auto">
          <a:xfrm>
            <a:off x="1547813" y="4652963"/>
            <a:ext cx="0" cy="792162"/>
          </a:xfrm>
          <a:prstGeom prst="line">
            <a:avLst/>
          </a:prstGeom>
          <a:noFill/>
          <a:ln w="9525">
            <a:solidFill>
              <a:schemeClr val="tx1"/>
            </a:solidFill>
            <a:round/>
            <a:headEnd/>
            <a:tailEnd type="triangle" w="med" len="med"/>
          </a:ln>
        </p:spPr>
        <p:txBody>
          <a:bodyPr/>
          <a:lstStyle/>
          <a:p>
            <a:endParaRPr lang="en-US"/>
          </a:p>
        </p:txBody>
      </p:sp>
      <p:sp>
        <p:nvSpPr>
          <p:cNvPr id="40992" name="Line 43"/>
          <p:cNvSpPr>
            <a:spLocks noChangeShapeType="1"/>
          </p:cNvSpPr>
          <p:nvPr/>
        </p:nvSpPr>
        <p:spPr bwMode="auto">
          <a:xfrm>
            <a:off x="4284663" y="5373688"/>
            <a:ext cx="0" cy="576262"/>
          </a:xfrm>
          <a:prstGeom prst="line">
            <a:avLst/>
          </a:prstGeom>
          <a:noFill/>
          <a:ln w="9525">
            <a:solidFill>
              <a:schemeClr val="tx1"/>
            </a:solidFill>
            <a:round/>
            <a:headEnd/>
            <a:tailEnd type="triangle" w="med" len="med"/>
          </a:ln>
        </p:spPr>
        <p:txBody>
          <a:bodyPr/>
          <a:lstStyle/>
          <a:p>
            <a:endParaRPr lang="en-US"/>
          </a:p>
        </p:txBody>
      </p:sp>
      <p:sp>
        <p:nvSpPr>
          <p:cNvPr id="40993" name="Text Box 44"/>
          <p:cNvSpPr txBox="1">
            <a:spLocks noChangeArrowheads="1"/>
          </p:cNvSpPr>
          <p:nvPr/>
        </p:nvSpPr>
        <p:spPr bwMode="auto">
          <a:xfrm>
            <a:off x="6156325" y="6375400"/>
            <a:ext cx="2530475" cy="366713"/>
          </a:xfrm>
          <a:prstGeom prst="rect">
            <a:avLst/>
          </a:prstGeom>
          <a:noFill/>
          <a:ln w="9525">
            <a:noFill/>
            <a:miter lim="800000"/>
            <a:headEnd/>
            <a:tailEnd/>
          </a:ln>
        </p:spPr>
        <p:txBody>
          <a:bodyPr wrap="none">
            <a:spAutoFit/>
          </a:bodyPr>
          <a:lstStyle/>
          <a:p>
            <a:r>
              <a:rPr lang="ca-ES" sz="1600">
                <a:latin typeface="Calibri" pitchFamily="34" charset="0"/>
              </a:rPr>
              <a:t>*</a:t>
            </a:r>
            <a:r>
              <a:rPr lang="ca-ES">
                <a:latin typeface="Calibri" pitchFamily="34" charset="0"/>
              </a:rPr>
              <a:t>BCR-ABL/ABL&lt;0,01%</a:t>
            </a:r>
          </a:p>
        </p:txBody>
      </p:sp>
      <p:cxnSp>
        <p:nvCxnSpPr>
          <p:cNvPr id="31" name="30 Conector recto de flecha"/>
          <p:cNvCxnSpPr/>
          <p:nvPr/>
        </p:nvCxnSpPr>
        <p:spPr>
          <a:xfrm rot="5400000">
            <a:off x="4175919" y="3753644"/>
            <a:ext cx="2159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3" name="32 Conector recto de flecha"/>
          <p:cNvCxnSpPr/>
          <p:nvPr/>
        </p:nvCxnSpPr>
        <p:spPr>
          <a:xfrm>
            <a:off x="1979613" y="5876925"/>
            <a:ext cx="288925" cy="14446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0996" name="Text Box 10"/>
          <p:cNvSpPr txBox="1">
            <a:spLocks noChangeArrowheads="1"/>
          </p:cNvSpPr>
          <p:nvPr/>
        </p:nvSpPr>
        <p:spPr bwMode="auto">
          <a:xfrm>
            <a:off x="34925" y="2360613"/>
            <a:ext cx="2592388" cy="366712"/>
          </a:xfrm>
          <a:prstGeom prst="rect">
            <a:avLst/>
          </a:prstGeom>
          <a:noFill/>
          <a:ln w="12700">
            <a:noFill/>
            <a:miter lim="800000"/>
            <a:headEnd/>
            <a:tailEnd/>
          </a:ln>
        </p:spPr>
        <p:txBody>
          <a:bodyPr>
            <a:spAutoFit/>
          </a:bodyPr>
          <a:lstStyle/>
          <a:p>
            <a:pPr algn="r">
              <a:spcBef>
                <a:spcPct val="50000"/>
              </a:spcBef>
            </a:pPr>
            <a:r>
              <a:rPr lang="es-ES">
                <a:latin typeface="Calibri" pitchFamily="34" charset="0"/>
              </a:rPr>
              <a:t>En inducción : 1 </a:t>
            </a:r>
          </a:p>
        </p:txBody>
      </p:sp>
      <p:sp>
        <p:nvSpPr>
          <p:cNvPr id="40997" name="Line 52"/>
          <p:cNvSpPr>
            <a:spLocks noChangeShapeType="1"/>
          </p:cNvSpPr>
          <p:nvPr/>
        </p:nvSpPr>
        <p:spPr bwMode="auto">
          <a:xfrm rot="10800000">
            <a:off x="2771775" y="2493963"/>
            <a:ext cx="1511300" cy="0"/>
          </a:xfrm>
          <a:prstGeom prst="line">
            <a:avLst/>
          </a:prstGeom>
          <a:noFill/>
          <a:ln w="9525">
            <a:solidFill>
              <a:schemeClr val="tx1"/>
            </a:solidFill>
            <a:round/>
            <a:headEnd/>
            <a:tailEnd type="triangle" w="med" len="med"/>
          </a:ln>
        </p:spPr>
        <p:txBody>
          <a:bodyPr/>
          <a:lstStyle/>
          <a:p>
            <a:endParaRPr lang="en-US"/>
          </a:p>
        </p:txBody>
      </p:sp>
      <p:sp>
        <p:nvSpPr>
          <p:cNvPr id="40998" name="Text Box 64"/>
          <p:cNvSpPr txBox="1">
            <a:spLocks noChangeArrowheads="1"/>
          </p:cNvSpPr>
          <p:nvPr/>
        </p:nvSpPr>
        <p:spPr bwMode="auto">
          <a:xfrm>
            <a:off x="5795963" y="4273550"/>
            <a:ext cx="3222625" cy="284163"/>
          </a:xfrm>
          <a:prstGeom prst="rect">
            <a:avLst/>
          </a:prstGeom>
          <a:noFill/>
          <a:ln w="12700">
            <a:noFill/>
            <a:miter lim="800000"/>
            <a:headEnd/>
            <a:tailEnd/>
          </a:ln>
        </p:spPr>
        <p:txBody>
          <a:bodyPr>
            <a:spAutoFit/>
          </a:bodyPr>
          <a:lstStyle/>
          <a:p>
            <a:pPr>
              <a:lnSpc>
                <a:spcPct val="70000"/>
              </a:lnSpc>
              <a:spcBef>
                <a:spcPct val="50000"/>
              </a:spcBef>
            </a:pPr>
            <a:r>
              <a:rPr lang="es-ES">
                <a:latin typeface="Calibri" pitchFamily="34" charset="0"/>
              </a:rPr>
              <a:t>Exitus : 1 (toxicidad)</a:t>
            </a:r>
          </a:p>
        </p:txBody>
      </p:sp>
      <p:sp>
        <p:nvSpPr>
          <p:cNvPr id="40999" name="Line 65"/>
          <p:cNvSpPr>
            <a:spLocks noChangeShapeType="1"/>
          </p:cNvSpPr>
          <p:nvPr/>
        </p:nvSpPr>
        <p:spPr bwMode="auto">
          <a:xfrm flipV="1">
            <a:off x="4284663" y="4413250"/>
            <a:ext cx="1511300" cy="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6"/>
          <p:cNvSpPr txBox="1">
            <a:spLocks noChangeArrowheads="1"/>
          </p:cNvSpPr>
          <p:nvPr/>
        </p:nvSpPr>
        <p:spPr bwMode="auto">
          <a:xfrm>
            <a:off x="2195513" y="260350"/>
            <a:ext cx="4549775" cy="549275"/>
          </a:xfrm>
          <a:prstGeom prst="rect">
            <a:avLst/>
          </a:prstGeom>
          <a:noFill/>
          <a:ln w="9525">
            <a:noFill/>
            <a:miter lim="800000"/>
            <a:headEnd/>
            <a:tailEnd/>
          </a:ln>
        </p:spPr>
        <p:txBody>
          <a:bodyPr wrap="none">
            <a:spAutoFit/>
          </a:bodyPr>
          <a:lstStyle/>
          <a:p>
            <a:r>
              <a:rPr lang="es-ES" sz="3000" b="1">
                <a:solidFill>
                  <a:srgbClr val="0066FF"/>
                </a:solidFill>
                <a:latin typeface="Calibri" pitchFamily="34" charset="0"/>
              </a:rPr>
              <a:t>Supervivencia global (n=26)</a:t>
            </a:r>
          </a:p>
        </p:txBody>
      </p:sp>
      <p:sp>
        <p:nvSpPr>
          <p:cNvPr id="41987" name="3 CuadroTexto"/>
          <p:cNvSpPr txBox="1">
            <a:spLocks noChangeArrowheads="1"/>
          </p:cNvSpPr>
          <p:nvPr/>
        </p:nvSpPr>
        <p:spPr bwMode="auto">
          <a:xfrm>
            <a:off x="323850" y="6308725"/>
            <a:ext cx="3790950" cy="366713"/>
          </a:xfrm>
          <a:prstGeom prst="rect">
            <a:avLst/>
          </a:prstGeom>
          <a:noFill/>
          <a:ln w="9525">
            <a:noFill/>
            <a:miter lim="800000"/>
            <a:headEnd/>
            <a:tailEnd/>
          </a:ln>
        </p:spPr>
        <p:txBody>
          <a:bodyPr wrap="none">
            <a:spAutoFit/>
          </a:bodyPr>
          <a:lstStyle/>
          <a:p>
            <a:r>
              <a:rPr lang="en-US"/>
              <a:t>Mediana de seguimiento: 18 meses</a:t>
            </a:r>
          </a:p>
        </p:txBody>
      </p:sp>
      <p:pic>
        <p:nvPicPr>
          <p:cNvPr id="41988" name="Picture 4"/>
          <p:cNvPicPr>
            <a:picLocks noChangeAspect="1" noChangeArrowheads="1"/>
          </p:cNvPicPr>
          <p:nvPr/>
        </p:nvPicPr>
        <p:blipFill>
          <a:blip r:embed="rId3" cstate="print"/>
          <a:srcRect/>
          <a:stretch>
            <a:fillRect/>
          </a:stretch>
        </p:blipFill>
        <p:spPr bwMode="auto">
          <a:xfrm>
            <a:off x="1042988" y="908050"/>
            <a:ext cx="6769100" cy="5414963"/>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27584" y="1285860"/>
            <a:ext cx="7560840" cy="1077218"/>
          </a:xfrm>
          <a:prstGeom prst="rect">
            <a:avLst/>
          </a:prstGeom>
          <a:noFill/>
          <a:ln w="57150">
            <a:solidFill>
              <a:srgbClr val="2515F9"/>
            </a:solidFill>
          </a:ln>
          <a:effectLst>
            <a:glow rad="228600">
              <a:schemeClr val="accent1">
                <a:satMod val="175000"/>
                <a:alpha val="40000"/>
              </a:schemeClr>
            </a:glow>
          </a:effectLst>
        </p:spPr>
        <p:txBody>
          <a:bodyPr wrap="square">
            <a:spAutoFit/>
          </a:bodyPr>
          <a:lstStyle/>
          <a:p>
            <a:pPr algn="ctr">
              <a:defRPr/>
            </a:pPr>
            <a:r>
              <a:rPr lang="en-US" sz="3200" b="1" dirty="0">
                <a:solidFill>
                  <a:srgbClr val="2515F9"/>
                </a:solidFill>
              </a:rPr>
              <a:t>LAL en </a:t>
            </a:r>
            <a:r>
              <a:rPr lang="en-US" sz="3200" b="1" dirty="0" err="1">
                <a:solidFill>
                  <a:srgbClr val="2515F9"/>
                </a:solidFill>
              </a:rPr>
              <a:t>pacientes</a:t>
            </a:r>
            <a:r>
              <a:rPr lang="en-US" sz="3200" b="1" dirty="0">
                <a:solidFill>
                  <a:srgbClr val="2515F9"/>
                </a:solidFill>
              </a:rPr>
              <a:t> de </a:t>
            </a:r>
            <a:r>
              <a:rPr lang="en-US" sz="3200" b="1" dirty="0" err="1">
                <a:solidFill>
                  <a:srgbClr val="2515F9"/>
                </a:solidFill>
              </a:rPr>
              <a:t>edad</a:t>
            </a:r>
            <a:r>
              <a:rPr lang="en-US" sz="3200" b="1" dirty="0">
                <a:solidFill>
                  <a:srgbClr val="2515F9"/>
                </a:solidFill>
              </a:rPr>
              <a:t> </a:t>
            </a:r>
            <a:r>
              <a:rPr lang="en-US" sz="3200" b="1" dirty="0" err="1">
                <a:solidFill>
                  <a:srgbClr val="2515F9"/>
                </a:solidFill>
              </a:rPr>
              <a:t>avanzada</a:t>
            </a:r>
            <a:r>
              <a:rPr lang="en-US" sz="3200" b="1" dirty="0">
                <a:solidFill>
                  <a:srgbClr val="2515F9"/>
                </a:solidFill>
              </a:rPr>
              <a:t> (&gt;55/&gt;60 a</a:t>
            </a:r>
            <a:r>
              <a:rPr lang="en-US" sz="3200" b="1" dirty="0" smtClean="0">
                <a:solidFill>
                  <a:srgbClr val="2515F9"/>
                </a:solidFill>
              </a:rPr>
              <a:t>) y BCR-ABL </a:t>
            </a:r>
            <a:r>
              <a:rPr lang="en-US" sz="3200" b="1" dirty="0" err="1" smtClean="0">
                <a:solidFill>
                  <a:srgbClr val="2515F9"/>
                </a:solidFill>
              </a:rPr>
              <a:t>negativo</a:t>
            </a:r>
            <a:endParaRPr lang="en-US" sz="3200" b="1" dirty="0">
              <a:solidFill>
                <a:srgbClr val="2515F9"/>
              </a:solidFill>
            </a:endParaRPr>
          </a:p>
        </p:txBody>
      </p:sp>
      <p:sp>
        <p:nvSpPr>
          <p:cNvPr id="44039" name="4 CuadroTexto"/>
          <p:cNvSpPr txBox="1">
            <a:spLocks noChangeArrowheads="1"/>
          </p:cNvSpPr>
          <p:nvPr/>
        </p:nvSpPr>
        <p:spPr bwMode="auto">
          <a:xfrm>
            <a:off x="1724689" y="4149080"/>
            <a:ext cx="6006965" cy="1754326"/>
          </a:xfrm>
          <a:prstGeom prst="rect">
            <a:avLst/>
          </a:prstGeom>
          <a:solidFill>
            <a:schemeClr val="accent6">
              <a:lumMod val="60000"/>
              <a:lumOff val="40000"/>
            </a:schemeClr>
          </a:solidFill>
          <a:ln w="38100">
            <a:solidFill>
              <a:srgbClr val="2515F9"/>
            </a:solidFill>
            <a:miter lim="800000"/>
            <a:headEnd/>
            <a:tailEnd/>
          </a:ln>
        </p:spPr>
        <p:txBody>
          <a:bodyPr wrap="none">
            <a:spAutoFit/>
          </a:bodyPr>
          <a:lstStyle/>
          <a:p>
            <a:pPr algn="ctr"/>
            <a:r>
              <a:rPr lang="en-US" sz="3600" b="1" dirty="0" err="1">
                <a:solidFill>
                  <a:srgbClr val="2515F9"/>
                </a:solidFill>
              </a:rPr>
              <a:t>Tratamiento</a:t>
            </a:r>
            <a:r>
              <a:rPr lang="en-US" sz="3600" b="1" dirty="0">
                <a:solidFill>
                  <a:srgbClr val="2515F9"/>
                </a:solidFill>
              </a:rPr>
              <a:t> </a:t>
            </a:r>
            <a:r>
              <a:rPr lang="en-US" sz="3600" b="1" dirty="0" err="1">
                <a:solidFill>
                  <a:srgbClr val="2515F9"/>
                </a:solidFill>
              </a:rPr>
              <a:t>semiintensivo</a:t>
            </a:r>
            <a:endParaRPr lang="en-US" sz="3600" b="1" dirty="0">
              <a:solidFill>
                <a:srgbClr val="2515F9"/>
              </a:solidFill>
            </a:endParaRPr>
          </a:p>
          <a:p>
            <a:pPr algn="ctr"/>
            <a:r>
              <a:rPr lang="en-US" sz="3600" b="1" dirty="0">
                <a:solidFill>
                  <a:srgbClr val="2515F9"/>
                </a:solidFill>
              </a:rPr>
              <a:t>+</a:t>
            </a:r>
          </a:p>
          <a:p>
            <a:pPr algn="ctr"/>
            <a:r>
              <a:rPr lang="en-US" sz="3600" b="1" dirty="0" err="1">
                <a:solidFill>
                  <a:srgbClr val="2515F9"/>
                </a:solidFill>
              </a:rPr>
              <a:t>Nuevos</a:t>
            </a:r>
            <a:r>
              <a:rPr lang="en-US" sz="3600" b="1" dirty="0">
                <a:solidFill>
                  <a:srgbClr val="2515F9"/>
                </a:solidFill>
              </a:rPr>
              <a:t> </a:t>
            </a:r>
            <a:r>
              <a:rPr lang="en-US" sz="3600" b="1" dirty="0" err="1">
                <a:solidFill>
                  <a:srgbClr val="2515F9"/>
                </a:solidFill>
              </a:rPr>
              <a:t>fármacos</a:t>
            </a:r>
            <a:endParaRPr lang="en-US" sz="3600" b="1" dirty="0">
              <a:solidFill>
                <a:srgbClr val="2515F9"/>
              </a:solidFill>
            </a:endParaRPr>
          </a:p>
        </p:txBody>
      </p:sp>
      <p:cxnSp>
        <p:nvCxnSpPr>
          <p:cNvPr id="13" name="12 Conector recto de flecha"/>
          <p:cNvCxnSpPr/>
          <p:nvPr/>
        </p:nvCxnSpPr>
        <p:spPr>
          <a:xfrm rot="5400000">
            <a:off x="4031940" y="3248980"/>
            <a:ext cx="1224136"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771525" y="1377950"/>
            <a:ext cx="7937500" cy="3117850"/>
          </a:xfrm>
          <a:prstGeom prst="rect">
            <a:avLst/>
          </a:prstGeom>
          <a:solidFill>
            <a:srgbClr val="FFFFFF"/>
          </a:solidFill>
          <a:ln w="9525">
            <a:noFill/>
            <a:miter lim="800000"/>
            <a:headEnd/>
            <a:tailEnd/>
          </a:ln>
        </p:spPr>
        <p:txBody>
          <a:bodyPr/>
          <a:lstStyle/>
          <a:p>
            <a:endParaRPr lang="en-US">
              <a:latin typeface="Calibri" pitchFamily="34" charset="0"/>
            </a:endParaRPr>
          </a:p>
        </p:txBody>
      </p:sp>
      <p:sp>
        <p:nvSpPr>
          <p:cNvPr id="4099" name="Rectangle 3"/>
          <p:cNvSpPr>
            <a:spLocks noChangeArrowheads="1"/>
          </p:cNvSpPr>
          <p:nvPr/>
        </p:nvSpPr>
        <p:spPr bwMode="auto">
          <a:xfrm>
            <a:off x="5627688" y="2552700"/>
            <a:ext cx="3089275" cy="2000250"/>
          </a:xfrm>
          <a:prstGeom prst="rect">
            <a:avLst/>
          </a:prstGeom>
          <a:solidFill>
            <a:srgbClr val="CCECFF"/>
          </a:solidFill>
          <a:ln w="9525">
            <a:solidFill>
              <a:schemeClr val="tx1"/>
            </a:solidFill>
            <a:miter lim="800000"/>
            <a:headEnd/>
            <a:tailEnd/>
          </a:ln>
        </p:spPr>
        <p:txBody>
          <a:bodyPr wrap="none" anchor="ctr"/>
          <a:lstStyle/>
          <a:p>
            <a:pPr algn="ctr"/>
            <a:endParaRPr lang="en-US">
              <a:latin typeface="Calibri" pitchFamily="34" charset="0"/>
            </a:endParaRPr>
          </a:p>
        </p:txBody>
      </p:sp>
      <p:sp>
        <p:nvSpPr>
          <p:cNvPr id="4100" name="Rectangle 4"/>
          <p:cNvSpPr>
            <a:spLocks noChangeArrowheads="1"/>
          </p:cNvSpPr>
          <p:nvPr/>
        </p:nvSpPr>
        <p:spPr bwMode="auto">
          <a:xfrm>
            <a:off x="2532063" y="2541588"/>
            <a:ext cx="3079750" cy="1952625"/>
          </a:xfrm>
          <a:prstGeom prst="rect">
            <a:avLst/>
          </a:prstGeom>
          <a:solidFill>
            <a:srgbClr val="CCFF66"/>
          </a:solidFill>
          <a:ln w="9525">
            <a:solidFill>
              <a:schemeClr val="tx1"/>
            </a:solidFill>
            <a:miter lim="800000"/>
            <a:headEnd/>
            <a:tailEnd/>
          </a:ln>
        </p:spPr>
        <p:txBody>
          <a:bodyPr wrap="none" anchor="ctr"/>
          <a:lstStyle/>
          <a:p>
            <a:endParaRPr lang="en-US">
              <a:latin typeface="Calibri" pitchFamily="34" charset="0"/>
            </a:endParaRPr>
          </a:p>
        </p:txBody>
      </p:sp>
      <p:sp>
        <p:nvSpPr>
          <p:cNvPr id="4101" name="Rectangle 5"/>
          <p:cNvSpPr>
            <a:spLocks noChangeArrowheads="1"/>
          </p:cNvSpPr>
          <p:nvPr/>
        </p:nvSpPr>
        <p:spPr bwMode="auto">
          <a:xfrm>
            <a:off x="2098675" y="2155825"/>
            <a:ext cx="433388" cy="2338388"/>
          </a:xfrm>
          <a:prstGeom prst="rect">
            <a:avLst/>
          </a:prstGeom>
          <a:solidFill>
            <a:srgbClr val="FFCC00"/>
          </a:solidFill>
          <a:ln w="9525">
            <a:solidFill>
              <a:schemeClr val="tx1"/>
            </a:solidFill>
            <a:miter lim="800000"/>
            <a:headEnd/>
            <a:tailEnd/>
          </a:ln>
        </p:spPr>
        <p:txBody>
          <a:bodyPr wrap="none" anchor="ctr"/>
          <a:lstStyle/>
          <a:p>
            <a:endParaRPr lang="en-US">
              <a:latin typeface="Calibri" pitchFamily="34" charset="0"/>
            </a:endParaRPr>
          </a:p>
        </p:txBody>
      </p:sp>
      <p:sp>
        <p:nvSpPr>
          <p:cNvPr id="4102" name="Rectangle 6"/>
          <p:cNvSpPr>
            <a:spLocks noChangeArrowheads="1"/>
          </p:cNvSpPr>
          <p:nvPr/>
        </p:nvSpPr>
        <p:spPr bwMode="auto">
          <a:xfrm>
            <a:off x="933450" y="1366838"/>
            <a:ext cx="1165225" cy="3138487"/>
          </a:xfrm>
          <a:prstGeom prst="rect">
            <a:avLst/>
          </a:prstGeom>
          <a:solidFill>
            <a:srgbClr val="FFFF00"/>
          </a:solidFill>
          <a:ln w="9525">
            <a:solidFill>
              <a:schemeClr val="tx1"/>
            </a:solidFill>
            <a:miter lim="800000"/>
            <a:headEnd/>
            <a:tailEnd/>
          </a:ln>
        </p:spPr>
        <p:txBody>
          <a:bodyPr wrap="none" anchor="ctr"/>
          <a:lstStyle/>
          <a:p>
            <a:endParaRPr lang="en-US">
              <a:latin typeface="Calibri" pitchFamily="34" charset="0"/>
            </a:endParaRPr>
          </a:p>
        </p:txBody>
      </p:sp>
      <p:sp>
        <p:nvSpPr>
          <p:cNvPr id="4103" name="Rectangle 7"/>
          <p:cNvSpPr>
            <a:spLocks noChangeArrowheads="1"/>
          </p:cNvSpPr>
          <p:nvPr/>
        </p:nvSpPr>
        <p:spPr bwMode="auto">
          <a:xfrm>
            <a:off x="2894013" y="304800"/>
            <a:ext cx="3355975" cy="582613"/>
          </a:xfrm>
          <a:prstGeom prst="rect">
            <a:avLst/>
          </a:prstGeom>
          <a:noFill/>
          <a:ln w="12700">
            <a:noFill/>
            <a:miter lim="800000"/>
            <a:headEnd/>
            <a:tailEnd/>
          </a:ln>
        </p:spPr>
        <p:txBody>
          <a:bodyPr wrap="none" lIns="90488" tIns="44450" rIns="90488" bIns="44450">
            <a:spAutoFit/>
          </a:bodyPr>
          <a:lstStyle/>
          <a:p>
            <a:pPr algn="ctr" defTabSz="762000" eaLnBrk="0" hangingPunct="0"/>
            <a:r>
              <a:rPr lang="de-DE" sz="3200" b="1">
                <a:solidFill>
                  <a:srgbClr val="3022EC"/>
                </a:solidFill>
                <a:latin typeface="Trebuchet MS" pitchFamily="34" charset="0"/>
              </a:rPr>
              <a:t>Incidence of ALL</a:t>
            </a:r>
          </a:p>
        </p:txBody>
      </p:sp>
      <p:sp>
        <p:nvSpPr>
          <p:cNvPr id="4104" name="Line 8"/>
          <p:cNvSpPr>
            <a:spLocks noChangeShapeType="1"/>
          </p:cNvSpPr>
          <p:nvPr/>
        </p:nvSpPr>
        <p:spPr bwMode="auto">
          <a:xfrm>
            <a:off x="771525" y="4106863"/>
            <a:ext cx="7937500" cy="1587"/>
          </a:xfrm>
          <a:prstGeom prst="line">
            <a:avLst/>
          </a:prstGeom>
          <a:noFill/>
          <a:ln w="0">
            <a:solidFill>
              <a:srgbClr val="000000"/>
            </a:solidFill>
            <a:round/>
            <a:headEnd/>
            <a:tailEnd/>
          </a:ln>
        </p:spPr>
        <p:txBody>
          <a:bodyPr/>
          <a:lstStyle/>
          <a:p>
            <a:endParaRPr lang="en-US"/>
          </a:p>
        </p:txBody>
      </p:sp>
      <p:sp>
        <p:nvSpPr>
          <p:cNvPr id="4105" name="Line 9"/>
          <p:cNvSpPr>
            <a:spLocks noChangeShapeType="1"/>
          </p:cNvSpPr>
          <p:nvPr/>
        </p:nvSpPr>
        <p:spPr bwMode="auto">
          <a:xfrm>
            <a:off x="771525" y="3719513"/>
            <a:ext cx="7937500" cy="1587"/>
          </a:xfrm>
          <a:prstGeom prst="line">
            <a:avLst/>
          </a:prstGeom>
          <a:noFill/>
          <a:ln w="0">
            <a:solidFill>
              <a:srgbClr val="000000"/>
            </a:solidFill>
            <a:round/>
            <a:headEnd/>
            <a:tailEnd/>
          </a:ln>
        </p:spPr>
        <p:txBody>
          <a:bodyPr/>
          <a:lstStyle/>
          <a:p>
            <a:endParaRPr lang="en-US"/>
          </a:p>
        </p:txBody>
      </p:sp>
      <p:sp>
        <p:nvSpPr>
          <p:cNvPr id="4106" name="Line 10"/>
          <p:cNvSpPr>
            <a:spLocks noChangeShapeType="1"/>
          </p:cNvSpPr>
          <p:nvPr/>
        </p:nvSpPr>
        <p:spPr bwMode="auto">
          <a:xfrm>
            <a:off x="771525" y="3332163"/>
            <a:ext cx="7937500" cy="1587"/>
          </a:xfrm>
          <a:prstGeom prst="line">
            <a:avLst/>
          </a:prstGeom>
          <a:noFill/>
          <a:ln w="0">
            <a:solidFill>
              <a:srgbClr val="000000"/>
            </a:solidFill>
            <a:round/>
            <a:headEnd/>
            <a:tailEnd/>
          </a:ln>
        </p:spPr>
        <p:txBody>
          <a:bodyPr/>
          <a:lstStyle/>
          <a:p>
            <a:endParaRPr lang="en-US"/>
          </a:p>
        </p:txBody>
      </p:sp>
      <p:sp>
        <p:nvSpPr>
          <p:cNvPr id="4107" name="Line 11"/>
          <p:cNvSpPr>
            <a:spLocks noChangeShapeType="1"/>
          </p:cNvSpPr>
          <p:nvPr/>
        </p:nvSpPr>
        <p:spPr bwMode="auto">
          <a:xfrm>
            <a:off x="725488" y="2916238"/>
            <a:ext cx="7937500" cy="1587"/>
          </a:xfrm>
          <a:prstGeom prst="line">
            <a:avLst/>
          </a:prstGeom>
          <a:noFill/>
          <a:ln w="0">
            <a:solidFill>
              <a:srgbClr val="000000"/>
            </a:solidFill>
            <a:round/>
            <a:headEnd/>
            <a:tailEnd/>
          </a:ln>
        </p:spPr>
        <p:txBody>
          <a:bodyPr/>
          <a:lstStyle/>
          <a:p>
            <a:endParaRPr lang="en-US"/>
          </a:p>
        </p:txBody>
      </p:sp>
      <p:sp>
        <p:nvSpPr>
          <p:cNvPr id="4108" name="Line 12"/>
          <p:cNvSpPr>
            <a:spLocks noChangeShapeType="1"/>
          </p:cNvSpPr>
          <p:nvPr/>
        </p:nvSpPr>
        <p:spPr bwMode="auto">
          <a:xfrm>
            <a:off x="771525" y="2541588"/>
            <a:ext cx="7937500" cy="1587"/>
          </a:xfrm>
          <a:prstGeom prst="line">
            <a:avLst/>
          </a:prstGeom>
          <a:noFill/>
          <a:ln w="0">
            <a:solidFill>
              <a:srgbClr val="000000"/>
            </a:solidFill>
            <a:round/>
            <a:headEnd/>
            <a:tailEnd/>
          </a:ln>
        </p:spPr>
        <p:txBody>
          <a:bodyPr/>
          <a:lstStyle/>
          <a:p>
            <a:endParaRPr lang="en-US"/>
          </a:p>
        </p:txBody>
      </p:sp>
      <p:sp>
        <p:nvSpPr>
          <p:cNvPr id="4109" name="Line 13"/>
          <p:cNvSpPr>
            <a:spLocks noChangeShapeType="1"/>
          </p:cNvSpPr>
          <p:nvPr/>
        </p:nvSpPr>
        <p:spPr bwMode="auto">
          <a:xfrm>
            <a:off x="771525" y="2154238"/>
            <a:ext cx="7937500" cy="1587"/>
          </a:xfrm>
          <a:prstGeom prst="line">
            <a:avLst/>
          </a:prstGeom>
          <a:noFill/>
          <a:ln w="0">
            <a:solidFill>
              <a:srgbClr val="000000"/>
            </a:solidFill>
            <a:round/>
            <a:headEnd/>
            <a:tailEnd/>
          </a:ln>
        </p:spPr>
        <p:txBody>
          <a:bodyPr/>
          <a:lstStyle/>
          <a:p>
            <a:endParaRPr lang="en-US"/>
          </a:p>
        </p:txBody>
      </p:sp>
      <p:sp>
        <p:nvSpPr>
          <p:cNvPr id="4110" name="Line 14"/>
          <p:cNvSpPr>
            <a:spLocks noChangeShapeType="1"/>
          </p:cNvSpPr>
          <p:nvPr/>
        </p:nvSpPr>
        <p:spPr bwMode="auto">
          <a:xfrm>
            <a:off x="771525" y="1766888"/>
            <a:ext cx="7937500" cy="1587"/>
          </a:xfrm>
          <a:prstGeom prst="line">
            <a:avLst/>
          </a:prstGeom>
          <a:noFill/>
          <a:ln w="0">
            <a:solidFill>
              <a:srgbClr val="000000"/>
            </a:solidFill>
            <a:round/>
            <a:headEnd/>
            <a:tailEnd/>
          </a:ln>
        </p:spPr>
        <p:txBody>
          <a:bodyPr/>
          <a:lstStyle/>
          <a:p>
            <a:endParaRPr lang="en-US"/>
          </a:p>
        </p:txBody>
      </p:sp>
      <p:sp>
        <p:nvSpPr>
          <p:cNvPr id="4111" name="Line 15"/>
          <p:cNvSpPr>
            <a:spLocks noChangeShapeType="1"/>
          </p:cNvSpPr>
          <p:nvPr/>
        </p:nvSpPr>
        <p:spPr bwMode="auto">
          <a:xfrm>
            <a:off x="771525" y="1377950"/>
            <a:ext cx="7937500" cy="1588"/>
          </a:xfrm>
          <a:prstGeom prst="line">
            <a:avLst/>
          </a:prstGeom>
          <a:noFill/>
          <a:ln w="0">
            <a:solidFill>
              <a:srgbClr val="000000"/>
            </a:solidFill>
            <a:round/>
            <a:headEnd/>
            <a:tailEnd/>
          </a:ln>
        </p:spPr>
        <p:txBody>
          <a:bodyPr/>
          <a:lstStyle/>
          <a:p>
            <a:endParaRPr lang="en-US"/>
          </a:p>
        </p:txBody>
      </p:sp>
      <p:sp>
        <p:nvSpPr>
          <p:cNvPr id="4112" name="Rectangle 16"/>
          <p:cNvSpPr>
            <a:spLocks noChangeArrowheads="1"/>
          </p:cNvSpPr>
          <p:nvPr/>
        </p:nvSpPr>
        <p:spPr bwMode="auto">
          <a:xfrm>
            <a:off x="771525" y="1377950"/>
            <a:ext cx="7937500" cy="3117850"/>
          </a:xfrm>
          <a:prstGeom prst="rect">
            <a:avLst/>
          </a:prstGeom>
          <a:noFill/>
          <a:ln w="14288">
            <a:solidFill>
              <a:srgbClr val="FFFFFF"/>
            </a:solidFill>
            <a:miter lim="800000"/>
            <a:headEnd/>
            <a:tailEnd/>
          </a:ln>
        </p:spPr>
        <p:txBody>
          <a:bodyPr/>
          <a:lstStyle/>
          <a:p>
            <a:endParaRPr lang="en-US">
              <a:latin typeface="Calibri" pitchFamily="34" charset="0"/>
            </a:endParaRPr>
          </a:p>
        </p:txBody>
      </p:sp>
      <p:sp>
        <p:nvSpPr>
          <p:cNvPr id="4113" name="Line 17"/>
          <p:cNvSpPr>
            <a:spLocks noChangeShapeType="1"/>
          </p:cNvSpPr>
          <p:nvPr/>
        </p:nvSpPr>
        <p:spPr bwMode="auto">
          <a:xfrm>
            <a:off x="771525" y="1377950"/>
            <a:ext cx="1588" cy="3117850"/>
          </a:xfrm>
          <a:prstGeom prst="line">
            <a:avLst/>
          </a:prstGeom>
          <a:noFill/>
          <a:ln w="0">
            <a:solidFill>
              <a:schemeClr val="bg1"/>
            </a:solidFill>
            <a:round/>
            <a:headEnd/>
            <a:tailEnd/>
          </a:ln>
        </p:spPr>
        <p:txBody>
          <a:bodyPr/>
          <a:lstStyle/>
          <a:p>
            <a:endParaRPr lang="en-US"/>
          </a:p>
        </p:txBody>
      </p:sp>
      <p:sp>
        <p:nvSpPr>
          <p:cNvPr id="4114" name="Line 18"/>
          <p:cNvSpPr>
            <a:spLocks noChangeShapeType="1"/>
          </p:cNvSpPr>
          <p:nvPr/>
        </p:nvSpPr>
        <p:spPr bwMode="auto">
          <a:xfrm>
            <a:off x="714375" y="4495800"/>
            <a:ext cx="57150" cy="1588"/>
          </a:xfrm>
          <a:prstGeom prst="line">
            <a:avLst/>
          </a:prstGeom>
          <a:noFill/>
          <a:ln w="0">
            <a:solidFill>
              <a:schemeClr val="bg1"/>
            </a:solidFill>
            <a:round/>
            <a:headEnd/>
            <a:tailEnd/>
          </a:ln>
        </p:spPr>
        <p:txBody>
          <a:bodyPr/>
          <a:lstStyle/>
          <a:p>
            <a:endParaRPr lang="en-US"/>
          </a:p>
        </p:txBody>
      </p:sp>
      <p:sp>
        <p:nvSpPr>
          <p:cNvPr id="4115" name="Line 19"/>
          <p:cNvSpPr>
            <a:spLocks noChangeShapeType="1"/>
          </p:cNvSpPr>
          <p:nvPr/>
        </p:nvSpPr>
        <p:spPr bwMode="auto">
          <a:xfrm>
            <a:off x="714375" y="4106863"/>
            <a:ext cx="57150" cy="1587"/>
          </a:xfrm>
          <a:prstGeom prst="line">
            <a:avLst/>
          </a:prstGeom>
          <a:noFill/>
          <a:ln w="0">
            <a:solidFill>
              <a:schemeClr val="bg1"/>
            </a:solidFill>
            <a:round/>
            <a:headEnd/>
            <a:tailEnd/>
          </a:ln>
        </p:spPr>
        <p:txBody>
          <a:bodyPr/>
          <a:lstStyle/>
          <a:p>
            <a:endParaRPr lang="en-US"/>
          </a:p>
        </p:txBody>
      </p:sp>
      <p:sp>
        <p:nvSpPr>
          <p:cNvPr id="4116" name="Line 20"/>
          <p:cNvSpPr>
            <a:spLocks noChangeShapeType="1"/>
          </p:cNvSpPr>
          <p:nvPr/>
        </p:nvSpPr>
        <p:spPr bwMode="auto">
          <a:xfrm>
            <a:off x="714375" y="3719513"/>
            <a:ext cx="57150" cy="1587"/>
          </a:xfrm>
          <a:prstGeom prst="line">
            <a:avLst/>
          </a:prstGeom>
          <a:noFill/>
          <a:ln w="0">
            <a:solidFill>
              <a:schemeClr val="bg1"/>
            </a:solidFill>
            <a:round/>
            <a:headEnd/>
            <a:tailEnd/>
          </a:ln>
        </p:spPr>
        <p:txBody>
          <a:bodyPr/>
          <a:lstStyle/>
          <a:p>
            <a:endParaRPr lang="en-US"/>
          </a:p>
        </p:txBody>
      </p:sp>
      <p:sp>
        <p:nvSpPr>
          <p:cNvPr id="4117" name="Line 21"/>
          <p:cNvSpPr>
            <a:spLocks noChangeShapeType="1"/>
          </p:cNvSpPr>
          <p:nvPr/>
        </p:nvSpPr>
        <p:spPr bwMode="auto">
          <a:xfrm>
            <a:off x="714375" y="3332163"/>
            <a:ext cx="57150" cy="1587"/>
          </a:xfrm>
          <a:prstGeom prst="line">
            <a:avLst/>
          </a:prstGeom>
          <a:noFill/>
          <a:ln w="0">
            <a:solidFill>
              <a:schemeClr val="bg1"/>
            </a:solidFill>
            <a:round/>
            <a:headEnd/>
            <a:tailEnd/>
          </a:ln>
        </p:spPr>
        <p:txBody>
          <a:bodyPr/>
          <a:lstStyle/>
          <a:p>
            <a:endParaRPr lang="en-US"/>
          </a:p>
        </p:txBody>
      </p:sp>
      <p:sp>
        <p:nvSpPr>
          <p:cNvPr id="4118" name="Line 22"/>
          <p:cNvSpPr>
            <a:spLocks noChangeShapeType="1"/>
          </p:cNvSpPr>
          <p:nvPr/>
        </p:nvSpPr>
        <p:spPr bwMode="auto">
          <a:xfrm>
            <a:off x="714375" y="2944813"/>
            <a:ext cx="57150" cy="1587"/>
          </a:xfrm>
          <a:prstGeom prst="line">
            <a:avLst/>
          </a:prstGeom>
          <a:noFill/>
          <a:ln w="0">
            <a:solidFill>
              <a:schemeClr val="bg1"/>
            </a:solidFill>
            <a:round/>
            <a:headEnd/>
            <a:tailEnd/>
          </a:ln>
        </p:spPr>
        <p:txBody>
          <a:bodyPr/>
          <a:lstStyle/>
          <a:p>
            <a:endParaRPr lang="en-US"/>
          </a:p>
        </p:txBody>
      </p:sp>
      <p:sp>
        <p:nvSpPr>
          <p:cNvPr id="4119" name="Line 23"/>
          <p:cNvSpPr>
            <a:spLocks noChangeShapeType="1"/>
          </p:cNvSpPr>
          <p:nvPr/>
        </p:nvSpPr>
        <p:spPr bwMode="auto">
          <a:xfrm>
            <a:off x="714375" y="2541588"/>
            <a:ext cx="57150" cy="1587"/>
          </a:xfrm>
          <a:prstGeom prst="line">
            <a:avLst/>
          </a:prstGeom>
          <a:noFill/>
          <a:ln w="0">
            <a:solidFill>
              <a:schemeClr val="bg1"/>
            </a:solidFill>
            <a:round/>
            <a:headEnd/>
            <a:tailEnd/>
          </a:ln>
        </p:spPr>
        <p:txBody>
          <a:bodyPr/>
          <a:lstStyle/>
          <a:p>
            <a:endParaRPr lang="en-US"/>
          </a:p>
        </p:txBody>
      </p:sp>
      <p:sp>
        <p:nvSpPr>
          <p:cNvPr id="4120" name="Line 24"/>
          <p:cNvSpPr>
            <a:spLocks noChangeShapeType="1"/>
          </p:cNvSpPr>
          <p:nvPr/>
        </p:nvSpPr>
        <p:spPr bwMode="auto">
          <a:xfrm>
            <a:off x="714375" y="2154238"/>
            <a:ext cx="57150" cy="1587"/>
          </a:xfrm>
          <a:prstGeom prst="line">
            <a:avLst/>
          </a:prstGeom>
          <a:noFill/>
          <a:ln w="0">
            <a:solidFill>
              <a:schemeClr val="bg1"/>
            </a:solidFill>
            <a:round/>
            <a:headEnd/>
            <a:tailEnd/>
          </a:ln>
        </p:spPr>
        <p:txBody>
          <a:bodyPr/>
          <a:lstStyle/>
          <a:p>
            <a:endParaRPr lang="en-US"/>
          </a:p>
        </p:txBody>
      </p:sp>
      <p:sp>
        <p:nvSpPr>
          <p:cNvPr id="4121" name="Line 25"/>
          <p:cNvSpPr>
            <a:spLocks noChangeShapeType="1"/>
          </p:cNvSpPr>
          <p:nvPr/>
        </p:nvSpPr>
        <p:spPr bwMode="auto">
          <a:xfrm>
            <a:off x="714375" y="1766888"/>
            <a:ext cx="57150" cy="1587"/>
          </a:xfrm>
          <a:prstGeom prst="line">
            <a:avLst/>
          </a:prstGeom>
          <a:noFill/>
          <a:ln w="0">
            <a:solidFill>
              <a:schemeClr val="bg1"/>
            </a:solidFill>
            <a:round/>
            <a:headEnd/>
            <a:tailEnd/>
          </a:ln>
        </p:spPr>
        <p:txBody>
          <a:bodyPr/>
          <a:lstStyle/>
          <a:p>
            <a:endParaRPr lang="en-US"/>
          </a:p>
        </p:txBody>
      </p:sp>
      <p:sp>
        <p:nvSpPr>
          <p:cNvPr id="4122" name="Line 26"/>
          <p:cNvSpPr>
            <a:spLocks noChangeShapeType="1"/>
          </p:cNvSpPr>
          <p:nvPr/>
        </p:nvSpPr>
        <p:spPr bwMode="auto">
          <a:xfrm>
            <a:off x="714375" y="1377950"/>
            <a:ext cx="57150" cy="1588"/>
          </a:xfrm>
          <a:prstGeom prst="line">
            <a:avLst/>
          </a:prstGeom>
          <a:noFill/>
          <a:ln w="0">
            <a:solidFill>
              <a:schemeClr val="bg1"/>
            </a:solidFill>
            <a:round/>
            <a:headEnd/>
            <a:tailEnd/>
          </a:ln>
        </p:spPr>
        <p:txBody>
          <a:bodyPr/>
          <a:lstStyle/>
          <a:p>
            <a:endParaRPr lang="en-US"/>
          </a:p>
        </p:txBody>
      </p:sp>
      <p:sp>
        <p:nvSpPr>
          <p:cNvPr id="4123" name="Line 27"/>
          <p:cNvSpPr>
            <a:spLocks noChangeShapeType="1"/>
          </p:cNvSpPr>
          <p:nvPr/>
        </p:nvSpPr>
        <p:spPr bwMode="auto">
          <a:xfrm>
            <a:off x="771525" y="4495800"/>
            <a:ext cx="7937500" cy="1588"/>
          </a:xfrm>
          <a:prstGeom prst="line">
            <a:avLst/>
          </a:prstGeom>
          <a:noFill/>
          <a:ln w="0">
            <a:solidFill>
              <a:schemeClr val="bg1"/>
            </a:solidFill>
            <a:round/>
            <a:headEnd/>
            <a:tailEnd/>
          </a:ln>
        </p:spPr>
        <p:txBody>
          <a:bodyPr/>
          <a:lstStyle/>
          <a:p>
            <a:endParaRPr lang="en-US"/>
          </a:p>
        </p:txBody>
      </p:sp>
      <p:sp>
        <p:nvSpPr>
          <p:cNvPr id="4124" name="Line 28"/>
          <p:cNvSpPr>
            <a:spLocks noChangeShapeType="1"/>
          </p:cNvSpPr>
          <p:nvPr/>
        </p:nvSpPr>
        <p:spPr bwMode="auto">
          <a:xfrm flipV="1">
            <a:off x="771525" y="4495800"/>
            <a:ext cx="1588" cy="42863"/>
          </a:xfrm>
          <a:prstGeom prst="line">
            <a:avLst/>
          </a:prstGeom>
          <a:noFill/>
          <a:ln w="0">
            <a:solidFill>
              <a:schemeClr val="bg1"/>
            </a:solidFill>
            <a:round/>
            <a:headEnd/>
            <a:tailEnd/>
          </a:ln>
        </p:spPr>
        <p:txBody>
          <a:bodyPr/>
          <a:lstStyle/>
          <a:p>
            <a:endParaRPr lang="en-US"/>
          </a:p>
        </p:txBody>
      </p:sp>
      <p:sp>
        <p:nvSpPr>
          <p:cNvPr id="4125" name="Line 29"/>
          <p:cNvSpPr>
            <a:spLocks noChangeShapeType="1"/>
          </p:cNvSpPr>
          <p:nvPr/>
        </p:nvSpPr>
        <p:spPr bwMode="auto">
          <a:xfrm flipV="1">
            <a:off x="1217613" y="4495800"/>
            <a:ext cx="1587" cy="42863"/>
          </a:xfrm>
          <a:prstGeom prst="line">
            <a:avLst/>
          </a:prstGeom>
          <a:noFill/>
          <a:ln w="0">
            <a:solidFill>
              <a:schemeClr val="bg1"/>
            </a:solidFill>
            <a:round/>
            <a:headEnd/>
            <a:tailEnd/>
          </a:ln>
        </p:spPr>
        <p:txBody>
          <a:bodyPr/>
          <a:lstStyle/>
          <a:p>
            <a:endParaRPr lang="en-US"/>
          </a:p>
        </p:txBody>
      </p:sp>
      <p:sp>
        <p:nvSpPr>
          <p:cNvPr id="4126" name="Line 30"/>
          <p:cNvSpPr>
            <a:spLocks noChangeShapeType="1"/>
          </p:cNvSpPr>
          <p:nvPr/>
        </p:nvSpPr>
        <p:spPr bwMode="auto">
          <a:xfrm flipV="1">
            <a:off x="1649413" y="4495800"/>
            <a:ext cx="1587" cy="42863"/>
          </a:xfrm>
          <a:prstGeom prst="line">
            <a:avLst/>
          </a:prstGeom>
          <a:noFill/>
          <a:ln w="0">
            <a:solidFill>
              <a:schemeClr val="bg1"/>
            </a:solidFill>
            <a:round/>
            <a:headEnd/>
            <a:tailEnd/>
          </a:ln>
        </p:spPr>
        <p:txBody>
          <a:bodyPr/>
          <a:lstStyle/>
          <a:p>
            <a:endParaRPr lang="en-US"/>
          </a:p>
        </p:txBody>
      </p:sp>
      <p:sp>
        <p:nvSpPr>
          <p:cNvPr id="4127" name="Line 31"/>
          <p:cNvSpPr>
            <a:spLocks noChangeShapeType="1"/>
          </p:cNvSpPr>
          <p:nvPr/>
        </p:nvSpPr>
        <p:spPr bwMode="auto">
          <a:xfrm flipV="1">
            <a:off x="2093913" y="4495800"/>
            <a:ext cx="1587" cy="42863"/>
          </a:xfrm>
          <a:prstGeom prst="line">
            <a:avLst/>
          </a:prstGeom>
          <a:noFill/>
          <a:ln w="0">
            <a:solidFill>
              <a:schemeClr val="bg1"/>
            </a:solidFill>
            <a:round/>
            <a:headEnd/>
            <a:tailEnd/>
          </a:ln>
        </p:spPr>
        <p:txBody>
          <a:bodyPr/>
          <a:lstStyle/>
          <a:p>
            <a:endParaRPr lang="en-US"/>
          </a:p>
        </p:txBody>
      </p:sp>
      <p:sp>
        <p:nvSpPr>
          <p:cNvPr id="4128" name="Line 32"/>
          <p:cNvSpPr>
            <a:spLocks noChangeShapeType="1"/>
          </p:cNvSpPr>
          <p:nvPr/>
        </p:nvSpPr>
        <p:spPr bwMode="auto">
          <a:xfrm flipV="1">
            <a:off x="2540000" y="4495800"/>
            <a:ext cx="1588" cy="42863"/>
          </a:xfrm>
          <a:prstGeom prst="line">
            <a:avLst/>
          </a:prstGeom>
          <a:noFill/>
          <a:ln w="0">
            <a:solidFill>
              <a:schemeClr val="bg1"/>
            </a:solidFill>
            <a:round/>
            <a:headEnd/>
            <a:tailEnd/>
          </a:ln>
        </p:spPr>
        <p:txBody>
          <a:bodyPr/>
          <a:lstStyle/>
          <a:p>
            <a:endParaRPr lang="en-US"/>
          </a:p>
        </p:txBody>
      </p:sp>
      <p:sp>
        <p:nvSpPr>
          <p:cNvPr id="4129" name="Line 33"/>
          <p:cNvSpPr>
            <a:spLocks noChangeShapeType="1"/>
          </p:cNvSpPr>
          <p:nvPr/>
        </p:nvSpPr>
        <p:spPr bwMode="auto">
          <a:xfrm flipV="1">
            <a:off x="2971800" y="4495800"/>
            <a:ext cx="1588" cy="42863"/>
          </a:xfrm>
          <a:prstGeom prst="line">
            <a:avLst/>
          </a:prstGeom>
          <a:noFill/>
          <a:ln w="0">
            <a:solidFill>
              <a:schemeClr val="bg1"/>
            </a:solidFill>
            <a:round/>
            <a:headEnd/>
            <a:tailEnd/>
          </a:ln>
        </p:spPr>
        <p:txBody>
          <a:bodyPr/>
          <a:lstStyle/>
          <a:p>
            <a:endParaRPr lang="en-US"/>
          </a:p>
        </p:txBody>
      </p:sp>
      <p:sp>
        <p:nvSpPr>
          <p:cNvPr id="4130" name="Line 34"/>
          <p:cNvSpPr>
            <a:spLocks noChangeShapeType="1"/>
          </p:cNvSpPr>
          <p:nvPr/>
        </p:nvSpPr>
        <p:spPr bwMode="auto">
          <a:xfrm flipV="1">
            <a:off x="3417888" y="4495800"/>
            <a:ext cx="1587" cy="42863"/>
          </a:xfrm>
          <a:prstGeom prst="line">
            <a:avLst/>
          </a:prstGeom>
          <a:noFill/>
          <a:ln w="0">
            <a:solidFill>
              <a:schemeClr val="bg1"/>
            </a:solidFill>
            <a:round/>
            <a:headEnd/>
            <a:tailEnd/>
          </a:ln>
        </p:spPr>
        <p:txBody>
          <a:bodyPr/>
          <a:lstStyle/>
          <a:p>
            <a:endParaRPr lang="en-US"/>
          </a:p>
        </p:txBody>
      </p:sp>
      <p:sp>
        <p:nvSpPr>
          <p:cNvPr id="4131" name="Line 35"/>
          <p:cNvSpPr>
            <a:spLocks noChangeShapeType="1"/>
          </p:cNvSpPr>
          <p:nvPr/>
        </p:nvSpPr>
        <p:spPr bwMode="auto">
          <a:xfrm flipV="1">
            <a:off x="3863975" y="4495800"/>
            <a:ext cx="1588" cy="42863"/>
          </a:xfrm>
          <a:prstGeom prst="line">
            <a:avLst/>
          </a:prstGeom>
          <a:noFill/>
          <a:ln w="0">
            <a:solidFill>
              <a:schemeClr val="bg1"/>
            </a:solidFill>
            <a:round/>
            <a:headEnd/>
            <a:tailEnd/>
          </a:ln>
        </p:spPr>
        <p:txBody>
          <a:bodyPr/>
          <a:lstStyle/>
          <a:p>
            <a:endParaRPr lang="en-US"/>
          </a:p>
        </p:txBody>
      </p:sp>
      <p:sp>
        <p:nvSpPr>
          <p:cNvPr id="4132" name="Line 36"/>
          <p:cNvSpPr>
            <a:spLocks noChangeShapeType="1"/>
          </p:cNvSpPr>
          <p:nvPr/>
        </p:nvSpPr>
        <p:spPr bwMode="auto">
          <a:xfrm flipV="1">
            <a:off x="4294188" y="4495800"/>
            <a:ext cx="1587" cy="42863"/>
          </a:xfrm>
          <a:prstGeom prst="line">
            <a:avLst/>
          </a:prstGeom>
          <a:noFill/>
          <a:ln w="0">
            <a:solidFill>
              <a:schemeClr val="bg1"/>
            </a:solidFill>
            <a:round/>
            <a:headEnd/>
            <a:tailEnd/>
          </a:ln>
        </p:spPr>
        <p:txBody>
          <a:bodyPr/>
          <a:lstStyle/>
          <a:p>
            <a:endParaRPr lang="en-US"/>
          </a:p>
        </p:txBody>
      </p:sp>
      <p:sp>
        <p:nvSpPr>
          <p:cNvPr id="4133" name="Line 37"/>
          <p:cNvSpPr>
            <a:spLocks noChangeShapeType="1"/>
          </p:cNvSpPr>
          <p:nvPr/>
        </p:nvSpPr>
        <p:spPr bwMode="auto">
          <a:xfrm flipV="1">
            <a:off x="4740275" y="4495800"/>
            <a:ext cx="1588" cy="42863"/>
          </a:xfrm>
          <a:prstGeom prst="line">
            <a:avLst/>
          </a:prstGeom>
          <a:noFill/>
          <a:ln w="0">
            <a:solidFill>
              <a:schemeClr val="bg1"/>
            </a:solidFill>
            <a:round/>
            <a:headEnd/>
            <a:tailEnd/>
          </a:ln>
        </p:spPr>
        <p:txBody>
          <a:bodyPr/>
          <a:lstStyle/>
          <a:p>
            <a:endParaRPr lang="en-US"/>
          </a:p>
        </p:txBody>
      </p:sp>
      <p:sp>
        <p:nvSpPr>
          <p:cNvPr id="4134" name="Line 38"/>
          <p:cNvSpPr>
            <a:spLocks noChangeShapeType="1"/>
          </p:cNvSpPr>
          <p:nvPr/>
        </p:nvSpPr>
        <p:spPr bwMode="auto">
          <a:xfrm flipV="1">
            <a:off x="5186363" y="4495800"/>
            <a:ext cx="1587" cy="42863"/>
          </a:xfrm>
          <a:prstGeom prst="line">
            <a:avLst/>
          </a:prstGeom>
          <a:noFill/>
          <a:ln w="0">
            <a:solidFill>
              <a:schemeClr val="bg1"/>
            </a:solidFill>
            <a:round/>
            <a:headEnd/>
            <a:tailEnd/>
          </a:ln>
        </p:spPr>
        <p:txBody>
          <a:bodyPr/>
          <a:lstStyle/>
          <a:p>
            <a:endParaRPr lang="en-US"/>
          </a:p>
        </p:txBody>
      </p:sp>
      <p:sp>
        <p:nvSpPr>
          <p:cNvPr id="4135" name="Line 39"/>
          <p:cNvSpPr>
            <a:spLocks noChangeShapeType="1"/>
          </p:cNvSpPr>
          <p:nvPr/>
        </p:nvSpPr>
        <p:spPr bwMode="auto">
          <a:xfrm flipV="1">
            <a:off x="5618163" y="4495800"/>
            <a:ext cx="1587" cy="42863"/>
          </a:xfrm>
          <a:prstGeom prst="line">
            <a:avLst/>
          </a:prstGeom>
          <a:noFill/>
          <a:ln w="0">
            <a:solidFill>
              <a:schemeClr val="bg1"/>
            </a:solidFill>
            <a:round/>
            <a:headEnd/>
            <a:tailEnd/>
          </a:ln>
        </p:spPr>
        <p:txBody>
          <a:bodyPr/>
          <a:lstStyle/>
          <a:p>
            <a:endParaRPr lang="en-US"/>
          </a:p>
        </p:txBody>
      </p:sp>
      <p:sp>
        <p:nvSpPr>
          <p:cNvPr id="4136" name="Line 40"/>
          <p:cNvSpPr>
            <a:spLocks noChangeShapeType="1"/>
          </p:cNvSpPr>
          <p:nvPr/>
        </p:nvSpPr>
        <p:spPr bwMode="auto">
          <a:xfrm flipV="1">
            <a:off x="6062663" y="4495800"/>
            <a:ext cx="1587" cy="42863"/>
          </a:xfrm>
          <a:prstGeom prst="line">
            <a:avLst/>
          </a:prstGeom>
          <a:noFill/>
          <a:ln w="0">
            <a:solidFill>
              <a:schemeClr val="bg1"/>
            </a:solidFill>
            <a:round/>
            <a:headEnd/>
            <a:tailEnd/>
          </a:ln>
        </p:spPr>
        <p:txBody>
          <a:bodyPr/>
          <a:lstStyle/>
          <a:p>
            <a:endParaRPr lang="en-US"/>
          </a:p>
        </p:txBody>
      </p:sp>
      <p:sp>
        <p:nvSpPr>
          <p:cNvPr id="4137" name="Line 41"/>
          <p:cNvSpPr>
            <a:spLocks noChangeShapeType="1"/>
          </p:cNvSpPr>
          <p:nvPr/>
        </p:nvSpPr>
        <p:spPr bwMode="auto">
          <a:xfrm flipV="1">
            <a:off x="6508750" y="4495800"/>
            <a:ext cx="1588" cy="42863"/>
          </a:xfrm>
          <a:prstGeom prst="line">
            <a:avLst/>
          </a:prstGeom>
          <a:noFill/>
          <a:ln w="0">
            <a:solidFill>
              <a:schemeClr val="bg1"/>
            </a:solidFill>
            <a:round/>
            <a:headEnd/>
            <a:tailEnd/>
          </a:ln>
        </p:spPr>
        <p:txBody>
          <a:bodyPr/>
          <a:lstStyle/>
          <a:p>
            <a:endParaRPr lang="en-US"/>
          </a:p>
        </p:txBody>
      </p:sp>
      <p:sp>
        <p:nvSpPr>
          <p:cNvPr id="4138" name="Line 42"/>
          <p:cNvSpPr>
            <a:spLocks noChangeShapeType="1"/>
          </p:cNvSpPr>
          <p:nvPr/>
        </p:nvSpPr>
        <p:spPr bwMode="auto">
          <a:xfrm flipV="1">
            <a:off x="6940550" y="4495800"/>
            <a:ext cx="1588" cy="42863"/>
          </a:xfrm>
          <a:prstGeom prst="line">
            <a:avLst/>
          </a:prstGeom>
          <a:noFill/>
          <a:ln w="0">
            <a:solidFill>
              <a:schemeClr val="bg1"/>
            </a:solidFill>
            <a:round/>
            <a:headEnd/>
            <a:tailEnd/>
          </a:ln>
        </p:spPr>
        <p:txBody>
          <a:bodyPr/>
          <a:lstStyle/>
          <a:p>
            <a:endParaRPr lang="en-US"/>
          </a:p>
        </p:txBody>
      </p:sp>
      <p:sp>
        <p:nvSpPr>
          <p:cNvPr id="4139" name="Line 43"/>
          <p:cNvSpPr>
            <a:spLocks noChangeShapeType="1"/>
          </p:cNvSpPr>
          <p:nvPr/>
        </p:nvSpPr>
        <p:spPr bwMode="auto">
          <a:xfrm flipV="1">
            <a:off x="7386638" y="4495800"/>
            <a:ext cx="1587" cy="42863"/>
          </a:xfrm>
          <a:prstGeom prst="line">
            <a:avLst/>
          </a:prstGeom>
          <a:noFill/>
          <a:ln w="0">
            <a:solidFill>
              <a:schemeClr val="bg1"/>
            </a:solidFill>
            <a:round/>
            <a:headEnd/>
            <a:tailEnd/>
          </a:ln>
        </p:spPr>
        <p:txBody>
          <a:bodyPr/>
          <a:lstStyle/>
          <a:p>
            <a:endParaRPr lang="en-US"/>
          </a:p>
        </p:txBody>
      </p:sp>
      <p:sp>
        <p:nvSpPr>
          <p:cNvPr id="4140" name="Line 44"/>
          <p:cNvSpPr>
            <a:spLocks noChangeShapeType="1"/>
          </p:cNvSpPr>
          <p:nvPr/>
        </p:nvSpPr>
        <p:spPr bwMode="auto">
          <a:xfrm flipV="1">
            <a:off x="7832725" y="4495800"/>
            <a:ext cx="1588" cy="42863"/>
          </a:xfrm>
          <a:prstGeom prst="line">
            <a:avLst/>
          </a:prstGeom>
          <a:noFill/>
          <a:ln w="0">
            <a:solidFill>
              <a:schemeClr val="bg1"/>
            </a:solidFill>
            <a:round/>
            <a:headEnd/>
            <a:tailEnd/>
          </a:ln>
        </p:spPr>
        <p:txBody>
          <a:bodyPr/>
          <a:lstStyle/>
          <a:p>
            <a:endParaRPr lang="en-US"/>
          </a:p>
        </p:txBody>
      </p:sp>
      <p:sp>
        <p:nvSpPr>
          <p:cNvPr id="4141" name="Line 45"/>
          <p:cNvSpPr>
            <a:spLocks noChangeShapeType="1"/>
          </p:cNvSpPr>
          <p:nvPr/>
        </p:nvSpPr>
        <p:spPr bwMode="auto">
          <a:xfrm flipV="1">
            <a:off x="8262938" y="4495800"/>
            <a:ext cx="1587" cy="42863"/>
          </a:xfrm>
          <a:prstGeom prst="line">
            <a:avLst/>
          </a:prstGeom>
          <a:noFill/>
          <a:ln w="0">
            <a:solidFill>
              <a:schemeClr val="bg1"/>
            </a:solidFill>
            <a:round/>
            <a:headEnd/>
            <a:tailEnd/>
          </a:ln>
        </p:spPr>
        <p:txBody>
          <a:bodyPr/>
          <a:lstStyle/>
          <a:p>
            <a:endParaRPr lang="en-US"/>
          </a:p>
        </p:txBody>
      </p:sp>
      <p:sp>
        <p:nvSpPr>
          <p:cNvPr id="4142" name="Line 46"/>
          <p:cNvSpPr>
            <a:spLocks noChangeShapeType="1"/>
          </p:cNvSpPr>
          <p:nvPr/>
        </p:nvSpPr>
        <p:spPr bwMode="auto">
          <a:xfrm flipV="1">
            <a:off x="8709025" y="4495800"/>
            <a:ext cx="1588" cy="42863"/>
          </a:xfrm>
          <a:prstGeom prst="line">
            <a:avLst/>
          </a:prstGeom>
          <a:noFill/>
          <a:ln w="0">
            <a:solidFill>
              <a:schemeClr val="bg1"/>
            </a:solidFill>
            <a:round/>
            <a:headEnd/>
            <a:tailEnd/>
          </a:ln>
        </p:spPr>
        <p:txBody>
          <a:bodyPr/>
          <a:lstStyle/>
          <a:p>
            <a:endParaRPr lang="en-US"/>
          </a:p>
        </p:txBody>
      </p:sp>
      <p:sp>
        <p:nvSpPr>
          <p:cNvPr id="4143" name="Line 47"/>
          <p:cNvSpPr>
            <a:spLocks noChangeShapeType="1"/>
          </p:cNvSpPr>
          <p:nvPr/>
        </p:nvSpPr>
        <p:spPr bwMode="auto">
          <a:xfrm>
            <a:off x="987425" y="1809750"/>
            <a:ext cx="446088" cy="1249363"/>
          </a:xfrm>
          <a:prstGeom prst="line">
            <a:avLst/>
          </a:prstGeom>
          <a:noFill/>
          <a:ln w="28575">
            <a:solidFill>
              <a:schemeClr val="tx1"/>
            </a:solidFill>
            <a:round/>
            <a:headEnd/>
            <a:tailEnd/>
          </a:ln>
        </p:spPr>
        <p:txBody>
          <a:bodyPr/>
          <a:lstStyle/>
          <a:p>
            <a:endParaRPr lang="en-US"/>
          </a:p>
        </p:txBody>
      </p:sp>
      <p:sp>
        <p:nvSpPr>
          <p:cNvPr id="4144" name="Line 48"/>
          <p:cNvSpPr>
            <a:spLocks noChangeShapeType="1"/>
          </p:cNvSpPr>
          <p:nvPr/>
        </p:nvSpPr>
        <p:spPr bwMode="auto">
          <a:xfrm>
            <a:off x="1433513" y="3059113"/>
            <a:ext cx="444500" cy="617537"/>
          </a:xfrm>
          <a:prstGeom prst="line">
            <a:avLst/>
          </a:prstGeom>
          <a:noFill/>
          <a:ln w="28575">
            <a:solidFill>
              <a:schemeClr val="tx1"/>
            </a:solidFill>
            <a:round/>
            <a:headEnd/>
            <a:tailEnd/>
          </a:ln>
        </p:spPr>
        <p:txBody>
          <a:bodyPr/>
          <a:lstStyle/>
          <a:p>
            <a:endParaRPr lang="en-US"/>
          </a:p>
        </p:txBody>
      </p:sp>
      <p:sp>
        <p:nvSpPr>
          <p:cNvPr id="4145" name="Line 49"/>
          <p:cNvSpPr>
            <a:spLocks noChangeShapeType="1"/>
          </p:cNvSpPr>
          <p:nvPr/>
        </p:nvSpPr>
        <p:spPr bwMode="auto">
          <a:xfrm>
            <a:off x="1878013" y="3676650"/>
            <a:ext cx="431800" cy="201613"/>
          </a:xfrm>
          <a:prstGeom prst="line">
            <a:avLst/>
          </a:prstGeom>
          <a:noFill/>
          <a:ln w="28575">
            <a:solidFill>
              <a:schemeClr val="tx1"/>
            </a:solidFill>
            <a:round/>
            <a:headEnd/>
            <a:tailEnd/>
          </a:ln>
        </p:spPr>
        <p:txBody>
          <a:bodyPr/>
          <a:lstStyle/>
          <a:p>
            <a:endParaRPr lang="en-US"/>
          </a:p>
        </p:txBody>
      </p:sp>
      <p:sp>
        <p:nvSpPr>
          <p:cNvPr id="4146" name="Line 50"/>
          <p:cNvSpPr>
            <a:spLocks noChangeShapeType="1"/>
          </p:cNvSpPr>
          <p:nvPr/>
        </p:nvSpPr>
        <p:spPr bwMode="auto">
          <a:xfrm>
            <a:off x="2309813" y="3878263"/>
            <a:ext cx="446087" cy="273050"/>
          </a:xfrm>
          <a:prstGeom prst="line">
            <a:avLst/>
          </a:prstGeom>
          <a:noFill/>
          <a:ln w="28575">
            <a:solidFill>
              <a:schemeClr val="tx1"/>
            </a:solidFill>
            <a:round/>
            <a:headEnd/>
            <a:tailEnd/>
          </a:ln>
        </p:spPr>
        <p:txBody>
          <a:bodyPr/>
          <a:lstStyle/>
          <a:p>
            <a:endParaRPr lang="en-US"/>
          </a:p>
        </p:txBody>
      </p:sp>
      <p:sp>
        <p:nvSpPr>
          <p:cNvPr id="4147" name="Line 51"/>
          <p:cNvSpPr>
            <a:spLocks noChangeShapeType="1"/>
          </p:cNvSpPr>
          <p:nvPr/>
        </p:nvSpPr>
        <p:spPr bwMode="auto">
          <a:xfrm>
            <a:off x="2755900" y="4151313"/>
            <a:ext cx="446088" cy="71437"/>
          </a:xfrm>
          <a:prstGeom prst="line">
            <a:avLst/>
          </a:prstGeom>
          <a:noFill/>
          <a:ln w="28575">
            <a:solidFill>
              <a:schemeClr val="tx1"/>
            </a:solidFill>
            <a:round/>
            <a:headEnd/>
            <a:tailEnd/>
          </a:ln>
        </p:spPr>
        <p:txBody>
          <a:bodyPr/>
          <a:lstStyle/>
          <a:p>
            <a:endParaRPr lang="en-US"/>
          </a:p>
        </p:txBody>
      </p:sp>
      <p:sp>
        <p:nvSpPr>
          <p:cNvPr id="4148" name="Line 52"/>
          <p:cNvSpPr>
            <a:spLocks noChangeShapeType="1"/>
          </p:cNvSpPr>
          <p:nvPr/>
        </p:nvSpPr>
        <p:spPr bwMode="auto">
          <a:xfrm>
            <a:off x="3201988" y="4222750"/>
            <a:ext cx="431800" cy="42863"/>
          </a:xfrm>
          <a:prstGeom prst="line">
            <a:avLst/>
          </a:prstGeom>
          <a:noFill/>
          <a:ln w="28575">
            <a:solidFill>
              <a:schemeClr val="tx1"/>
            </a:solidFill>
            <a:round/>
            <a:headEnd/>
            <a:tailEnd/>
          </a:ln>
        </p:spPr>
        <p:txBody>
          <a:bodyPr/>
          <a:lstStyle/>
          <a:p>
            <a:endParaRPr lang="en-US"/>
          </a:p>
        </p:txBody>
      </p:sp>
      <p:sp>
        <p:nvSpPr>
          <p:cNvPr id="4149" name="Line 53"/>
          <p:cNvSpPr>
            <a:spLocks noChangeShapeType="1"/>
          </p:cNvSpPr>
          <p:nvPr/>
        </p:nvSpPr>
        <p:spPr bwMode="auto">
          <a:xfrm>
            <a:off x="3633788" y="4265613"/>
            <a:ext cx="444500" cy="1587"/>
          </a:xfrm>
          <a:prstGeom prst="line">
            <a:avLst/>
          </a:prstGeom>
          <a:noFill/>
          <a:ln w="28575">
            <a:solidFill>
              <a:schemeClr val="tx1"/>
            </a:solidFill>
            <a:round/>
            <a:headEnd/>
            <a:tailEnd/>
          </a:ln>
        </p:spPr>
        <p:txBody>
          <a:bodyPr/>
          <a:lstStyle/>
          <a:p>
            <a:endParaRPr lang="en-US"/>
          </a:p>
        </p:txBody>
      </p:sp>
      <p:sp>
        <p:nvSpPr>
          <p:cNvPr id="4150" name="Line 54"/>
          <p:cNvSpPr>
            <a:spLocks noChangeShapeType="1"/>
          </p:cNvSpPr>
          <p:nvPr/>
        </p:nvSpPr>
        <p:spPr bwMode="auto">
          <a:xfrm>
            <a:off x="4078288" y="4265613"/>
            <a:ext cx="446087" cy="28575"/>
          </a:xfrm>
          <a:prstGeom prst="line">
            <a:avLst/>
          </a:prstGeom>
          <a:noFill/>
          <a:ln w="28575">
            <a:solidFill>
              <a:schemeClr val="tx1"/>
            </a:solidFill>
            <a:round/>
            <a:headEnd/>
            <a:tailEnd/>
          </a:ln>
        </p:spPr>
        <p:txBody>
          <a:bodyPr/>
          <a:lstStyle/>
          <a:p>
            <a:endParaRPr lang="en-US"/>
          </a:p>
        </p:txBody>
      </p:sp>
      <p:sp>
        <p:nvSpPr>
          <p:cNvPr id="4151" name="Line 55"/>
          <p:cNvSpPr>
            <a:spLocks noChangeShapeType="1"/>
          </p:cNvSpPr>
          <p:nvPr/>
        </p:nvSpPr>
        <p:spPr bwMode="auto">
          <a:xfrm flipV="1">
            <a:off x="4524375" y="4265613"/>
            <a:ext cx="431800" cy="28575"/>
          </a:xfrm>
          <a:prstGeom prst="line">
            <a:avLst/>
          </a:prstGeom>
          <a:noFill/>
          <a:ln w="28575">
            <a:solidFill>
              <a:schemeClr val="tx1"/>
            </a:solidFill>
            <a:round/>
            <a:headEnd/>
            <a:tailEnd/>
          </a:ln>
        </p:spPr>
        <p:txBody>
          <a:bodyPr/>
          <a:lstStyle/>
          <a:p>
            <a:endParaRPr lang="en-US"/>
          </a:p>
        </p:txBody>
      </p:sp>
      <p:sp>
        <p:nvSpPr>
          <p:cNvPr id="4152" name="Line 56"/>
          <p:cNvSpPr>
            <a:spLocks noChangeShapeType="1"/>
          </p:cNvSpPr>
          <p:nvPr/>
        </p:nvSpPr>
        <p:spPr bwMode="auto">
          <a:xfrm flipV="1">
            <a:off x="4956175" y="4222750"/>
            <a:ext cx="446088" cy="42863"/>
          </a:xfrm>
          <a:prstGeom prst="line">
            <a:avLst/>
          </a:prstGeom>
          <a:noFill/>
          <a:ln w="28575">
            <a:solidFill>
              <a:schemeClr val="tx1"/>
            </a:solidFill>
            <a:round/>
            <a:headEnd/>
            <a:tailEnd/>
          </a:ln>
        </p:spPr>
        <p:txBody>
          <a:bodyPr/>
          <a:lstStyle/>
          <a:p>
            <a:endParaRPr lang="en-US"/>
          </a:p>
        </p:txBody>
      </p:sp>
      <p:sp>
        <p:nvSpPr>
          <p:cNvPr id="4153" name="Line 57"/>
          <p:cNvSpPr>
            <a:spLocks noChangeShapeType="1"/>
          </p:cNvSpPr>
          <p:nvPr/>
        </p:nvSpPr>
        <p:spPr bwMode="auto">
          <a:xfrm flipV="1">
            <a:off x="5402263" y="4151313"/>
            <a:ext cx="446087" cy="71437"/>
          </a:xfrm>
          <a:prstGeom prst="line">
            <a:avLst/>
          </a:prstGeom>
          <a:noFill/>
          <a:ln w="28575">
            <a:solidFill>
              <a:schemeClr val="tx1"/>
            </a:solidFill>
            <a:round/>
            <a:headEnd/>
            <a:tailEnd/>
          </a:ln>
        </p:spPr>
        <p:txBody>
          <a:bodyPr/>
          <a:lstStyle/>
          <a:p>
            <a:endParaRPr lang="en-US"/>
          </a:p>
        </p:txBody>
      </p:sp>
      <p:sp>
        <p:nvSpPr>
          <p:cNvPr id="4154" name="Line 58"/>
          <p:cNvSpPr>
            <a:spLocks noChangeShapeType="1"/>
          </p:cNvSpPr>
          <p:nvPr/>
        </p:nvSpPr>
        <p:spPr bwMode="auto">
          <a:xfrm flipV="1">
            <a:off x="5848350" y="4064000"/>
            <a:ext cx="430213" cy="87313"/>
          </a:xfrm>
          <a:prstGeom prst="line">
            <a:avLst/>
          </a:prstGeom>
          <a:noFill/>
          <a:ln w="28575">
            <a:solidFill>
              <a:schemeClr val="tx1"/>
            </a:solidFill>
            <a:round/>
            <a:headEnd/>
            <a:tailEnd/>
          </a:ln>
        </p:spPr>
        <p:txBody>
          <a:bodyPr/>
          <a:lstStyle/>
          <a:p>
            <a:endParaRPr lang="en-US"/>
          </a:p>
        </p:txBody>
      </p:sp>
      <p:sp>
        <p:nvSpPr>
          <p:cNvPr id="4155" name="Line 59"/>
          <p:cNvSpPr>
            <a:spLocks noChangeShapeType="1"/>
          </p:cNvSpPr>
          <p:nvPr/>
        </p:nvSpPr>
        <p:spPr bwMode="auto">
          <a:xfrm flipV="1">
            <a:off x="6278563" y="4021138"/>
            <a:ext cx="446087" cy="42862"/>
          </a:xfrm>
          <a:prstGeom prst="line">
            <a:avLst/>
          </a:prstGeom>
          <a:noFill/>
          <a:ln w="28575">
            <a:solidFill>
              <a:schemeClr val="tx1"/>
            </a:solidFill>
            <a:round/>
            <a:headEnd/>
            <a:tailEnd/>
          </a:ln>
        </p:spPr>
        <p:txBody>
          <a:bodyPr/>
          <a:lstStyle/>
          <a:p>
            <a:endParaRPr lang="en-US"/>
          </a:p>
        </p:txBody>
      </p:sp>
      <p:sp>
        <p:nvSpPr>
          <p:cNvPr id="4156" name="Line 60"/>
          <p:cNvSpPr>
            <a:spLocks noChangeShapeType="1"/>
          </p:cNvSpPr>
          <p:nvPr/>
        </p:nvSpPr>
        <p:spPr bwMode="auto">
          <a:xfrm flipV="1">
            <a:off x="6724650" y="3906838"/>
            <a:ext cx="446088" cy="114300"/>
          </a:xfrm>
          <a:prstGeom prst="line">
            <a:avLst/>
          </a:prstGeom>
          <a:noFill/>
          <a:ln w="28575">
            <a:solidFill>
              <a:schemeClr val="tx1"/>
            </a:solidFill>
            <a:round/>
            <a:headEnd/>
            <a:tailEnd/>
          </a:ln>
        </p:spPr>
        <p:txBody>
          <a:bodyPr/>
          <a:lstStyle/>
          <a:p>
            <a:endParaRPr lang="en-US"/>
          </a:p>
        </p:txBody>
      </p:sp>
      <p:sp>
        <p:nvSpPr>
          <p:cNvPr id="4157" name="Line 61"/>
          <p:cNvSpPr>
            <a:spLocks noChangeShapeType="1"/>
          </p:cNvSpPr>
          <p:nvPr/>
        </p:nvSpPr>
        <p:spPr bwMode="auto">
          <a:xfrm>
            <a:off x="7170738" y="3906838"/>
            <a:ext cx="431800" cy="1587"/>
          </a:xfrm>
          <a:prstGeom prst="line">
            <a:avLst/>
          </a:prstGeom>
          <a:noFill/>
          <a:ln w="28575">
            <a:solidFill>
              <a:schemeClr val="tx1"/>
            </a:solidFill>
            <a:round/>
            <a:headEnd/>
            <a:tailEnd/>
          </a:ln>
        </p:spPr>
        <p:txBody>
          <a:bodyPr/>
          <a:lstStyle/>
          <a:p>
            <a:endParaRPr lang="en-US"/>
          </a:p>
        </p:txBody>
      </p:sp>
      <p:sp>
        <p:nvSpPr>
          <p:cNvPr id="4158" name="Line 62"/>
          <p:cNvSpPr>
            <a:spLocks noChangeShapeType="1"/>
          </p:cNvSpPr>
          <p:nvPr/>
        </p:nvSpPr>
        <p:spPr bwMode="auto">
          <a:xfrm flipV="1">
            <a:off x="7602538" y="3748088"/>
            <a:ext cx="446087" cy="158750"/>
          </a:xfrm>
          <a:prstGeom prst="line">
            <a:avLst/>
          </a:prstGeom>
          <a:noFill/>
          <a:ln w="28575">
            <a:solidFill>
              <a:schemeClr val="tx1"/>
            </a:solidFill>
            <a:round/>
            <a:headEnd/>
            <a:tailEnd/>
          </a:ln>
        </p:spPr>
        <p:txBody>
          <a:bodyPr/>
          <a:lstStyle/>
          <a:p>
            <a:endParaRPr lang="en-US"/>
          </a:p>
        </p:txBody>
      </p:sp>
      <p:sp>
        <p:nvSpPr>
          <p:cNvPr id="4159" name="Line 63"/>
          <p:cNvSpPr>
            <a:spLocks noChangeShapeType="1"/>
          </p:cNvSpPr>
          <p:nvPr/>
        </p:nvSpPr>
        <p:spPr bwMode="auto">
          <a:xfrm flipV="1">
            <a:off x="8048625" y="3676650"/>
            <a:ext cx="444500" cy="71438"/>
          </a:xfrm>
          <a:prstGeom prst="line">
            <a:avLst/>
          </a:prstGeom>
          <a:noFill/>
          <a:ln w="28575">
            <a:solidFill>
              <a:schemeClr val="tx1"/>
            </a:solidFill>
            <a:round/>
            <a:headEnd/>
            <a:tailEnd/>
          </a:ln>
        </p:spPr>
        <p:txBody>
          <a:bodyPr/>
          <a:lstStyle/>
          <a:p>
            <a:endParaRPr lang="en-US"/>
          </a:p>
        </p:txBody>
      </p:sp>
      <p:sp>
        <p:nvSpPr>
          <p:cNvPr id="4160" name="Freeform 64"/>
          <p:cNvSpPr>
            <a:spLocks/>
          </p:cNvSpPr>
          <p:nvPr/>
        </p:nvSpPr>
        <p:spPr bwMode="auto">
          <a:xfrm>
            <a:off x="944563" y="1766888"/>
            <a:ext cx="85725" cy="85725"/>
          </a:xfrm>
          <a:custGeom>
            <a:avLst/>
            <a:gdLst>
              <a:gd name="T0" fmla="*/ 2147483647 w 54"/>
              <a:gd name="T1" fmla="*/ 0 h 54"/>
              <a:gd name="T2" fmla="*/ 2147483647 w 54"/>
              <a:gd name="T3" fmla="*/ 2147483647 h 54"/>
              <a:gd name="T4" fmla="*/ 2147483647 w 54"/>
              <a:gd name="T5" fmla="*/ 2147483647 h 54"/>
              <a:gd name="T6" fmla="*/ 0 w 54"/>
              <a:gd name="T7" fmla="*/ 2147483647 h 54"/>
              <a:gd name="T8" fmla="*/ 2147483647 w 54"/>
              <a:gd name="T9" fmla="*/ 0 h 54"/>
              <a:gd name="T10" fmla="*/ 0 60000 65536"/>
              <a:gd name="T11" fmla="*/ 0 60000 65536"/>
              <a:gd name="T12" fmla="*/ 0 60000 65536"/>
              <a:gd name="T13" fmla="*/ 0 60000 65536"/>
              <a:gd name="T14" fmla="*/ 0 60000 65536"/>
              <a:gd name="T15" fmla="*/ 0 w 54"/>
              <a:gd name="T16" fmla="*/ 0 h 54"/>
              <a:gd name="T17" fmla="*/ 54 w 54"/>
              <a:gd name="T18" fmla="*/ 54 h 54"/>
            </a:gdLst>
            <a:ahLst/>
            <a:cxnLst>
              <a:cxn ang="T10">
                <a:pos x="T0" y="T1"/>
              </a:cxn>
              <a:cxn ang="T11">
                <a:pos x="T2" y="T3"/>
              </a:cxn>
              <a:cxn ang="T12">
                <a:pos x="T4" y="T5"/>
              </a:cxn>
              <a:cxn ang="T13">
                <a:pos x="T6" y="T7"/>
              </a:cxn>
              <a:cxn ang="T14">
                <a:pos x="T8" y="T9"/>
              </a:cxn>
            </a:cxnLst>
            <a:rect l="T15" t="T16" r="T17" b="T18"/>
            <a:pathLst>
              <a:path w="54" h="54">
                <a:moveTo>
                  <a:pt x="27" y="0"/>
                </a:moveTo>
                <a:lnTo>
                  <a:pt x="54" y="27"/>
                </a:lnTo>
                <a:lnTo>
                  <a:pt x="27" y="54"/>
                </a:lnTo>
                <a:lnTo>
                  <a:pt x="0" y="27"/>
                </a:lnTo>
                <a:lnTo>
                  <a:pt x="27" y="0"/>
                </a:lnTo>
                <a:close/>
              </a:path>
            </a:pathLst>
          </a:custGeom>
          <a:solidFill>
            <a:schemeClr val="tx2"/>
          </a:solidFill>
          <a:ln w="14288">
            <a:solidFill>
              <a:schemeClr val="tx1"/>
            </a:solidFill>
            <a:round/>
            <a:headEnd/>
            <a:tailEnd/>
          </a:ln>
        </p:spPr>
        <p:txBody>
          <a:bodyPr/>
          <a:lstStyle/>
          <a:p>
            <a:endParaRPr lang="en-US"/>
          </a:p>
        </p:txBody>
      </p:sp>
      <p:sp>
        <p:nvSpPr>
          <p:cNvPr id="4161" name="Freeform 65"/>
          <p:cNvSpPr>
            <a:spLocks/>
          </p:cNvSpPr>
          <p:nvPr/>
        </p:nvSpPr>
        <p:spPr bwMode="auto">
          <a:xfrm>
            <a:off x="1389063" y="3016250"/>
            <a:ext cx="87312" cy="85725"/>
          </a:xfrm>
          <a:custGeom>
            <a:avLst/>
            <a:gdLst>
              <a:gd name="T0" fmla="*/ 2147483647 w 55"/>
              <a:gd name="T1" fmla="*/ 0 h 54"/>
              <a:gd name="T2" fmla="*/ 2147483647 w 55"/>
              <a:gd name="T3" fmla="*/ 2147483647 h 54"/>
              <a:gd name="T4" fmla="*/ 2147483647 w 55"/>
              <a:gd name="T5" fmla="*/ 2147483647 h 54"/>
              <a:gd name="T6" fmla="*/ 0 w 55"/>
              <a:gd name="T7" fmla="*/ 2147483647 h 54"/>
              <a:gd name="T8" fmla="*/ 2147483647 w 55"/>
              <a:gd name="T9" fmla="*/ 0 h 54"/>
              <a:gd name="T10" fmla="*/ 0 60000 65536"/>
              <a:gd name="T11" fmla="*/ 0 60000 65536"/>
              <a:gd name="T12" fmla="*/ 0 60000 65536"/>
              <a:gd name="T13" fmla="*/ 0 60000 65536"/>
              <a:gd name="T14" fmla="*/ 0 60000 65536"/>
              <a:gd name="T15" fmla="*/ 0 w 55"/>
              <a:gd name="T16" fmla="*/ 0 h 54"/>
              <a:gd name="T17" fmla="*/ 55 w 55"/>
              <a:gd name="T18" fmla="*/ 54 h 54"/>
            </a:gdLst>
            <a:ahLst/>
            <a:cxnLst>
              <a:cxn ang="T10">
                <a:pos x="T0" y="T1"/>
              </a:cxn>
              <a:cxn ang="T11">
                <a:pos x="T2" y="T3"/>
              </a:cxn>
              <a:cxn ang="T12">
                <a:pos x="T4" y="T5"/>
              </a:cxn>
              <a:cxn ang="T13">
                <a:pos x="T6" y="T7"/>
              </a:cxn>
              <a:cxn ang="T14">
                <a:pos x="T8" y="T9"/>
              </a:cxn>
            </a:cxnLst>
            <a:rect l="T15" t="T16" r="T17" b="T18"/>
            <a:pathLst>
              <a:path w="55" h="54">
                <a:moveTo>
                  <a:pt x="28" y="0"/>
                </a:moveTo>
                <a:lnTo>
                  <a:pt x="55" y="27"/>
                </a:lnTo>
                <a:lnTo>
                  <a:pt x="28" y="54"/>
                </a:lnTo>
                <a:lnTo>
                  <a:pt x="0" y="27"/>
                </a:lnTo>
                <a:lnTo>
                  <a:pt x="28" y="0"/>
                </a:lnTo>
                <a:close/>
              </a:path>
            </a:pathLst>
          </a:custGeom>
          <a:solidFill>
            <a:schemeClr val="tx2"/>
          </a:solidFill>
          <a:ln w="14288">
            <a:solidFill>
              <a:schemeClr val="tx1"/>
            </a:solidFill>
            <a:round/>
            <a:headEnd/>
            <a:tailEnd/>
          </a:ln>
        </p:spPr>
        <p:txBody>
          <a:bodyPr/>
          <a:lstStyle/>
          <a:p>
            <a:endParaRPr lang="en-US"/>
          </a:p>
        </p:txBody>
      </p:sp>
      <p:sp>
        <p:nvSpPr>
          <p:cNvPr id="4162" name="Freeform 66"/>
          <p:cNvSpPr>
            <a:spLocks/>
          </p:cNvSpPr>
          <p:nvPr/>
        </p:nvSpPr>
        <p:spPr bwMode="auto">
          <a:xfrm>
            <a:off x="1835150" y="3633788"/>
            <a:ext cx="87313" cy="85725"/>
          </a:xfrm>
          <a:custGeom>
            <a:avLst/>
            <a:gdLst>
              <a:gd name="T0" fmla="*/ 2147483647 w 55"/>
              <a:gd name="T1" fmla="*/ 0 h 54"/>
              <a:gd name="T2" fmla="*/ 2147483647 w 55"/>
              <a:gd name="T3" fmla="*/ 2147483647 h 54"/>
              <a:gd name="T4" fmla="*/ 2147483647 w 55"/>
              <a:gd name="T5" fmla="*/ 2147483647 h 54"/>
              <a:gd name="T6" fmla="*/ 0 w 55"/>
              <a:gd name="T7" fmla="*/ 2147483647 h 54"/>
              <a:gd name="T8" fmla="*/ 2147483647 w 55"/>
              <a:gd name="T9" fmla="*/ 0 h 54"/>
              <a:gd name="T10" fmla="*/ 0 60000 65536"/>
              <a:gd name="T11" fmla="*/ 0 60000 65536"/>
              <a:gd name="T12" fmla="*/ 0 60000 65536"/>
              <a:gd name="T13" fmla="*/ 0 60000 65536"/>
              <a:gd name="T14" fmla="*/ 0 60000 65536"/>
              <a:gd name="T15" fmla="*/ 0 w 55"/>
              <a:gd name="T16" fmla="*/ 0 h 54"/>
              <a:gd name="T17" fmla="*/ 55 w 55"/>
              <a:gd name="T18" fmla="*/ 54 h 54"/>
            </a:gdLst>
            <a:ahLst/>
            <a:cxnLst>
              <a:cxn ang="T10">
                <a:pos x="T0" y="T1"/>
              </a:cxn>
              <a:cxn ang="T11">
                <a:pos x="T2" y="T3"/>
              </a:cxn>
              <a:cxn ang="T12">
                <a:pos x="T4" y="T5"/>
              </a:cxn>
              <a:cxn ang="T13">
                <a:pos x="T6" y="T7"/>
              </a:cxn>
              <a:cxn ang="T14">
                <a:pos x="T8" y="T9"/>
              </a:cxn>
            </a:cxnLst>
            <a:rect l="T15" t="T16" r="T17" b="T18"/>
            <a:pathLst>
              <a:path w="55" h="54">
                <a:moveTo>
                  <a:pt x="27" y="0"/>
                </a:moveTo>
                <a:lnTo>
                  <a:pt x="55" y="27"/>
                </a:lnTo>
                <a:lnTo>
                  <a:pt x="27" y="54"/>
                </a:lnTo>
                <a:lnTo>
                  <a:pt x="0" y="27"/>
                </a:lnTo>
                <a:lnTo>
                  <a:pt x="27" y="0"/>
                </a:lnTo>
                <a:close/>
              </a:path>
            </a:pathLst>
          </a:custGeom>
          <a:solidFill>
            <a:schemeClr val="tx2"/>
          </a:solidFill>
          <a:ln w="14288">
            <a:solidFill>
              <a:schemeClr val="tx1"/>
            </a:solidFill>
            <a:round/>
            <a:headEnd/>
            <a:tailEnd/>
          </a:ln>
        </p:spPr>
        <p:txBody>
          <a:bodyPr/>
          <a:lstStyle/>
          <a:p>
            <a:endParaRPr lang="en-US"/>
          </a:p>
        </p:txBody>
      </p:sp>
      <p:sp>
        <p:nvSpPr>
          <p:cNvPr id="4163" name="Freeform 67"/>
          <p:cNvSpPr>
            <a:spLocks/>
          </p:cNvSpPr>
          <p:nvPr/>
        </p:nvSpPr>
        <p:spPr bwMode="auto">
          <a:xfrm>
            <a:off x="2266950" y="3833813"/>
            <a:ext cx="85725" cy="87312"/>
          </a:xfrm>
          <a:custGeom>
            <a:avLst/>
            <a:gdLst>
              <a:gd name="T0" fmla="*/ 2147483647 w 54"/>
              <a:gd name="T1" fmla="*/ 0 h 55"/>
              <a:gd name="T2" fmla="*/ 2147483647 w 54"/>
              <a:gd name="T3" fmla="*/ 2147483647 h 55"/>
              <a:gd name="T4" fmla="*/ 2147483647 w 54"/>
              <a:gd name="T5" fmla="*/ 2147483647 h 55"/>
              <a:gd name="T6" fmla="*/ 0 w 54"/>
              <a:gd name="T7" fmla="*/ 2147483647 h 55"/>
              <a:gd name="T8" fmla="*/ 2147483647 w 54"/>
              <a:gd name="T9" fmla="*/ 0 h 55"/>
              <a:gd name="T10" fmla="*/ 0 60000 65536"/>
              <a:gd name="T11" fmla="*/ 0 60000 65536"/>
              <a:gd name="T12" fmla="*/ 0 60000 65536"/>
              <a:gd name="T13" fmla="*/ 0 60000 65536"/>
              <a:gd name="T14" fmla="*/ 0 60000 65536"/>
              <a:gd name="T15" fmla="*/ 0 w 54"/>
              <a:gd name="T16" fmla="*/ 0 h 55"/>
              <a:gd name="T17" fmla="*/ 54 w 54"/>
              <a:gd name="T18" fmla="*/ 55 h 55"/>
            </a:gdLst>
            <a:ahLst/>
            <a:cxnLst>
              <a:cxn ang="T10">
                <a:pos x="T0" y="T1"/>
              </a:cxn>
              <a:cxn ang="T11">
                <a:pos x="T2" y="T3"/>
              </a:cxn>
              <a:cxn ang="T12">
                <a:pos x="T4" y="T5"/>
              </a:cxn>
              <a:cxn ang="T13">
                <a:pos x="T6" y="T7"/>
              </a:cxn>
              <a:cxn ang="T14">
                <a:pos x="T8" y="T9"/>
              </a:cxn>
            </a:cxnLst>
            <a:rect l="T15" t="T16" r="T17" b="T18"/>
            <a:pathLst>
              <a:path w="54" h="55">
                <a:moveTo>
                  <a:pt x="27" y="0"/>
                </a:moveTo>
                <a:lnTo>
                  <a:pt x="54" y="28"/>
                </a:lnTo>
                <a:lnTo>
                  <a:pt x="27" y="55"/>
                </a:lnTo>
                <a:lnTo>
                  <a:pt x="0" y="28"/>
                </a:lnTo>
                <a:lnTo>
                  <a:pt x="27" y="0"/>
                </a:lnTo>
                <a:close/>
              </a:path>
            </a:pathLst>
          </a:custGeom>
          <a:solidFill>
            <a:schemeClr val="tx2"/>
          </a:solidFill>
          <a:ln w="14288">
            <a:solidFill>
              <a:schemeClr val="tx1"/>
            </a:solidFill>
            <a:round/>
            <a:headEnd/>
            <a:tailEnd/>
          </a:ln>
        </p:spPr>
        <p:txBody>
          <a:bodyPr/>
          <a:lstStyle/>
          <a:p>
            <a:endParaRPr lang="en-US"/>
          </a:p>
        </p:txBody>
      </p:sp>
      <p:sp>
        <p:nvSpPr>
          <p:cNvPr id="4164" name="Freeform 68"/>
          <p:cNvSpPr>
            <a:spLocks/>
          </p:cNvSpPr>
          <p:nvPr/>
        </p:nvSpPr>
        <p:spPr bwMode="auto">
          <a:xfrm>
            <a:off x="2713038" y="4106863"/>
            <a:ext cx="85725" cy="87312"/>
          </a:xfrm>
          <a:custGeom>
            <a:avLst/>
            <a:gdLst>
              <a:gd name="T0" fmla="*/ 2147483647 w 54"/>
              <a:gd name="T1" fmla="*/ 0 h 55"/>
              <a:gd name="T2" fmla="*/ 2147483647 w 54"/>
              <a:gd name="T3" fmla="*/ 2147483647 h 55"/>
              <a:gd name="T4" fmla="*/ 2147483647 w 54"/>
              <a:gd name="T5" fmla="*/ 2147483647 h 55"/>
              <a:gd name="T6" fmla="*/ 0 w 54"/>
              <a:gd name="T7" fmla="*/ 2147483647 h 55"/>
              <a:gd name="T8" fmla="*/ 2147483647 w 54"/>
              <a:gd name="T9" fmla="*/ 0 h 55"/>
              <a:gd name="T10" fmla="*/ 0 60000 65536"/>
              <a:gd name="T11" fmla="*/ 0 60000 65536"/>
              <a:gd name="T12" fmla="*/ 0 60000 65536"/>
              <a:gd name="T13" fmla="*/ 0 60000 65536"/>
              <a:gd name="T14" fmla="*/ 0 60000 65536"/>
              <a:gd name="T15" fmla="*/ 0 w 54"/>
              <a:gd name="T16" fmla="*/ 0 h 55"/>
              <a:gd name="T17" fmla="*/ 54 w 54"/>
              <a:gd name="T18" fmla="*/ 55 h 55"/>
            </a:gdLst>
            <a:ahLst/>
            <a:cxnLst>
              <a:cxn ang="T10">
                <a:pos x="T0" y="T1"/>
              </a:cxn>
              <a:cxn ang="T11">
                <a:pos x="T2" y="T3"/>
              </a:cxn>
              <a:cxn ang="T12">
                <a:pos x="T4" y="T5"/>
              </a:cxn>
              <a:cxn ang="T13">
                <a:pos x="T6" y="T7"/>
              </a:cxn>
              <a:cxn ang="T14">
                <a:pos x="T8" y="T9"/>
              </a:cxn>
            </a:cxnLst>
            <a:rect l="T15" t="T16" r="T17" b="T18"/>
            <a:pathLst>
              <a:path w="54" h="55">
                <a:moveTo>
                  <a:pt x="27" y="0"/>
                </a:moveTo>
                <a:lnTo>
                  <a:pt x="54" y="28"/>
                </a:lnTo>
                <a:lnTo>
                  <a:pt x="27" y="55"/>
                </a:lnTo>
                <a:lnTo>
                  <a:pt x="0" y="28"/>
                </a:lnTo>
                <a:lnTo>
                  <a:pt x="27" y="0"/>
                </a:lnTo>
                <a:close/>
              </a:path>
            </a:pathLst>
          </a:custGeom>
          <a:solidFill>
            <a:schemeClr val="tx2"/>
          </a:solidFill>
          <a:ln w="14288">
            <a:solidFill>
              <a:schemeClr val="tx1"/>
            </a:solidFill>
            <a:round/>
            <a:headEnd/>
            <a:tailEnd/>
          </a:ln>
        </p:spPr>
        <p:txBody>
          <a:bodyPr/>
          <a:lstStyle/>
          <a:p>
            <a:endParaRPr lang="en-US"/>
          </a:p>
        </p:txBody>
      </p:sp>
      <p:sp>
        <p:nvSpPr>
          <p:cNvPr id="4165" name="Freeform 69"/>
          <p:cNvSpPr>
            <a:spLocks/>
          </p:cNvSpPr>
          <p:nvPr/>
        </p:nvSpPr>
        <p:spPr bwMode="auto">
          <a:xfrm>
            <a:off x="3159125" y="4179888"/>
            <a:ext cx="85725" cy="85725"/>
          </a:xfrm>
          <a:custGeom>
            <a:avLst/>
            <a:gdLst>
              <a:gd name="T0" fmla="*/ 2147483647 w 54"/>
              <a:gd name="T1" fmla="*/ 0 h 54"/>
              <a:gd name="T2" fmla="*/ 2147483647 w 54"/>
              <a:gd name="T3" fmla="*/ 2147483647 h 54"/>
              <a:gd name="T4" fmla="*/ 2147483647 w 54"/>
              <a:gd name="T5" fmla="*/ 2147483647 h 54"/>
              <a:gd name="T6" fmla="*/ 0 w 54"/>
              <a:gd name="T7" fmla="*/ 2147483647 h 54"/>
              <a:gd name="T8" fmla="*/ 2147483647 w 54"/>
              <a:gd name="T9" fmla="*/ 0 h 54"/>
              <a:gd name="T10" fmla="*/ 0 60000 65536"/>
              <a:gd name="T11" fmla="*/ 0 60000 65536"/>
              <a:gd name="T12" fmla="*/ 0 60000 65536"/>
              <a:gd name="T13" fmla="*/ 0 60000 65536"/>
              <a:gd name="T14" fmla="*/ 0 60000 65536"/>
              <a:gd name="T15" fmla="*/ 0 w 54"/>
              <a:gd name="T16" fmla="*/ 0 h 54"/>
              <a:gd name="T17" fmla="*/ 54 w 54"/>
              <a:gd name="T18" fmla="*/ 54 h 54"/>
            </a:gdLst>
            <a:ahLst/>
            <a:cxnLst>
              <a:cxn ang="T10">
                <a:pos x="T0" y="T1"/>
              </a:cxn>
              <a:cxn ang="T11">
                <a:pos x="T2" y="T3"/>
              </a:cxn>
              <a:cxn ang="T12">
                <a:pos x="T4" y="T5"/>
              </a:cxn>
              <a:cxn ang="T13">
                <a:pos x="T6" y="T7"/>
              </a:cxn>
              <a:cxn ang="T14">
                <a:pos x="T8" y="T9"/>
              </a:cxn>
            </a:cxnLst>
            <a:rect l="T15" t="T16" r="T17" b="T18"/>
            <a:pathLst>
              <a:path w="54" h="54">
                <a:moveTo>
                  <a:pt x="27" y="0"/>
                </a:moveTo>
                <a:lnTo>
                  <a:pt x="54" y="27"/>
                </a:lnTo>
                <a:lnTo>
                  <a:pt x="27" y="54"/>
                </a:lnTo>
                <a:lnTo>
                  <a:pt x="0" y="27"/>
                </a:lnTo>
                <a:lnTo>
                  <a:pt x="27" y="0"/>
                </a:lnTo>
                <a:close/>
              </a:path>
            </a:pathLst>
          </a:custGeom>
          <a:solidFill>
            <a:schemeClr val="tx2"/>
          </a:solidFill>
          <a:ln w="14288">
            <a:solidFill>
              <a:schemeClr val="tx1"/>
            </a:solidFill>
            <a:round/>
            <a:headEnd/>
            <a:tailEnd/>
          </a:ln>
        </p:spPr>
        <p:txBody>
          <a:bodyPr/>
          <a:lstStyle/>
          <a:p>
            <a:endParaRPr lang="en-US"/>
          </a:p>
        </p:txBody>
      </p:sp>
      <p:sp>
        <p:nvSpPr>
          <p:cNvPr id="4166" name="Freeform 70"/>
          <p:cNvSpPr>
            <a:spLocks/>
          </p:cNvSpPr>
          <p:nvPr/>
        </p:nvSpPr>
        <p:spPr bwMode="auto">
          <a:xfrm>
            <a:off x="3589338" y="4222750"/>
            <a:ext cx="87312" cy="85725"/>
          </a:xfrm>
          <a:custGeom>
            <a:avLst/>
            <a:gdLst>
              <a:gd name="T0" fmla="*/ 2147483647 w 55"/>
              <a:gd name="T1" fmla="*/ 0 h 54"/>
              <a:gd name="T2" fmla="*/ 2147483647 w 55"/>
              <a:gd name="T3" fmla="*/ 2147483647 h 54"/>
              <a:gd name="T4" fmla="*/ 2147483647 w 55"/>
              <a:gd name="T5" fmla="*/ 2147483647 h 54"/>
              <a:gd name="T6" fmla="*/ 0 w 55"/>
              <a:gd name="T7" fmla="*/ 2147483647 h 54"/>
              <a:gd name="T8" fmla="*/ 2147483647 w 55"/>
              <a:gd name="T9" fmla="*/ 0 h 54"/>
              <a:gd name="T10" fmla="*/ 0 60000 65536"/>
              <a:gd name="T11" fmla="*/ 0 60000 65536"/>
              <a:gd name="T12" fmla="*/ 0 60000 65536"/>
              <a:gd name="T13" fmla="*/ 0 60000 65536"/>
              <a:gd name="T14" fmla="*/ 0 60000 65536"/>
              <a:gd name="T15" fmla="*/ 0 w 55"/>
              <a:gd name="T16" fmla="*/ 0 h 54"/>
              <a:gd name="T17" fmla="*/ 55 w 55"/>
              <a:gd name="T18" fmla="*/ 54 h 54"/>
            </a:gdLst>
            <a:ahLst/>
            <a:cxnLst>
              <a:cxn ang="T10">
                <a:pos x="T0" y="T1"/>
              </a:cxn>
              <a:cxn ang="T11">
                <a:pos x="T2" y="T3"/>
              </a:cxn>
              <a:cxn ang="T12">
                <a:pos x="T4" y="T5"/>
              </a:cxn>
              <a:cxn ang="T13">
                <a:pos x="T6" y="T7"/>
              </a:cxn>
              <a:cxn ang="T14">
                <a:pos x="T8" y="T9"/>
              </a:cxn>
            </a:cxnLst>
            <a:rect l="T15" t="T16" r="T17" b="T18"/>
            <a:pathLst>
              <a:path w="55" h="54">
                <a:moveTo>
                  <a:pt x="28" y="0"/>
                </a:moveTo>
                <a:lnTo>
                  <a:pt x="55" y="27"/>
                </a:lnTo>
                <a:lnTo>
                  <a:pt x="28" y="54"/>
                </a:lnTo>
                <a:lnTo>
                  <a:pt x="0" y="27"/>
                </a:lnTo>
                <a:lnTo>
                  <a:pt x="28" y="0"/>
                </a:lnTo>
                <a:close/>
              </a:path>
            </a:pathLst>
          </a:custGeom>
          <a:solidFill>
            <a:schemeClr val="tx2"/>
          </a:solidFill>
          <a:ln w="14288">
            <a:solidFill>
              <a:schemeClr val="tx1"/>
            </a:solidFill>
            <a:round/>
            <a:headEnd/>
            <a:tailEnd/>
          </a:ln>
        </p:spPr>
        <p:txBody>
          <a:bodyPr/>
          <a:lstStyle/>
          <a:p>
            <a:endParaRPr lang="en-US"/>
          </a:p>
        </p:txBody>
      </p:sp>
      <p:sp>
        <p:nvSpPr>
          <p:cNvPr id="4167" name="Freeform 71"/>
          <p:cNvSpPr>
            <a:spLocks/>
          </p:cNvSpPr>
          <p:nvPr/>
        </p:nvSpPr>
        <p:spPr bwMode="auto">
          <a:xfrm>
            <a:off x="4035425" y="4222750"/>
            <a:ext cx="87313" cy="85725"/>
          </a:xfrm>
          <a:custGeom>
            <a:avLst/>
            <a:gdLst>
              <a:gd name="T0" fmla="*/ 2147483647 w 55"/>
              <a:gd name="T1" fmla="*/ 0 h 54"/>
              <a:gd name="T2" fmla="*/ 2147483647 w 55"/>
              <a:gd name="T3" fmla="*/ 2147483647 h 54"/>
              <a:gd name="T4" fmla="*/ 2147483647 w 55"/>
              <a:gd name="T5" fmla="*/ 2147483647 h 54"/>
              <a:gd name="T6" fmla="*/ 0 w 55"/>
              <a:gd name="T7" fmla="*/ 2147483647 h 54"/>
              <a:gd name="T8" fmla="*/ 2147483647 w 55"/>
              <a:gd name="T9" fmla="*/ 0 h 54"/>
              <a:gd name="T10" fmla="*/ 0 60000 65536"/>
              <a:gd name="T11" fmla="*/ 0 60000 65536"/>
              <a:gd name="T12" fmla="*/ 0 60000 65536"/>
              <a:gd name="T13" fmla="*/ 0 60000 65536"/>
              <a:gd name="T14" fmla="*/ 0 60000 65536"/>
              <a:gd name="T15" fmla="*/ 0 w 55"/>
              <a:gd name="T16" fmla="*/ 0 h 54"/>
              <a:gd name="T17" fmla="*/ 55 w 55"/>
              <a:gd name="T18" fmla="*/ 54 h 54"/>
            </a:gdLst>
            <a:ahLst/>
            <a:cxnLst>
              <a:cxn ang="T10">
                <a:pos x="T0" y="T1"/>
              </a:cxn>
              <a:cxn ang="T11">
                <a:pos x="T2" y="T3"/>
              </a:cxn>
              <a:cxn ang="T12">
                <a:pos x="T4" y="T5"/>
              </a:cxn>
              <a:cxn ang="T13">
                <a:pos x="T6" y="T7"/>
              </a:cxn>
              <a:cxn ang="T14">
                <a:pos x="T8" y="T9"/>
              </a:cxn>
            </a:cxnLst>
            <a:rect l="T15" t="T16" r="T17" b="T18"/>
            <a:pathLst>
              <a:path w="55" h="54">
                <a:moveTo>
                  <a:pt x="27" y="0"/>
                </a:moveTo>
                <a:lnTo>
                  <a:pt x="55" y="27"/>
                </a:lnTo>
                <a:lnTo>
                  <a:pt x="27" y="54"/>
                </a:lnTo>
                <a:lnTo>
                  <a:pt x="0" y="27"/>
                </a:lnTo>
                <a:lnTo>
                  <a:pt x="27" y="0"/>
                </a:lnTo>
                <a:close/>
              </a:path>
            </a:pathLst>
          </a:custGeom>
          <a:solidFill>
            <a:schemeClr val="tx2"/>
          </a:solidFill>
          <a:ln w="14288">
            <a:solidFill>
              <a:schemeClr val="tx1"/>
            </a:solidFill>
            <a:round/>
            <a:headEnd/>
            <a:tailEnd/>
          </a:ln>
        </p:spPr>
        <p:txBody>
          <a:bodyPr/>
          <a:lstStyle/>
          <a:p>
            <a:endParaRPr lang="en-US"/>
          </a:p>
        </p:txBody>
      </p:sp>
      <p:sp>
        <p:nvSpPr>
          <p:cNvPr id="4168" name="Freeform 72"/>
          <p:cNvSpPr>
            <a:spLocks/>
          </p:cNvSpPr>
          <p:nvPr/>
        </p:nvSpPr>
        <p:spPr bwMode="auto">
          <a:xfrm>
            <a:off x="4481513" y="4251325"/>
            <a:ext cx="85725" cy="85725"/>
          </a:xfrm>
          <a:custGeom>
            <a:avLst/>
            <a:gdLst>
              <a:gd name="T0" fmla="*/ 2147483647 w 54"/>
              <a:gd name="T1" fmla="*/ 0 h 54"/>
              <a:gd name="T2" fmla="*/ 2147483647 w 54"/>
              <a:gd name="T3" fmla="*/ 2147483647 h 54"/>
              <a:gd name="T4" fmla="*/ 2147483647 w 54"/>
              <a:gd name="T5" fmla="*/ 2147483647 h 54"/>
              <a:gd name="T6" fmla="*/ 0 w 54"/>
              <a:gd name="T7" fmla="*/ 2147483647 h 54"/>
              <a:gd name="T8" fmla="*/ 2147483647 w 54"/>
              <a:gd name="T9" fmla="*/ 0 h 54"/>
              <a:gd name="T10" fmla="*/ 0 60000 65536"/>
              <a:gd name="T11" fmla="*/ 0 60000 65536"/>
              <a:gd name="T12" fmla="*/ 0 60000 65536"/>
              <a:gd name="T13" fmla="*/ 0 60000 65536"/>
              <a:gd name="T14" fmla="*/ 0 60000 65536"/>
              <a:gd name="T15" fmla="*/ 0 w 54"/>
              <a:gd name="T16" fmla="*/ 0 h 54"/>
              <a:gd name="T17" fmla="*/ 54 w 54"/>
              <a:gd name="T18" fmla="*/ 54 h 54"/>
            </a:gdLst>
            <a:ahLst/>
            <a:cxnLst>
              <a:cxn ang="T10">
                <a:pos x="T0" y="T1"/>
              </a:cxn>
              <a:cxn ang="T11">
                <a:pos x="T2" y="T3"/>
              </a:cxn>
              <a:cxn ang="T12">
                <a:pos x="T4" y="T5"/>
              </a:cxn>
              <a:cxn ang="T13">
                <a:pos x="T6" y="T7"/>
              </a:cxn>
              <a:cxn ang="T14">
                <a:pos x="T8" y="T9"/>
              </a:cxn>
            </a:cxnLst>
            <a:rect l="T15" t="T16" r="T17" b="T18"/>
            <a:pathLst>
              <a:path w="54" h="54">
                <a:moveTo>
                  <a:pt x="27" y="0"/>
                </a:moveTo>
                <a:lnTo>
                  <a:pt x="54" y="27"/>
                </a:lnTo>
                <a:lnTo>
                  <a:pt x="27" y="54"/>
                </a:lnTo>
                <a:lnTo>
                  <a:pt x="0" y="27"/>
                </a:lnTo>
                <a:lnTo>
                  <a:pt x="27" y="0"/>
                </a:lnTo>
                <a:close/>
              </a:path>
            </a:pathLst>
          </a:custGeom>
          <a:solidFill>
            <a:schemeClr val="tx2"/>
          </a:solidFill>
          <a:ln w="14288">
            <a:solidFill>
              <a:schemeClr val="tx1"/>
            </a:solidFill>
            <a:round/>
            <a:headEnd/>
            <a:tailEnd/>
          </a:ln>
        </p:spPr>
        <p:txBody>
          <a:bodyPr/>
          <a:lstStyle/>
          <a:p>
            <a:endParaRPr lang="en-US"/>
          </a:p>
        </p:txBody>
      </p:sp>
      <p:sp>
        <p:nvSpPr>
          <p:cNvPr id="4169" name="Freeform 73"/>
          <p:cNvSpPr>
            <a:spLocks/>
          </p:cNvSpPr>
          <p:nvPr/>
        </p:nvSpPr>
        <p:spPr bwMode="auto">
          <a:xfrm>
            <a:off x="4913313" y="4222750"/>
            <a:ext cx="85725" cy="85725"/>
          </a:xfrm>
          <a:custGeom>
            <a:avLst/>
            <a:gdLst>
              <a:gd name="T0" fmla="*/ 2147483647 w 54"/>
              <a:gd name="T1" fmla="*/ 0 h 54"/>
              <a:gd name="T2" fmla="*/ 2147483647 w 54"/>
              <a:gd name="T3" fmla="*/ 2147483647 h 54"/>
              <a:gd name="T4" fmla="*/ 2147483647 w 54"/>
              <a:gd name="T5" fmla="*/ 2147483647 h 54"/>
              <a:gd name="T6" fmla="*/ 0 w 54"/>
              <a:gd name="T7" fmla="*/ 2147483647 h 54"/>
              <a:gd name="T8" fmla="*/ 2147483647 w 54"/>
              <a:gd name="T9" fmla="*/ 0 h 54"/>
              <a:gd name="T10" fmla="*/ 0 60000 65536"/>
              <a:gd name="T11" fmla="*/ 0 60000 65536"/>
              <a:gd name="T12" fmla="*/ 0 60000 65536"/>
              <a:gd name="T13" fmla="*/ 0 60000 65536"/>
              <a:gd name="T14" fmla="*/ 0 60000 65536"/>
              <a:gd name="T15" fmla="*/ 0 w 54"/>
              <a:gd name="T16" fmla="*/ 0 h 54"/>
              <a:gd name="T17" fmla="*/ 54 w 54"/>
              <a:gd name="T18" fmla="*/ 54 h 54"/>
            </a:gdLst>
            <a:ahLst/>
            <a:cxnLst>
              <a:cxn ang="T10">
                <a:pos x="T0" y="T1"/>
              </a:cxn>
              <a:cxn ang="T11">
                <a:pos x="T2" y="T3"/>
              </a:cxn>
              <a:cxn ang="T12">
                <a:pos x="T4" y="T5"/>
              </a:cxn>
              <a:cxn ang="T13">
                <a:pos x="T6" y="T7"/>
              </a:cxn>
              <a:cxn ang="T14">
                <a:pos x="T8" y="T9"/>
              </a:cxn>
            </a:cxnLst>
            <a:rect l="T15" t="T16" r="T17" b="T18"/>
            <a:pathLst>
              <a:path w="54" h="54">
                <a:moveTo>
                  <a:pt x="27" y="0"/>
                </a:moveTo>
                <a:lnTo>
                  <a:pt x="54" y="27"/>
                </a:lnTo>
                <a:lnTo>
                  <a:pt x="27" y="54"/>
                </a:lnTo>
                <a:lnTo>
                  <a:pt x="0" y="27"/>
                </a:lnTo>
                <a:lnTo>
                  <a:pt x="27" y="0"/>
                </a:lnTo>
                <a:close/>
              </a:path>
            </a:pathLst>
          </a:custGeom>
          <a:solidFill>
            <a:schemeClr val="tx2"/>
          </a:solidFill>
          <a:ln w="14288">
            <a:solidFill>
              <a:schemeClr val="tx1"/>
            </a:solidFill>
            <a:round/>
            <a:headEnd/>
            <a:tailEnd/>
          </a:ln>
        </p:spPr>
        <p:txBody>
          <a:bodyPr/>
          <a:lstStyle/>
          <a:p>
            <a:endParaRPr lang="en-US"/>
          </a:p>
        </p:txBody>
      </p:sp>
      <p:sp>
        <p:nvSpPr>
          <p:cNvPr id="4170" name="Freeform 74"/>
          <p:cNvSpPr>
            <a:spLocks/>
          </p:cNvSpPr>
          <p:nvPr/>
        </p:nvSpPr>
        <p:spPr bwMode="auto">
          <a:xfrm>
            <a:off x="5359400" y="4179888"/>
            <a:ext cx="85725" cy="85725"/>
          </a:xfrm>
          <a:custGeom>
            <a:avLst/>
            <a:gdLst>
              <a:gd name="T0" fmla="*/ 2147483647 w 54"/>
              <a:gd name="T1" fmla="*/ 0 h 54"/>
              <a:gd name="T2" fmla="*/ 2147483647 w 54"/>
              <a:gd name="T3" fmla="*/ 2147483647 h 54"/>
              <a:gd name="T4" fmla="*/ 2147483647 w 54"/>
              <a:gd name="T5" fmla="*/ 2147483647 h 54"/>
              <a:gd name="T6" fmla="*/ 0 w 54"/>
              <a:gd name="T7" fmla="*/ 2147483647 h 54"/>
              <a:gd name="T8" fmla="*/ 2147483647 w 54"/>
              <a:gd name="T9" fmla="*/ 0 h 54"/>
              <a:gd name="T10" fmla="*/ 0 60000 65536"/>
              <a:gd name="T11" fmla="*/ 0 60000 65536"/>
              <a:gd name="T12" fmla="*/ 0 60000 65536"/>
              <a:gd name="T13" fmla="*/ 0 60000 65536"/>
              <a:gd name="T14" fmla="*/ 0 60000 65536"/>
              <a:gd name="T15" fmla="*/ 0 w 54"/>
              <a:gd name="T16" fmla="*/ 0 h 54"/>
              <a:gd name="T17" fmla="*/ 54 w 54"/>
              <a:gd name="T18" fmla="*/ 54 h 54"/>
            </a:gdLst>
            <a:ahLst/>
            <a:cxnLst>
              <a:cxn ang="T10">
                <a:pos x="T0" y="T1"/>
              </a:cxn>
              <a:cxn ang="T11">
                <a:pos x="T2" y="T3"/>
              </a:cxn>
              <a:cxn ang="T12">
                <a:pos x="T4" y="T5"/>
              </a:cxn>
              <a:cxn ang="T13">
                <a:pos x="T6" y="T7"/>
              </a:cxn>
              <a:cxn ang="T14">
                <a:pos x="T8" y="T9"/>
              </a:cxn>
            </a:cxnLst>
            <a:rect l="T15" t="T16" r="T17" b="T18"/>
            <a:pathLst>
              <a:path w="54" h="54">
                <a:moveTo>
                  <a:pt x="27" y="0"/>
                </a:moveTo>
                <a:lnTo>
                  <a:pt x="54" y="27"/>
                </a:lnTo>
                <a:lnTo>
                  <a:pt x="27" y="54"/>
                </a:lnTo>
                <a:lnTo>
                  <a:pt x="0" y="27"/>
                </a:lnTo>
                <a:lnTo>
                  <a:pt x="27" y="0"/>
                </a:lnTo>
                <a:close/>
              </a:path>
            </a:pathLst>
          </a:custGeom>
          <a:solidFill>
            <a:schemeClr val="tx2"/>
          </a:solidFill>
          <a:ln w="14288">
            <a:solidFill>
              <a:schemeClr val="tx1"/>
            </a:solidFill>
            <a:round/>
            <a:headEnd/>
            <a:tailEnd/>
          </a:ln>
        </p:spPr>
        <p:txBody>
          <a:bodyPr/>
          <a:lstStyle/>
          <a:p>
            <a:endParaRPr lang="en-US"/>
          </a:p>
        </p:txBody>
      </p:sp>
      <p:sp>
        <p:nvSpPr>
          <p:cNvPr id="4171" name="Freeform 75"/>
          <p:cNvSpPr>
            <a:spLocks/>
          </p:cNvSpPr>
          <p:nvPr/>
        </p:nvSpPr>
        <p:spPr bwMode="auto">
          <a:xfrm>
            <a:off x="5803900" y="4106863"/>
            <a:ext cx="87313" cy="87312"/>
          </a:xfrm>
          <a:custGeom>
            <a:avLst/>
            <a:gdLst>
              <a:gd name="T0" fmla="*/ 2147483647 w 55"/>
              <a:gd name="T1" fmla="*/ 0 h 55"/>
              <a:gd name="T2" fmla="*/ 2147483647 w 55"/>
              <a:gd name="T3" fmla="*/ 2147483647 h 55"/>
              <a:gd name="T4" fmla="*/ 2147483647 w 55"/>
              <a:gd name="T5" fmla="*/ 2147483647 h 55"/>
              <a:gd name="T6" fmla="*/ 0 w 55"/>
              <a:gd name="T7" fmla="*/ 2147483647 h 55"/>
              <a:gd name="T8" fmla="*/ 2147483647 w 55"/>
              <a:gd name="T9" fmla="*/ 0 h 55"/>
              <a:gd name="T10" fmla="*/ 0 60000 65536"/>
              <a:gd name="T11" fmla="*/ 0 60000 65536"/>
              <a:gd name="T12" fmla="*/ 0 60000 65536"/>
              <a:gd name="T13" fmla="*/ 0 60000 65536"/>
              <a:gd name="T14" fmla="*/ 0 60000 65536"/>
              <a:gd name="T15" fmla="*/ 0 w 55"/>
              <a:gd name="T16" fmla="*/ 0 h 55"/>
              <a:gd name="T17" fmla="*/ 55 w 55"/>
              <a:gd name="T18" fmla="*/ 55 h 55"/>
            </a:gdLst>
            <a:ahLst/>
            <a:cxnLst>
              <a:cxn ang="T10">
                <a:pos x="T0" y="T1"/>
              </a:cxn>
              <a:cxn ang="T11">
                <a:pos x="T2" y="T3"/>
              </a:cxn>
              <a:cxn ang="T12">
                <a:pos x="T4" y="T5"/>
              </a:cxn>
              <a:cxn ang="T13">
                <a:pos x="T6" y="T7"/>
              </a:cxn>
              <a:cxn ang="T14">
                <a:pos x="T8" y="T9"/>
              </a:cxn>
            </a:cxnLst>
            <a:rect l="T15" t="T16" r="T17" b="T18"/>
            <a:pathLst>
              <a:path w="55" h="55">
                <a:moveTo>
                  <a:pt x="28" y="0"/>
                </a:moveTo>
                <a:lnTo>
                  <a:pt x="55" y="28"/>
                </a:lnTo>
                <a:lnTo>
                  <a:pt x="28" y="55"/>
                </a:lnTo>
                <a:lnTo>
                  <a:pt x="0" y="28"/>
                </a:lnTo>
                <a:lnTo>
                  <a:pt x="28" y="0"/>
                </a:lnTo>
                <a:close/>
              </a:path>
            </a:pathLst>
          </a:custGeom>
          <a:solidFill>
            <a:schemeClr val="tx2"/>
          </a:solidFill>
          <a:ln w="14288">
            <a:solidFill>
              <a:schemeClr val="tx1"/>
            </a:solidFill>
            <a:round/>
            <a:headEnd/>
            <a:tailEnd/>
          </a:ln>
        </p:spPr>
        <p:txBody>
          <a:bodyPr/>
          <a:lstStyle/>
          <a:p>
            <a:endParaRPr lang="en-US"/>
          </a:p>
        </p:txBody>
      </p:sp>
      <p:sp>
        <p:nvSpPr>
          <p:cNvPr id="4172" name="Freeform 76"/>
          <p:cNvSpPr>
            <a:spLocks/>
          </p:cNvSpPr>
          <p:nvPr/>
        </p:nvSpPr>
        <p:spPr bwMode="auto">
          <a:xfrm>
            <a:off x="6235700" y="4021138"/>
            <a:ext cx="87313" cy="85725"/>
          </a:xfrm>
          <a:custGeom>
            <a:avLst/>
            <a:gdLst>
              <a:gd name="T0" fmla="*/ 2147483647 w 55"/>
              <a:gd name="T1" fmla="*/ 0 h 54"/>
              <a:gd name="T2" fmla="*/ 2147483647 w 55"/>
              <a:gd name="T3" fmla="*/ 2147483647 h 54"/>
              <a:gd name="T4" fmla="*/ 2147483647 w 55"/>
              <a:gd name="T5" fmla="*/ 2147483647 h 54"/>
              <a:gd name="T6" fmla="*/ 0 w 55"/>
              <a:gd name="T7" fmla="*/ 2147483647 h 54"/>
              <a:gd name="T8" fmla="*/ 2147483647 w 55"/>
              <a:gd name="T9" fmla="*/ 0 h 54"/>
              <a:gd name="T10" fmla="*/ 0 60000 65536"/>
              <a:gd name="T11" fmla="*/ 0 60000 65536"/>
              <a:gd name="T12" fmla="*/ 0 60000 65536"/>
              <a:gd name="T13" fmla="*/ 0 60000 65536"/>
              <a:gd name="T14" fmla="*/ 0 60000 65536"/>
              <a:gd name="T15" fmla="*/ 0 w 55"/>
              <a:gd name="T16" fmla="*/ 0 h 54"/>
              <a:gd name="T17" fmla="*/ 55 w 55"/>
              <a:gd name="T18" fmla="*/ 54 h 54"/>
            </a:gdLst>
            <a:ahLst/>
            <a:cxnLst>
              <a:cxn ang="T10">
                <a:pos x="T0" y="T1"/>
              </a:cxn>
              <a:cxn ang="T11">
                <a:pos x="T2" y="T3"/>
              </a:cxn>
              <a:cxn ang="T12">
                <a:pos x="T4" y="T5"/>
              </a:cxn>
              <a:cxn ang="T13">
                <a:pos x="T6" y="T7"/>
              </a:cxn>
              <a:cxn ang="T14">
                <a:pos x="T8" y="T9"/>
              </a:cxn>
            </a:cxnLst>
            <a:rect l="T15" t="T16" r="T17" b="T18"/>
            <a:pathLst>
              <a:path w="55" h="54">
                <a:moveTo>
                  <a:pt x="27" y="0"/>
                </a:moveTo>
                <a:lnTo>
                  <a:pt x="55" y="27"/>
                </a:lnTo>
                <a:lnTo>
                  <a:pt x="27" y="54"/>
                </a:lnTo>
                <a:lnTo>
                  <a:pt x="0" y="27"/>
                </a:lnTo>
                <a:lnTo>
                  <a:pt x="27" y="0"/>
                </a:lnTo>
                <a:close/>
              </a:path>
            </a:pathLst>
          </a:custGeom>
          <a:solidFill>
            <a:schemeClr val="tx2"/>
          </a:solidFill>
          <a:ln w="14288">
            <a:solidFill>
              <a:schemeClr val="tx1"/>
            </a:solidFill>
            <a:round/>
            <a:headEnd/>
            <a:tailEnd/>
          </a:ln>
        </p:spPr>
        <p:txBody>
          <a:bodyPr/>
          <a:lstStyle/>
          <a:p>
            <a:endParaRPr lang="en-US"/>
          </a:p>
        </p:txBody>
      </p:sp>
      <p:sp>
        <p:nvSpPr>
          <p:cNvPr id="4173" name="Freeform 77"/>
          <p:cNvSpPr>
            <a:spLocks/>
          </p:cNvSpPr>
          <p:nvPr/>
        </p:nvSpPr>
        <p:spPr bwMode="auto">
          <a:xfrm>
            <a:off x="6681788" y="3978275"/>
            <a:ext cx="85725" cy="85725"/>
          </a:xfrm>
          <a:custGeom>
            <a:avLst/>
            <a:gdLst>
              <a:gd name="T0" fmla="*/ 2147483647 w 54"/>
              <a:gd name="T1" fmla="*/ 0 h 54"/>
              <a:gd name="T2" fmla="*/ 2147483647 w 54"/>
              <a:gd name="T3" fmla="*/ 2147483647 h 54"/>
              <a:gd name="T4" fmla="*/ 2147483647 w 54"/>
              <a:gd name="T5" fmla="*/ 2147483647 h 54"/>
              <a:gd name="T6" fmla="*/ 0 w 54"/>
              <a:gd name="T7" fmla="*/ 2147483647 h 54"/>
              <a:gd name="T8" fmla="*/ 2147483647 w 54"/>
              <a:gd name="T9" fmla="*/ 0 h 54"/>
              <a:gd name="T10" fmla="*/ 0 60000 65536"/>
              <a:gd name="T11" fmla="*/ 0 60000 65536"/>
              <a:gd name="T12" fmla="*/ 0 60000 65536"/>
              <a:gd name="T13" fmla="*/ 0 60000 65536"/>
              <a:gd name="T14" fmla="*/ 0 60000 65536"/>
              <a:gd name="T15" fmla="*/ 0 w 54"/>
              <a:gd name="T16" fmla="*/ 0 h 54"/>
              <a:gd name="T17" fmla="*/ 54 w 54"/>
              <a:gd name="T18" fmla="*/ 54 h 54"/>
            </a:gdLst>
            <a:ahLst/>
            <a:cxnLst>
              <a:cxn ang="T10">
                <a:pos x="T0" y="T1"/>
              </a:cxn>
              <a:cxn ang="T11">
                <a:pos x="T2" y="T3"/>
              </a:cxn>
              <a:cxn ang="T12">
                <a:pos x="T4" y="T5"/>
              </a:cxn>
              <a:cxn ang="T13">
                <a:pos x="T6" y="T7"/>
              </a:cxn>
              <a:cxn ang="T14">
                <a:pos x="T8" y="T9"/>
              </a:cxn>
            </a:cxnLst>
            <a:rect l="T15" t="T16" r="T17" b="T18"/>
            <a:pathLst>
              <a:path w="54" h="54">
                <a:moveTo>
                  <a:pt x="27" y="0"/>
                </a:moveTo>
                <a:lnTo>
                  <a:pt x="54" y="27"/>
                </a:lnTo>
                <a:lnTo>
                  <a:pt x="27" y="54"/>
                </a:lnTo>
                <a:lnTo>
                  <a:pt x="0" y="27"/>
                </a:lnTo>
                <a:lnTo>
                  <a:pt x="27" y="0"/>
                </a:lnTo>
                <a:close/>
              </a:path>
            </a:pathLst>
          </a:custGeom>
          <a:solidFill>
            <a:schemeClr val="tx2"/>
          </a:solidFill>
          <a:ln w="14288">
            <a:solidFill>
              <a:schemeClr val="tx1"/>
            </a:solidFill>
            <a:round/>
            <a:headEnd/>
            <a:tailEnd/>
          </a:ln>
        </p:spPr>
        <p:txBody>
          <a:bodyPr/>
          <a:lstStyle/>
          <a:p>
            <a:endParaRPr lang="en-US"/>
          </a:p>
        </p:txBody>
      </p:sp>
      <p:sp>
        <p:nvSpPr>
          <p:cNvPr id="4174" name="Freeform 78"/>
          <p:cNvSpPr>
            <a:spLocks/>
          </p:cNvSpPr>
          <p:nvPr/>
        </p:nvSpPr>
        <p:spPr bwMode="auto">
          <a:xfrm>
            <a:off x="7127875" y="3863975"/>
            <a:ext cx="85725" cy="85725"/>
          </a:xfrm>
          <a:custGeom>
            <a:avLst/>
            <a:gdLst>
              <a:gd name="T0" fmla="*/ 2147483647 w 54"/>
              <a:gd name="T1" fmla="*/ 0 h 54"/>
              <a:gd name="T2" fmla="*/ 2147483647 w 54"/>
              <a:gd name="T3" fmla="*/ 2147483647 h 54"/>
              <a:gd name="T4" fmla="*/ 2147483647 w 54"/>
              <a:gd name="T5" fmla="*/ 2147483647 h 54"/>
              <a:gd name="T6" fmla="*/ 0 w 54"/>
              <a:gd name="T7" fmla="*/ 2147483647 h 54"/>
              <a:gd name="T8" fmla="*/ 2147483647 w 54"/>
              <a:gd name="T9" fmla="*/ 0 h 54"/>
              <a:gd name="T10" fmla="*/ 0 60000 65536"/>
              <a:gd name="T11" fmla="*/ 0 60000 65536"/>
              <a:gd name="T12" fmla="*/ 0 60000 65536"/>
              <a:gd name="T13" fmla="*/ 0 60000 65536"/>
              <a:gd name="T14" fmla="*/ 0 60000 65536"/>
              <a:gd name="T15" fmla="*/ 0 w 54"/>
              <a:gd name="T16" fmla="*/ 0 h 54"/>
              <a:gd name="T17" fmla="*/ 54 w 54"/>
              <a:gd name="T18" fmla="*/ 54 h 54"/>
            </a:gdLst>
            <a:ahLst/>
            <a:cxnLst>
              <a:cxn ang="T10">
                <a:pos x="T0" y="T1"/>
              </a:cxn>
              <a:cxn ang="T11">
                <a:pos x="T2" y="T3"/>
              </a:cxn>
              <a:cxn ang="T12">
                <a:pos x="T4" y="T5"/>
              </a:cxn>
              <a:cxn ang="T13">
                <a:pos x="T6" y="T7"/>
              </a:cxn>
              <a:cxn ang="T14">
                <a:pos x="T8" y="T9"/>
              </a:cxn>
            </a:cxnLst>
            <a:rect l="T15" t="T16" r="T17" b="T18"/>
            <a:pathLst>
              <a:path w="54" h="54">
                <a:moveTo>
                  <a:pt x="27" y="0"/>
                </a:moveTo>
                <a:lnTo>
                  <a:pt x="54" y="27"/>
                </a:lnTo>
                <a:lnTo>
                  <a:pt x="27" y="54"/>
                </a:lnTo>
                <a:lnTo>
                  <a:pt x="0" y="27"/>
                </a:lnTo>
                <a:lnTo>
                  <a:pt x="27" y="0"/>
                </a:lnTo>
                <a:close/>
              </a:path>
            </a:pathLst>
          </a:custGeom>
          <a:solidFill>
            <a:schemeClr val="tx2"/>
          </a:solidFill>
          <a:ln w="14288">
            <a:solidFill>
              <a:schemeClr val="tx1"/>
            </a:solidFill>
            <a:round/>
            <a:headEnd/>
            <a:tailEnd/>
          </a:ln>
        </p:spPr>
        <p:txBody>
          <a:bodyPr/>
          <a:lstStyle/>
          <a:p>
            <a:endParaRPr lang="en-US"/>
          </a:p>
        </p:txBody>
      </p:sp>
      <p:sp>
        <p:nvSpPr>
          <p:cNvPr id="4175" name="Freeform 79"/>
          <p:cNvSpPr>
            <a:spLocks/>
          </p:cNvSpPr>
          <p:nvPr/>
        </p:nvSpPr>
        <p:spPr bwMode="auto">
          <a:xfrm>
            <a:off x="7559675" y="3863975"/>
            <a:ext cx="85725" cy="85725"/>
          </a:xfrm>
          <a:custGeom>
            <a:avLst/>
            <a:gdLst>
              <a:gd name="T0" fmla="*/ 2147483647 w 54"/>
              <a:gd name="T1" fmla="*/ 0 h 54"/>
              <a:gd name="T2" fmla="*/ 2147483647 w 54"/>
              <a:gd name="T3" fmla="*/ 2147483647 h 54"/>
              <a:gd name="T4" fmla="*/ 2147483647 w 54"/>
              <a:gd name="T5" fmla="*/ 2147483647 h 54"/>
              <a:gd name="T6" fmla="*/ 0 w 54"/>
              <a:gd name="T7" fmla="*/ 2147483647 h 54"/>
              <a:gd name="T8" fmla="*/ 2147483647 w 54"/>
              <a:gd name="T9" fmla="*/ 0 h 54"/>
              <a:gd name="T10" fmla="*/ 0 60000 65536"/>
              <a:gd name="T11" fmla="*/ 0 60000 65536"/>
              <a:gd name="T12" fmla="*/ 0 60000 65536"/>
              <a:gd name="T13" fmla="*/ 0 60000 65536"/>
              <a:gd name="T14" fmla="*/ 0 60000 65536"/>
              <a:gd name="T15" fmla="*/ 0 w 54"/>
              <a:gd name="T16" fmla="*/ 0 h 54"/>
              <a:gd name="T17" fmla="*/ 54 w 54"/>
              <a:gd name="T18" fmla="*/ 54 h 54"/>
            </a:gdLst>
            <a:ahLst/>
            <a:cxnLst>
              <a:cxn ang="T10">
                <a:pos x="T0" y="T1"/>
              </a:cxn>
              <a:cxn ang="T11">
                <a:pos x="T2" y="T3"/>
              </a:cxn>
              <a:cxn ang="T12">
                <a:pos x="T4" y="T5"/>
              </a:cxn>
              <a:cxn ang="T13">
                <a:pos x="T6" y="T7"/>
              </a:cxn>
              <a:cxn ang="T14">
                <a:pos x="T8" y="T9"/>
              </a:cxn>
            </a:cxnLst>
            <a:rect l="T15" t="T16" r="T17" b="T18"/>
            <a:pathLst>
              <a:path w="54" h="54">
                <a:moveTo>
                  <a:pt x="27" y="0"/>
                </a:moveTo>
                <a:lnTo>
                  <a:pt x="54" y="27"/>
                </a:lnTo>
                <a:lnTo>
                  <a:pt x="27" y="54"/>
                </a:lnTo>
                <a:lnTo>
                  <a:pt x="0" y="27"/>
                </a:lnTo>
                <a:lnTo>
                  <a:pt x="27" y="0"/>
                </a:lnTo>
                <a:close/>
              </a:path>
            </a:pathLst>
          </a:custGeom>
          <a:solidFill>
            <a:schemeClr val="tx2"/>
          </a:solidFill>
          <a:ln w="14288">
            <a:solidFill>
              <a:schemeClr val="tx1"/>
            </a:solidFill>
            <a:round/>
            <a:headEnd/>
            <a:tailEnd/>
          </a:ln>
        </p:spPr>
        <p:txBody>
          <a:bodyPr/>
          <a:lstStyle/>
          <a:p>
            <a:endParaRPr lang="en-US"/>
          </a:p>
        </p:txBody>
      </p:sp>
      <p:sp>
        <p:nvSpPr>
          <p:cNvPr id="4176" name="Freeform 80"/>
          <p:cNvSpPr>
            <a:spLocks/>
          </p:cNvSpPr>
          <p:nvPr/>
        </p:nvSpPr>
        <p:spPr bwMode="auto">
          <a:xfrm>
            <a:off x="8004175" y="3705225"/>
            <a:ext cx="87313" cy="85725"/>
          </a:xfrm>
          <a:custGeom>
            <a:avLst/>
            <a:gdLst>
              <a:gd name="T0" fmla="*/ 2147483647 w 55"/>
              <a:gd name="T1" fmla="*/ 0 h 54"/>
              <a:gd name="T2" fmla="*/ 2147483647 w 55"/>
              <a:gd name="T3" fmla="*/ 2147483647 h 54"/>
              <a:gd name="T4" fmla="*/ 2147483647 w 55"/>
              <a:gd name="T5" fmla="*/ 2147483647 h 54"/>
              <a:gd name="T6" fmla="*/ 0 w 55"/>
              <a:gd name="T7" fmla="*/ 2147483647 h 54"/>
              <a:gd name="T8" fmla="*/ 2147483647 w 55"/>
              <a:gd name="T9" fmla="*/ 0 h 54"/>
              <a:gd name="T10" fmla="*/ 0 60000 65536"/>
              <a:gd name="T11" fmla="*/ 0 60000 65536"/>
              <a:gd name="T12" fmla="*/ 0 60000 65536"/>
              <a:gd name="T13" fmla="*/ 0 60000 65536"/>
              <a:gd name="T14" fmla="*/ 0 60000 65536"/>
              <a:gd name="T15" fmla="*/ 0 w 55"/>
              <a:gd name="T16" fmla="*/ 0 h 54"/>
              <a:gd name="T17" fmla="*/ 55 w 55"/>
              <a:gd name="T18" fmla="*/ 54 h 54"/>
            </a:gdLst>
            <a:ahLst/>
            <a:cxnLst>
              <a:cxn ang="T10">
                <a:pos x="T0" y="T1"/>
              </a:cxn>
              <a:cxn ang="T11">
                <a:pos x="T2" y="T3"/>
              </a:cxn>
              <a:cxn ang="T12">
                <a:pos x="T4" y="T5"/>
              </a:cxn>
              <a:cxn ang="T13">
                <a:pos x="T6" y="T7"/>
              </a:cxn>
              <a:cxn ang="T14">
                <a:pos x="T8" y="T9"/>
              </a:cxn>
            </a:cxnLst>
            <a:rect l="T15" t="T16" r="T17" b="T18"/>
            <a:pathLst>
              <a:path w="55" h="54">
                <a:moveTo>
                  <a:pt x="28" y="0"/>
                </a:moveTo>
                <a:lnTo>
                  <a:pt x="55" y="27"/>
                </a:lnTo>
                <a:lnTo>
                  <a:pt x="28" y="54"/>
                </a:lnTo>
                <a:lnTo>
                  <a:pt x="0" y="27"/>
                </a:lnTo>
                <a:lnTo>
                  <a:pt x="28" y="0"/>
                </a:lnTo>
                <a:close/>
              </a:path>
            </a:pathLst>
          </a:custGeom>
          <a:solidFill>
            <a:schemeClr val="tx2"/>
          </a:solidFill>
          <a:ln w="14288">
            <a:solidFill>
              <a:schemeClr val="tx1"/>
            </a:solidFill>
            <a:round/>
            <a:headEnd/>
            <a:tailEnd/>
          </a:ln>
        </p:spPr>
        <p:txBody>
          <a:bodyPr/>
          <a:lstStyle/>
          <a:p>
            <a:endParaRPr lang="en-US"/>
          </a:p>
        </p:txBody>
      </p:sp>
      <p:sp>
        <p:nvSpPr>
          <p:cNvPr id="4177" name="Freeform 81"/>
          <p:cNvSpPr>
            <a:spLocks/>
          </p:cNvSpPr>
          <p:nvPr/>
        </p:nvSpPr>
        <p:spPr bwMode="auto">
          <a:xfrm>
            <a:off x="8450263" y="3633788"/>
            <a:ext cx="85725" cy="85725"/>
          </a:xfrm>
          <a:custGeom>
            <a:avLst/>
            <a:gdLst>
              <a:gd name="T0" fmla="*/ 2147483647 w 54"/>
              <a:gd name="T1" fmla="*/ 0 h 54"/>
              <a:gd name="T2" fmla="*/ 2147483647 w 54"/>
              <a:gd name="T3" fmla="*/ 2147483647 h 54"/>
              <a:gd name="T4" fmla="*/ 2147483647 w 54"/>
              <a:gd name="T5" fmla="*/ 2147483647 h 54"/>
              <a:gd name="T6" fmla="*/ 0 w 54"/>
              <a:gd name="T7" fmla="*/ 2147483647 h 54"/>
              <a:gd name="T8" fmla="*/ 2147483647 w 54"/>
              <a:gd name="T9" fmla="*/ 0 h 54"/>
              <a:gd name="T10" fmla="*/ 0 60000 65536"/>
              <a:gd name="T11" fmla="*/ 0 60000 65536"/>
              <a:gd name="T12" fmla="*/ 0 60000 65536"/>
              <a:gd name="T13" fmla="*/ 0 60000 65536"/>
              <a:gd name="T14" fmla="*/ 0 60000 65536"/>
              <a:gd name="T15" fmla="*/ 0 w 54"/>
              <a:gd name="T16" fmla="*/ 0 h 54"/>
              <a:gd name="T17" fmla="*/ 54 w 54"/>
              <a:gd name="T18" fmla="*/ 54 h 54"/>
            </a:gdLst>
            <a:ahLst/>
            <a:cxnLst>
              <a:cxn ang="T10">
                <a:pos x="T0" y="T1"/>
              </a:cxn>
              <a:cxn ang="T11">
                <a:pos x="T2" y="T3"/>
              </a:cxn>
              <a:cxn ang="T12">
                <a:pos x="T4" y="T5"/>
              </a:cxn>
              <a:cxn ang="T13">
                <a:pos x="T6" y="T7"/>
              </a:cxn>
              <a:cxn ang="T14">
                <a:pos x="T8" y="T9"/>
              </a:cxn>
            </a:cxnLst>
            <a:rect l="T15" t="T16" r="T17" b="T18"/>
            <a:pathLst>
              <a:path w="54" h="54">
                <a:moveTo>
                  <a:pt x="27" y="0"/>
                </a:moveTo>
                <a:lnTo>
                  <a:pt x="54" y="27"/>
                </a:lnTo>
                <a:lnTo>
                  <a:pt x="27" y="54"/>
                </a:lnTo>
                <a:lnTo>
                  <a:pt x="0" y="27"/>
                </a:lnTo>
                <a:lnTo>
                  <a:pt x="27" y="0"/>
                </a:lnTo>
                <a:close/>
              </a:path>
            </a:pathLst>
          </a:custGeom>
          <a:solidFill>
            <a:schemeClr val="tx2"/>
          </a:solidFill>
          <a:ln w="14288">
            <a:solidFill>
              <a:schemeClr val="tx1"/>
            </a:solidFill>
            <a:round/>
            <a:headEnd/>
            <a:tailEnd/>
          </a:ln>
        </p:spPr>
        <p:txBody>
          <a:bodyPr/>
          <a:lstStyle/>
          <a:p>
            <a:endParaRPr lang="en-US"/>
          </a:p>
        </p:txBody>
      </p:sp>
      <p:sp>
        <p:nvSpPr>
          <p:cNvPr id="219218" name="Rectangle 82"/>
          <p:cNvSpPr>
            <a:spLocks noChangeArrowheads="1"/>
          </p:cNvSpPr>
          <p:nvPr/>
        </p:nvSpPr>
        <p:spPr bwMode="auto">
          <a:xfrm>
            <a:off x="527050" y="4379913"/>
            <a:ext cx="106363" cy="228600"/>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de-DE" sz="1500" dirty="0">
                <a:effectLst>
                  <a:outerShdw blurRad="38100" dist="38100" dir="2700000" algn="tl">
                    <a:srgbClr val="000000"/>
                  </a:outerShdw>
                </a:effectLst>
                <a:latin typeface="Arial" charset="0"/>
                <a:cs typeface="+mn-cs"/>
              </a:rPr>
              <a:t>0</a:t>
            </a:r>
            <a:endParaRPr lang="de-DE" dirty="0">
              <a:effectLst>
                <a:outerShdw blurRad="38100" dist="38100" dir="2700000" algn="tl">
                  <a:srgbClr val="000000"/>
                </a:outerShdw>
              </a:effectLst>
              <a:latin typeface="Arial" charset="0"/>
              <a:cs typeface="+mn-cs"/>
            </a:endParaRPr>
          </a:p>
        </p:txBody>
      </p:sp>
      <p:sp>
        <p:nvSpPr>
          <p:cNvPr id="219219" name="Rectangle 83"/>
          <p:cNvSpPr>
            <a:spLocks noChangeArrowheads="1"/>
          </p:cNvSpPr>
          <p:nvPr/>
        </p:nvSpPr>
        <p:spPr bwMode="auto">
          <a:xfrm>
            <a:off x="500063" y="4000500"/>
            <a:ext cx="106362" cy="228600"/>
          </a:xfrm>
          <a:prstGeom prst="rect">
            <a:avLst/>
          </a:prstGeom>
          <a:noFill/>
          <a:ln w="9525">
            <a:noFill/>
            <a:miter lim="800000"/>
            <a:headEnd/>
            <a:tailEnd/>
          </a:ln>
        </p:spPr>
        <p:txBody>
          <a:bodyPr lIns="0" tIns="0" rIns="0" bIns="0">
            <a:spAutoFit/>
          </a:bodyPr>
          <a:lstStyle/>
          <a:p>
            <a:pPr fontAlgn="auto">
              <a:spcBef>
                <a:spcPts val="0"/>
              </a:spcBef>
              <a:spcAft>
                <a:spcPts val="0"/>
              </a:spcAft>
              <a:defRPr/>
            </a:pPr>
            <a:r>
              <a:rPr lang="de-DE" sz="1500" dirty="0">
                <a:effectLst>
                  <a:outerShdw blurRad="38100" dist="38100" dir="2700000" algn="tl">
                    <a:srgbClr val="000000"/>
                  </a:outerShdw>
                </a:effectLst>
                <a:latin typeface="Arial" charset="0"/>
                <a:cs typeface="+mn-cs"/>
              </a:rPr>
              <a:t>1</a:t>
            </a:r>
            <a:endParaRPr lang="de-DE" dirty="0">
              <a:effectLst>
                <a:outerShdw blurRad="38100" dist="38100" dir="2700000" algn="tl">
                  <a:srgbClr val="000000"/>
                </a:outerShdw>
              </a:effectLst>
              <a:latin typeface="Arial" charset="0"/>
              <a:cs typeface="+mn-cs"/>
            </a:endParaRPr>
          </a:p>
        </p:txBody>
      </p:sp>
      <p:sp>
        <p:nvSpPr>
          <p:cNvPr id="219220" name="Rectangle 84"/>
          <p:cNvSpPr>
            <a:spLocks noChangeArrowheads="1"/>
          </p:cNvSpPr>
          <p:nvPr/>
        </p:nvSpPr>
        <p:spPr bwMode="auto">
          <a:xfrm>
            <a:off x="527050" y="3605213"/>
            <a:ext cx="106363" cy="228600"/>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de-DE" sz="1500" dirty="0">
                <a:effectLst>
                  <a:outerShdw blurRad="38100" dist="38100" dir="2700000" algn="tl">
                    <a:srgbClr val="000000"/>
                  </a:outerShdw>
                </a:effectLst>
                <a:latin typeface="Arial" charset="0"/>
                <a:cs typeface="+mn-cs"/>
              </a:rPr>
              <a:t>2</a:t>
            </a:r>
            <a:endParaRPr lang="de-DE" dirty="0">
              <a:effectLst>
                <a:outerShdw blurRad="38100" dist="38100" dir="2700000" algn="tl">
                  <a:srgbClr val="000000"/>
                </a:outerShdw>
              </a:effectLst>
              <a:latin typeface="Arial" charset="0"/>
              <a:cs typeface="+mn-cs"/>
            </a:endParaRPr>
          </a:p>
        </p:txBody>
      </p:sp>
      <p:sp>
        <p:nvSpPr>
          <p:cNvPr id="219221" name="Rectangle 85"/>
          <p:cNvSpPr>
            <a:spLocks noChangeArrowheads="1"/>
          </p:cNvSpPr>
          <p:nvPr/>
        </p:nvSpPr>
        <p:spPr bwMode="auto">
          <a:xfrm>
            <a:off x="527050" y="3216275"/>
            <a:ext cx="106363" cy="228600"/>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de-DE" sz="1500" dirty="0">
                <a:effectLst>
                  <a:outerShdw blurRad="38100" dist="38100" dir="2700000" algn="tl">
                    <a:srgbClr val="000000"/>
                  </a:outerShdw>
                </a:effectLst>
                <a:latin typeface="Arial" charset="0"/>
                <a:cs typeface="+mn-cs"/>
              </a:rPr>
              <a:t>3</a:t>
            </a:r>
            <a:endParaRPr lang="de-DE" dirty="0">
              <a:effectLst>
                <a:outerShdw blurRad="38100" dist="38100" dir="2700000" algn="tl">
                  <a:srgbClr val="000000"/>
                </a:outerShdw>
              </a:effectLst>
              <a:latin typeface="Arial" charset="0"/>
              <a:cs typeface="+mn-cs"/>
            </a:endParaRPr>
          </a:p>
        </p:txBody>
      </p:sp>
      <p:sp>
        <p:nvSpPr>
          <p:cNvPr id="219222" name="Rectangle 86"/>
          <p:cNvSpPr>
            <a:spLocks noChangeArrowheads="1"/>
          </p:cNvSpPr>
          <p:nvPr/>
        </p:nvSpPr>
        <p:spPr bwMode="auto">
          <a:xfrm>
            <a:off x="527050" y="2828925"/>
            <a:ext cx="106363" cy="228600"/>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de-DE" sz="1500" dirty="0">
                <a:effectLst>
                  <a:outerShdw blurRad="38100" dist="38100" dir="2700000" algn="tl">
                    <a:srgbClr val="000000"/>
                  </a:outerShdw>
                </a:effectLst>
                <a:latin typeface="Arial" charset="0"/>
                <a:cs typeface="+mn-cs"/>
              </a:rPr>
              <a:t>4</a:t>
            </a:r>
            <a:endParaRPr lang="de-DE" dirty="0">
              <a:effectLst>
                <a:outerShdw blurRad="38100" dist="38100" dir="2700000" algn="tl">
                  <a:srgbClr val="000000"/>
                </a:outerShdw>
              </a:effectLst>
              <a:latin typeface="Arial" charset="0"/>
              <a:cs typeface="+mn-cs"/>
            </a:endParaRPr>
          </a:p>
        </p:txBody>
      </p:sp>
      <p:sp>
        <p:nvSpPr>
          <p:cNvPr id="219223" name="Rectangle 87"/>
          <p:cNvSpPr>
            <a:spLocks noChangeArrowheads="1"/>
          </p:cNvSpPr>
          <p:nvPr/>
        </p:nvSpPr>
        <p:spPr bwMode="auto">
          <a:xfrm>
            <a:off x="527050" y="2427288"/>
            <a:ext cx="106363" cy="228600"/>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de-DE" sz="1500" dirty="0">
                <a:effectLst>
                  <a:outerShdw blurRad="38100" dist="38100" dir="2700000" algn="tl">
                    <a:srgbClr val="000000"/>
                  </a:outerShdw>
                </a:effectLst>
                <a:latin typeface="Arial" charset="0"/>
                <a:cs typeface="+mn-cs"/>
              </a:rPr>
              <a:t>5</a:t>
            </a:r>
            <a:endParaRPr lang="de-DE" dirty="0">
              <a:effectLst>
                <a:outerShdw blurRad="38100" dist="38100" dir="2700000" algn="tl">
                  <a:srgbClr val="000000"/>
                </a:outerShdw>
              </a:effectLst>
              <a:latin typeface="Arial" charset="0"/>
              <a:cs typeface="+mn-cs"/>
            </a:endParaRPr>
          </a:p>
        </p:txBody>
      </p:sp>
      <p:sp>
        <p:nvSpPr>
          <p:cNvPr id="219224" name="Rectangle 88"/>
          <p:cNvSpPr>
            <a:spLocks noChangeArrowheads="1"/>
          </p:cNvSpPr>
          <p:nvPr/>
        </p:nvSpPr>
        <p:spPr bwMode="auto">
          <a:xfrm>
            <a:off x="527050" y="2038350"/>
            <a:ext cx="106363" cy="228600"/>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de-DE" sz="1500" dirty="0">
                <a:effectLst>
                  <a:outerShdw blurRad="38100" dist="38100" dir="2700000" algn="tl">
                    <a:srgbClr val="000000"/>
                  </a:outerShdw>
                </a:effectLst>
                <a:latin typeface="Arial" charset="0"/>
                <a:cs typeface="+mn-cs"/>
              </a:rPr>
              <a:t>6</a:t>
            </a:r>
            <a:endParaRPr lang="de-DE" dirty="0">
              <a:effectLst>
                <a:outerShdw blurRad="38100" dist="38100" dir="2700000" algn="tl">
                  <a:srgbClr val="000000"/>
                </a:outerShdw>
              </a:effectLst>
              <a:latin typeface="Arial" charset="0"/>
              <a:cs typeface="+mn-cs"/>
            </a:endParaRPr>
          </a:p>
        </p:txBody>
      </p:sp>
      <p:sp>
        <p:nvSpPr>
          <p:cNvPr id="219225" name="Rectangle 89"/>
          <p:cNvSpPr>
            <a:spLocks noChangeArrowheads="1"/>
          </p:cNvSpPr>
          <p:nvPr/>
        </p:nvSpPr>
        <p:spPr bwMode="auto">
          <a:xfrm>
            <a:off x="527050" y="1651000"/>
            <a:ext cx="106363" cy="228600"/>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de-DE" sz="1500">
                <a:solidFill>
                  <a:schemeClr val="bg1"/>
                </a:solidFill>
                <a:effectLst>
                  <a:outerShdw blurRad="38100" dist="38100" dir="2700000" algn="tl">
                    <a:srgbClr val="000000"/>
                  </a:outerShdw>
                </a:effectLst>
                <a:latin typeface="Arial" charset="0"/>
                <a:cs typeface="+mn-cs"/>
              </a:rPr>
              <a:t>7</a:t>
            </a:r>
            <a:endParaRPr lang="de-DE">
              <a:solidFill>
                <a:schemeClr val="bg1"/>
              </a:solidFill>
              <a:effectLst>
                <a:outerShdw blurRad="38100" dist="38100" dir="2700000" algn="tl">
                  <a:srgbClr val="000000"/>
                </a:outerShdw>
              </a:effectLst>
              <a:latin typeface="Arial" charset="0"/>
              <a:cs typeface="+mn-cs"/>
            </a:endParaRPr>
          </a:p>
        </p:txBody>
      </p:sp>
      <p:sp>
        <p:nvSpPr>
          <p:cNvPr id="219226" name="Rectangle 90"/>
          <p:cNvSpPr>
            <a:spLocks noChangeArrowheads="1"/>
          </p:cNvSpPr>
          <p:nvPr/>
        </p:nvSpPr>
        <p:spPr bwMode="auto">
          <a:xfrm>
            <a:off x="533400" y="1600200"/>
            <a:ext cx="106363" cy="228600"/>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de-DE" sz="1500" dirty="0">
                <a:effectLst>
                  <a:outerShdw blurRad="38100" dist="38100" dir="2700000" algn="tl">
                    <a:srgbClr val="000000"/>
                  </a:outerShdw>
                </a:effectLst>
                <a:latin typeface="Arial" charset="0"/>
                <a:cs typeface="+mn-cs"/>
              </a:rPr>
              <a:t>8</a:t>
            </a:r>
            <a:endParaRPr lang="de-DE" dirty="0">
              <a:effectLst>
                <a:outerShdw blurRad="38100" dist="38100" dir="2700000" algn="tl">
                  <a:srgbClr val="000000"/>
                </a:outerShdw>
              </a:effectLst>
              <a:latin typeface="Arial" charset="0"/>
              <a:cs typeface="+mn-cs"/>
            </a:endParaRPr>
          </a:p>
        </p:txBody>
      </p:sp>
      <p:sp>
        <p:nvSpPr>
          <p:cNvPr id="219227" name="Text Box 91"/>
          <p:cNvSpPr txBox="1">
            <a:spLocks noChangeArrowheads="1"/>
          </p:cNvSpPr>
          <p:nvPr/>
        </p:nvSpPr>
        <p:spPr bwMode="auto">
          <a:xfrm>
            <a:off x="825500" y="4572000"/>
            <a:ext cx="8143875" cy="260350"/>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de-DE" sz="1100" b="1" dirty="0">
                <a:effectLst>
                  <a:outerShdw blurRad="38100" dist="38100" dir="2700000" algn="tl">
                    <a:srgbClr val="000000"/>
                  </a:outerShdw>
                </a:effectLst>
                <a:latin typeface="Arial" charset="0"/>
                <a:cs typeface="+mn-cs"/>
              </a:rPr>
              <a:t>0-4    5-9    10-14   15-19   20-24  25-29  30-34   35-39  40-44  45-49   50-54  55-59  60-64  65-69  70-74  75-79   80-84  &gt;85 yrs  </a:t>
            </a:r>
          </a:p>
        </p:txBody>
      </p:sp>
      <p:sp>
        <p:nvSpPr>
          <p:cNvPr id="4188" name="Text Box 92"/>
          <p:cNvSpPr txBox="1">
            <a:spLocks noChangeArrowheads="1"/>
          </p:cNvSpPr>
          <p:nvPr/>
        </p:nvSpPr>
        <p:spPr bwMode="auto">
          <a:xfrm>
            <a:off x="1092200" y="1365250"/>
            <a:ext cx="974725" cy="336550"/>
          </a:xfrm>
          <a:prstGeom prst="rect">
            <a:avLst/>
          </a:prstGeom>
          <a:noFill/>
          <a:ln w="9525">
            <a:noFill/>
            <a:miter lim="800000"/>
            <a:headEnd/>
            <a:tailEnd/>
          </a:ln>
        </p:spPr>
        <p:txBody>
          <a:bodyPr wrap="none">
            <a:spAutoFit/>
          </a:bodyPr>
          <a:lstStyle/>
          <a:p>
            <a:r>
              <a:rPr lang="de-DE" sz="1600" b="1">
                <a:latin typeface="Calibri" pitchFamily="34" charset="0"/>
              </a:rPr>
              <a:t>children</a:t>
            </a:r>
          </a:p>
        </p:txBody>
      </p:sp>
      <p:sp>
        <p:nvSpPr>
          <p:cNvPr id="4189" name="Text Box 93"/>
          <p:cNvSpPr txBox="1">
            <a:spLocks noChangeArrowheads="1"/>
          </p:cNvSpPr>
          <p:nvPr/>
        </p:nvSpPr>
        <p:spPr bwMode="auto">
          <a:xfrm>
            <a:off x="1787525" y="2144713"/>
            <a:ext cx="1357313" cy="336550"/>
          </a:xfrm>
          <a:prstGeom prst="rect">
            <a:avLst/>
          </a:prstGeom>
          <a:noFill/>
          <a:ln w="9525">
            <a:noFill/>
            <a:miter lim="800000"/>
            <a:headEnd/>
            <a:tailEnd/>
          </a:ln>
        </p:spPr>
        <p:txBody>
          <a:bodyPr wrap="none">
            <a:spAutoFit/>
          </a:bodyPr>
          <a:lstStyle/>
          <a:p>
            <a:r>
              <a:rPr lang="de-DE" sz="1600" b="1">
                <a:latin typeface="Calibri" pitchFamily="34" charset="0"/>
              </a:rPr>
              <a:t>adolescents</a:t>
            </a:r>
          </a:p>
        </p:txBody>
      </p:sp>
      <p:sp>
        <p:nvSpPr>
          <p:cNvPr id="4190" name="Text Box 94"/>
          <p:cNvSpPr txBox="1">
            <a:spLocks noChangeArrowheads="1"/>
          </p:cNvSpPr>
          <p:nvPr/>
        </p:nvSpPr>
        <p:spPr bwMode="auto">
          <a:xfrm>
            <a:off x="3448050" y="2508250"/>
            <a:ext cx="782638" cy="336550"/>
          </a:xfrm>
          <a:prstGeom prst="rect">
            <a:avLst/>
          </a:prstGeom>
          <a:noFill/>
          <a:ln w="9525">
            <a:noFill/>
            <a:miter lim="800000"/>
            <a:headEnd/>
            <a:tailEnd/>
          </a:ln>
        </p:spPr>
        <p:txBody>
          <a:bodyPr wrap="none">
            <a:spAutoFit/>
          </a:bodyPr>
          <a:lstStyle/>
          <a:p>
            <a:r>
              <a:rPr lang="de-DE" sz="1600" b="1">
                <a:latin typeface="Calibri" pitchFamily="34" charset="0"/>
              </a:rPr>
              <a:t>adults</a:t>
            </a:r>
          </a:p>
        </p:txBody>
      </p:sp>
      <p:sp>
        <p:nvSpPr>
          <p:cNvPr id="4191" name="Text Box 95"/>
          <p:cNvSpPr txBox="1">
            <a:spLocks noChangeArrowheads="1"/>
          </p:cNvSpPr>
          <p:nvPr/>
        </p:nvSpPr>
        <p:spPr bwMode="auto">
          <a:xfrm>
            <a:off x="6737350" y="2949575"/>
            <a:ext cx="839788" cy="336550"/>
          </a:xfrm>
          <a:prstGeom prst="rect">
            <a:avLst/>
          </a:prstGeom>
          <a:noFill/>
          <a:ln w="9525">
            <a:noFill/>
            <a:miter lim="800000"/>
            <a:headEnd/>
            <a:tailEnd/>
          </a:ln>
        </p:spPr>
        <p:txBody>
          <a:bodyPr wrap="none">
            <a:spAutoFit/>
          </a:bodyPr>
          <a:lstStyle/>
          <a:p>
            <a:r>
              <a:rPr lang="de-DE" sz="1600" b="1">
                <a:latin typeface="Calibri" pitchFamily="34" charset="0"/>
              </a:rPr>
              <a:t>elderly</a:t>
            </a:r>
          </a:p>
        </p:txBody>
      </p:sp>
      <p:sp>
        <p:nvSpPr>
          <p:cNvPr id="219232" name="Rectangle 96"/>
          <p:cNvSpPr>
            <a:spLocks noChangeArrowheads="1"/>
          </p:cNvSpPr>
          <p:nvPr/>
        </p:nvSpPr>
        <p:spPr bwMode="auto">
          <a:xfrm>
            <a:off x="2143125" y="5643563"/>
            <a:ext cx="4845050" cy="641350"/>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de-DE" dirty="0">
                <a:latin typeface="Arial" charset="0"/>
                <a:cs typeface="+mn-cs"/>
              </a:rPr>
              <a:t>SEER Program (</a:t>
            </a:r>
            <a:r>
              <a:rPr lang="de-DE" dirty="0">
                <a:latin typeface="Arial" charset="0"/>
                <a:cs typeface="+mn-cs"/>
                <a:hlinkClick r:id="rId3"/>
              </a:rPr>
              <a:t>www.seer.cancer.gov</a:t>
            </a:r>
            <a:r>
              <a:rPr lang="de-DE" dirty="0">
                <a:latin typeface="Arial" charset="0"/>
                <a:cs typeface="+mn-cs"/>
              </a:rPr>
              <a:t>)</a:t>
            </a:r>
          </a:p>
          <a:p>
            <a:pPr algn="ctr" fontAlgn="auto">
              <a:spcBef>
                <a:spcPts val="0"/>
              </a:spcBef>
              <a:spcAft>
                <a:spcPts val="0"/>
              </a:spcAft>
              <a:defRPr/>
            </a:pPr>
            <a:r>
              <a:rPr lang="de-DE" dirty="0">
                <a:latin typeface="Arial" charset="0"/>
                <a:cs typeface="+mn-cs"/>
              </a:rPr>
              <a:t>Public-Use, Nov 2003 (incidences 1992-2001</a:t>
            </a:r>
            <a:r>
              <a:rPr lang="de-DE" dirty="0">
                <a:solidFill>
                  <a:schemeClr val="bg1"/>
                </a:solidFill>
                <a:effectLst>
                  <a:outerShdw blurRad="38100" dist="38100" dir="2700000" algn="tl">
                    <a:srgbClr val="000000"/>
                  </a:outerShdw>
                </a:effectLst>
                <a:latin typeface="Arial" charset="0"/>
                <a:cs typeface="+mn-cs"/>
              </a:rPr>
              <a:t>)</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Datumsplatzhalter 1"/>
          <p:cNvSpPr>
            <a:spLocks noGrp="1"/>
          </p:cNvSpPr>
          <p:nvPr>
            <p:ph type="dt" sz="quarter" idx="10"/>
          </p:nvPr>
        </p:nvSpPr>
        <p:spPr>
          <a:xfrm>
            <a:off x="5940152" y="6237312"/>
            <a:ext cx="2674640" cy="365125"/>
          </a:xfrm>
          <a:noFill/>
        </p:spPr>
        <p:txBody>
          <a:bodyPr/>
          <a:lstStyle/>
          <a:p>
            <a:r>
              <a:rPr lang="de-DE" sz="1800" dirty="0" smtClean="0">
                <a:solidFill>
                  <a:schemeClr val="tx1"/>
                </a:solidFill>
                <a:latin typeface="Arial" pitchFamily="34" charset="0"/>
              </a:rPr>
              <a:t>Courtesy of N Gökbuget </a:t>
            </a:r>
          </a:p>
        </p:txBody>
      </p:sp>
      <p:sp>
        <p:nvSpPr>
          <p:cNvPr id="219143" name="Rectangle 7"/>
          <p:cNvSpPr>
            <a:spLocks noChangeArrowheads="1"/>
          </p:cNvSpPr>
          <p:nvPr/>
        </p:nvSpPr>
        <p:spPr bwMode="auto">
          <a:xfrm>
            <a:off x="98425" y="381000"/>
            <a:ext cx="8810625" cy="582613"/>
          </a:xfrm>
          <a:prstGeom prst="rect">
            <a:avLst/>
          </a:prstGeom>
          <a:noFill/>
          <a:ln w="12700">
            <a:noFill/>
            <a:miter lim="800000"/>
            <a:headEnd/>
            <a:tailEnd/>
          </a:ln>
          <a:effectLst/>
        </p:spPr>
        <p:txBody>
          <a:bodyPr wrap="none" lIns="90488" tIns="44450" rIns="90488" bIns="44450">
            <a:spAutoFit/>
          </a:bodyPr>
          <a:lstStyle/>
          <a:p>
            <a:pPr algn="ctr" defTabSz="762000" eaLnBrk="0" hangingPunct="0">
              <a:defRPr/>
            </a:pPr>
            <a:r>
              <a:rPr lang="de-DE" sz="3200" b="1" dirty="0">
                <a:solidFill>
                  <a:srgbClr val="2515F9"/>
                </a:solidFill>
                <a:latin typeface="Trebuchet MS" charset="0"/>
              </a:rPr>
              <a:t>Age </a:t>
            </a:r>
            <a:r>
              <a:rPr lang="de-DE" sz="3200" b="1" dirty="0" err="1">
                <a:solidFill>
                  <a:srgbClr val="2515F9"/>
                </a:solidFill>
                <a:latin typeface="Trebuchet MS" charset="0"/>
              </a:rPr>
              <a:t>is</a:t>
            </a:r>
            <a:r>
              <a:rPr lang="de-DE" sz="3200" b="1" dirty="0">
                <a:solidFill>
                  <a:srgbClr val="2515F9"/>
                </a:solidFill>
                <a:latin typeface="Trebuchet MS" charset="0"/>
              </a:rPr>
              <a:t> </a:t>
            </a:r>
            <a:r>
              <a:rPr lang="de-DE" sz="3200" b="1" dirty="0" err="1">
                <a:solidFill>
                  <a:srgbClr val="2515F9"/>
                </a:solidFill>
                <a:latin typeface="Trebuchet MS" charset="0"/>
              </a:rPr>
              <a:t>the</a:t>
            </a:r>
            <a:r>
              <a:rPr lang="de-DE" sz="3200" b="1" dirty="0">
                <a:solidFill>
                  <a:srgbClr val="2515F9"/>
                </a:solidFill>
                <a:latin typeface="Trebuchet MS" charset="0"/>
              </a:rPr>
              <a:t> </a:t>
            </a:r>
            <a:r>
              <a:rPr lang="de-DE" sz="3200" b="1" dirty="0" err="1">
                <a:solidFill>
                  <a:srgbClr val="2515F9"/>
                </a:solidFill>
                <a:latin typeface="Trebuchet MS" charset="0"/>
              </a:rPr>
              <a:t>Strongest</a:t>
            </a:r>
            <a:r>
              <a:rPr lang="de-DE" sz="3200" b="1" dirty="0">
                <a:solidFill>
                  <a:srgbClr val="2515F9"/>
                </a:solidFill>
                <a:latin typeface="Trebuchet MS" charset="0"/>
              </a:rPr>
              <a:t> </a:t>
            </a:r>
            <a:r>
              <a:rPr lang="de-DE" sz="3200" b="1" dirty="0" err="1">
                <a:solidFill>
                  <a:srgbClr val="2515F9"/>
                </a:solidFill>
                <a:latin typeface="Trebuchet MS" charset="0"/>
              </a:rPr>
              <a:t>Prognostic</a:t>
            </a:r>
            <a:r>
              <a:rPr lang="de-DE" sz="3200" b="1" dirty="0">
                <a:solidFill>
                  <a:srgbClr val="2515F9"/>
                </a:solidFill>
                <a:latin typeface="Trebuchet MS" charset="0"/>
              </a:rPr>
              <a:t> </a:t>
            </a:r>
            <a:r>
              <a:rPr lang="de-DE" sz="3200" b="1" dirty="0" err="1">
                <a:solidFill>
                  <a:srgbClr val="2515F9"/>
                </a:solidFill>
                <a:latin typeface="Trebuchet MS" charset="0"/>
              </a:rPr>
              <a:t>Factor</a:t>
            </a:r>
            <a:r>
              <a:rPr lang="de-DE" sz="3200" b="1" dirty="0">
                <a:solidFill>
                  <a:srgbClr val="2515F9"/>
                </a:solidFill>
                <a:latin typeface="Trebuchet MS" charset="0"/>
              </a:rPr>
              <a:t> in ALL</a:t>
            </a:r>
          </a:p>
        </p:txBody>
      </p:sp>
      <p:sp>
        <p:nvSpPr>
          <p:cNvPr id="6" name="Text Box 4"/>
          <p:cNvSpPr txBox="1">
            <a:spLocks noChangeArrowheads="1"/>
          </p:cNvSpPr>
          <p:nvPr/>
        </p:nvSpPr>
        <p:spPr bwMode="auto">
          <a:xfrm>
            <a:off x="287338" y="1881188"/>
            <a:ext cx="2981907" cy="3600986"/>
          </a:xfrm>
          <a:prstGeom prst="rect">
            <a:avLst/>
          </a:prstGeom>
          <a:noFill/>
          <a:ln w="28575">
            <a:solidFill>
              <a:schemeClr val="tx1"/>
            </a:solidFill>
            <a:miter lim="800000"/>
            <a:headEnd/>
            <a:tailEnd/>
          </a:ln>
          <a:effectLst/>
        </p:spPr>
        <p:txBody>
          <a:bodyPr wrap="none">
            <a:spAutoFit/>
          </a:bodyPr>
          <a:lstStyle/>
          <a:p>
            <a:pPr>
              <a:tabLst>
                <a:tab pos="1257300" algn="l"/>
                <a:tab pos="2159000" algn="l"/>
              </a:tabLst>
              <a:defRPr/>
            </a:pPr>
            <a:r>
              <a:rPr lang="de-DE" sz="2400" dirty="0">
                <a:solidFill>
                  <a:srgbClr val="2515F9"/>
                </a:solidFill>
                <a:latin typeface="Arial" charset="0"/>
              </a:rPr>
              <a:t>Age	CR	ED</a:t>
            </a:r>
          </a:p>
          <a:p>
            <a:pPr>
              <a:spcAft>
                <a:spcPct val="50000"/>
              </a:spcAft>
              <a:tabLst>
                <a:tab pos="1257300" algn="l"/>
                <a:tab pos="2159000" algn="l"/>
              </a:tabLst>
              <a:defRPr/>
            </a:pPr>
            <a:r>
              <a:rPr lang="de-DE" sz="2400" dirty="0">
                <a:solidFill>
                  <a:schemeClr val="bg1"/>
                </a:solidFill>
                <a:latin typeface="Arial" charset="0"/>
              </a:rPr>
              <a:t>	90%	  2%</a:t>
            </a:r>
          </a:p>
          <a:p>
            <a:pPr>
              <a:spcAft>
                <a:spcPct val="50000"/>
              </a:spcAft>
              <a:tabLst>
                <a:tab pos="1257300" algn="l"/>
                <a:tab pos="2159000" algn="l"/>
              </a:tabLst>
              <a:defRPr/>
            </a:pPr>
            <a:r>
              <a:rPr lang="de-DE" sz="2400" dirty="0">
                <a:latin typeface="Arial" charset="0"/>
              </a:rPr>
              <a:t>26-35	86%	  4%</a:t>
            </a:r>
          </a:p>
          <a:p>
            <a:pPr>
              <a:spcAft>
                <a:spcPct val="50000"/>
              </a:spcAft>
              <a:tabLst>
                <a:tab pos="1257300" algn="l"/>
                <a:tab pos="2159000" algn="l"/>
              </a:tabLst>
              <a:defRPr/>
            </a:pPr>
            <a:r>
              <a:rPr lang="de-DE" sz="2400" dirty="0">
                <a:latin typeface="Arial" charset="0"/>
              </a:rPr>
              <a:t>36-45	84%	  6%</a:t>
            </a:r>
          </a:p>
          <a:p>
            <a:pPr>
              <a:spcAft>
                <a:spcPct val="50000"/>
              </a:spcAft>
              <a:tabLst>
                <a:tab pos="1257300" algn="l"/>
                <a:tab pos="2159000" algn="l"/>
              </a:tabLst>
              <a:defRPr/>
            </a:pPr>
            <a:r>
              <a:rPr lang="de-DE" sz="2400" dirty="0">
                <a:latin typeface="Arial" charset="0"/>
              </a:rPr>
              <a:t>46-55	78%	  9%</a:t>
            </a:r>
          </a:p>
          <a:p>
            <a:pPr>
              <a:spcAft>
                <a:spcPct val="50000"/>
              </a:spcAft>
              <a:tabLst>
                <a:tab pos="1257300" algn="l"/>
                <a:tab pos="2159000" algn="l"/>
              </a:tabLst>
              <a:defRPr/>
            </a:pPr>
            <a:r>
              <a:rPr lang="de-DE" sz="2400" dirty="0">
                <a:latin typeface="Arial" charset="0"/>
              </a:rPr>
              <a:t>56-65	76%	14%</a:t>
            </a:r>
          </a:p>
          <a:p>
            <a:pPr>
              <a:spcAft>
                <a:spcPct val="50000"/>
              </a:spcAft>
              <a:tabLst>
                <a:tab pos="1257300" algn="l"/>
                <a:tab pos="2159000" algn="l"/>
              </a:tabLst>
              <a:defRPr/>
            </a:pPr>
            <a:r>
              <a:rPr lang="de-DE" sz="2400" dirty="0">
                <a:latin typeface="Arial" charset="0"/>
              </a:rPr>
              <a:t>P&lt;.0001</a:t>
            </a:r>
          </a:p>
        </p:txBody>
      </p:sp>
      <p:sp>
        <p:nvSpPr>
          <p:cNvPr id="48132" name="Line 5"/>
          <p:cNvSpPr>
            <a:spLocks noChangeShapeType="1"/>
          </p:cNvSpPr>
          <p:nvPr/>
        </p:nvSpPr>
        <p:spPr bwMode="auto">
          <a:xfrm>
            <a:off x="2051720" y="3212976"/>
            <a:ext cx="2641600" cy="0"/>
          </a:xfrm>
          <a:prstGeom prst="line">
            <a:avLst/>
          </a:prstGeom>
          <a:noFill/>
          <a:ln w="9525">
            <a:solidFill>
              <a:schemeClr val="bg1"/>
            </a:solidFill>
            <a:round/>
            <a:headEnd/>
            <a:tailEnd/>
          </a:ln>
        </p:spPr>
        <p:txBody>
          <a:bodyPr/>
          <a:lstStyle/>
          <a:p>
            <a:endParaRPr lang="en-US"/>
          </a:p>
        </p:txBody>
      </p:sp>
      <p:sp>
        <p:nvSpPr>
          <p:cNvPr id="48133" name="Line 6"/>
          <p:cNvSpPr>
            <a:spLocks noChangeShapeType="1"/>
          </p:cNvSpPr>
          <p:nvPr/>
        </p:nvSpPr>
        <p:spPr bwMode="auto">
          <a:xfrm>
            <a:off x="355600" y="5842000"/>
            <a:ext cx="2641600" cy="0"/>
          </a:xfrm>
          <a:prstGeom prst="line">
            <a:avLst/>
          </a:prstGeom>
          <a:noFill/>
          <a:ln w="9525">
            <a:solidFill>
              <a:schemeClr val="bg1"/>
            </a:solidFill>
            <a:round/>
            <a:headEnd/>
            <a:tailEnd/>
          </a:ln>
        </p:spPr>
        <p:txBody>
          <a:bodyPr/>
          <a:lstStyle/>
          <a:p>
            <a:endParaRPr lang="en-US"/>
          </a:p>
        </p:txBody>
      </p:sp>
      <p:sp>
        <p:nvSpPr>
          <p:cNvPr id="9" name="Text Box 7"/>
          <p:cNvSpPr txBox="1">
            <a:spLocks noChangeArrowheads="1"/>
          </p:cNvSpPr>
          <p:nvPr/>
        </p:nvSpPr>
        <p:spPr bwMode="auto">
          <a:xfrm>
            <a:off x="327025" y="1368425"/>
            <a:ext cx="3109913" cy="457200"/>
          </a:xfrm>
          <a:prstGeom prst="rect">
            <a:avLst/>
          </a:prstGeom>
          <a:noFill/>
          <a:ln w="9525">
            <a:noFill/>
            <a:miter lim="800000"/>
            <a:headEnd/>
            <a:tailEnd/>
          </a:ln>
          <a:effectLst/>
        </p:spPr>
        <p:txBody>
          <a:bodyPr wrap="none">
            <a:spAutoFit/>
          </a:bodyPr>
          <a:lstStyle/>
          <a:p>
            <a:pPr>
              <a:defRPr/>
            </a:pPr>
            <a:r>
              <a:rPr lang="de-DE" sz="2400" b="1" dirty="0">
                <a:solidFill>
                  <a:srgbClr val="2515F9"/>
                </a:solidFill>
                <a:latin typeface="Arial" charset="0"/>
              </a:rPr>
              <a:t>Results of Induction</a:t>
            </a:r>
          </a:p>
        </p:txBody>
      </p:sp>
      <p:grpSp>
        <p:nvGrpSpPr>
          <p:cNvPr id="2" name="Group 17"/>
          <p:cNvGrpSpPr>
            <a:grpSpLocks/>
          </p:cNvGrpSpPr>
          <p:nvPr/>
        </p:nvGrpSpPr>
        <p:grpSpPr bwMode="auto">
          <a:xfrm>
            <a:off x="3421063" y="1233488"/>
            <a:ext cx="5722937" cy="4733925"/>
            <a:chOff x="2155" y="777"/>
            <a:chExt cx="3605" cy="2982"/>
          </a:xfrm>
        </p:grpSpPr>
        <p:pic>
          <p:nvPicPr>
            <p:cNvPr id="48137" name="Picture 15"/>
            <p:cNvPicPr>
              <a:picLocks noChangeAspect="1" noChangeArrowheads="1"/>
            </p:cNvPicPr>
            <p:nvPr/>
          </p:nvPicPr>
          <p:blipFill>
            <a:blip r:embed="rId3" cstate="print"/>
            <a:srcRect/>
            <a:stretch>
              <a:fillRect/>
            </a:stretch>
          </p:blipFill>
          <p:spPr bwMode="auto">
            <a:xfrm>
              <a:off x="2155" y="1117"/>
              <a:ext cx="3605" cy="2642"/>
            </a:xfrm>
            <a:prstGeom prst="rect">
              <a:avLst/>
            </a:prstGeom>
            <a:noFill/>
            <a:ln w="9525">
              <a:noFill/>
              <a:miter lim="800000"/>
              <a:headEnd/>
              <a:tailEnd/>
            </a:ln>
          </p:spPr>
        </p:pic>
        <p:sp>
          <p:nvSpPr>
            <p:cNvPr id="14" name="Text Box 11"/>
            <p:cNvSpPr txBox="1">
              <a:spLocks noChangeArrowheads="1"/>
            </p:cNvSpPr>
            <p:nvPr/>
          </p:nvSpPr>
          <p:spPr bwMode="auto">
            <a:xfrm>
              <a:off x="3094" y="777"/>
              <a:ext cx="1567" cy="288"/>
            </a:xfrm>
            <a:prstGeom prst="rect">
              <a:avLst/>
            </a:prstGeom>
            <a:noFill/>
            <a:ln w="9525">
              <a:noFill/>
              <a:miter lim="800000"/>
              <a:headEnd/>
              <a:tailEnd/>
            </a:ln>
            <a:effectLst/>
          </p:spPr>
          <p:txBody>
            <a:bodyPr wrap="none">
              <a:spAutoFit/>
            </a:bodyPr>
            <a:lstStyle/>
            <a:p>
              <a:pPr>
                <a:defRPr/>
              </a:pPr>
              <a:r>
                <a:rPr lang="de-DE" sz="2400" b="1" dirty="0">
                  <a:solidFill>
                    <a:srgbClr val="2515F9"/>
                  </a:solidFill>
                  <a:latin typeface="Arial" charset="0"/>
                </a:rPr>
                <a:t>Overall Survival</a:t>
              </a:r>
            </a:p>
          </p:txBody>
        </p:sp>
        <p:sp>
          <p:nvSpPr>
            <p:cNvPr id="48139" name="Text Box 12"/>
            <p:cNvSpPr txBox="1">
              <a:spLocks noChangeArrowheads="1"/>
            </p:cNvSpPr>
            <p:nvPr/>
          </p:nvSpPr>
          <p:spPr bwMode="auto">
            <a:xfrm>
              <a:off x="3755" y="1019"/>
              <a:ext cx="116" cy="291"/>
            </a:xfrm>
            <a:prstGeom prst="rect">
              <a:avLst/>
            </a:prstGeom>
            <a:noFill/>
            <a:ln w="9525">
              <a:noFill/>
              <a:miter lim="800000"/>
              <a:headEnd/>
              <a:tailEnd/>
            </a:ln>
          </p:spPr>
          <p:txBody>
            <a:bodyPr wrap="none">
              <a:spAutoFit/>
            </a:bodyPr>
            <a:lstStyle/>
            <a:p>
              <a:pPr algn="ctr">
                <a:tabLst>
                  <a:tab pos="2057400" algn="l"/>
                </a:tabLst>
              </a:pPr>
              <a:endParaRPr lang="en-US" sz="2400">
                <a:solidFill>
                  <a:srgbClr val="CCFF99"/>
                </a:solidFill>
              </a:endParaRPr>
            </a:p>
          </p:txBody>
        </p:sp>
        <p:sp>
          <p:nvSpPr>
            <p:cNvPr id="16" name="Text Box 13"/>
            <p:cNvSpPr txBox="1">
              <a:spLocks noChangeArrowheads="1"/>
            </p:cNvSpPr>
            <p:nvPr/>
          </p:nvSpPr>
          <p:spPr bwMode="auto">
            <a:xfrm>
              <a:off x="3606" y="1434"/>
              <a:ext cx="1936" cy="1788"/>
            </a:xfrm>
            <a:prstGeom prst="rect">
              <a:avLst/>
            </a:prstGeom>
            <a:noFill/>
            <a:ln w="9525">
              <a:noFill/>
              <a:miter lim="800000"/>
              <a:headEnd/>
              <a:tailEnd/>
            </a:ln>
            <a:effectLst/>
          </p:spPr>
          <p:txBody>
            <a:bodyPr wrap="none">
              <a:spAutoFit/>
            </a:bodyPr>
            <a:lstStyle/>
            <a:p>
              <a:pPr>
                <a:tabLst>
                  <a:tab pos="1168400" algn="l"/>
                  <a:tab pos="2057400" algn="l"/>
                </a:tabLst>
                <a:defRPr/>
              </a:pPr>
              <a:r>
                <a:rPr lang="de-DE" dirty="0">
                  <a:effectLst>
                    <a:outerShdw blurRad="38100" dist="38100" dir="2700000" algn="tl">
                      <a:srgbClr val="FFFFFF"/>
                    </a:outerShdw>
                  </a:effectLst>
                  <a:latin typeface="Arial" charset="0"/>
                </a:rPr>
                <a:t>15-25 y:	0.64	(N=417)</a:t>
              </a:r>
            </a:p>
            <a:p>
              <a:pPr>
                <a:tabLst>
                  <a:tab pos="1168400" algn="l"/>
                  <a:tab pos="2057400" algn="l"/>
                </a:tabLst>
                <a:defRPr/>
              </a:pPr>
              <a:r>
                <a:rPr lang="de-DE" dirty="0">
                  <a:effectLst>
                    <a:outerShdw blurRad="38100" dist="38100" dir="2700000" algn="tl">
                      <a:srgbClr val="FFFFFF"/>
                    </a:outerShdw>
                  </a:effectLst>
                  <a:latin typeface="Arial" charset="0"/>
                </a:rPr>
                <a:t>26-35 y:	0.60	(N=322)</a:t>
              </a:r>
            </a:p>
            <a:p>
              <a:pPr>
                <a:tabLst>
                  <a:tab pos="1168400" algn="l"/>
                  <a:tab pos="2057400" algn="l"/>
                </a:tabLst>
                <a:defRPr/>
              </a:pPr>
              <a:r>
                <a:rPr lang="de-DE" dirty="0">
                  <a:effectLst>
                    <a:outerShdw blurRad="38100" dist="38100" dir="2700000" algn="tl">
                      <a:srgbClr val="FFFFFF"/>
                    </a:outerShdw>
                  </a:effectLst>
                  <a:latin typeface="Arial" charset="0"/>
                </a:rPr>
                <a:t>36-45 y:	0.46	(N=340)</a:t>
              </a:r>
            </a:p>
            <a:p>
              <a:pPr>
                <a:tabLst>
                  <a:tab pos="1168400" algn="l"/>
                  <a:tab pos="2057400" algn="l"/>
                </a:tabLst>
                <a:defRPr/>
              </a:pPr>
              <a:endParaRPr lang="de-DE" dirty="0">
                <a:effectLst>
                  <a:outerShdw blurRad="38100" dist="38100" dir="2700000" algn="tl">
                    <a:srgbClr val="FFFFFF"/>
                  </a:outerShdw>
                </a:effectLst>
                <a:latin typeface="Arial" charset="0"/>
              </a:endParaRPr>
            </a:p>
            <a:p>
              <a:pPr>
                <a:tabLst>
                  <a:tab pos="1168400" algn="l"/>
                  <a:tab pos="2057400" algn="l"/>
                </a:tabLst>
                <a:defRPr/>
              </a:pPr>
              <a:endParaRPr lang="de-DE" dirty="0">
                <a:effectLst>
                  <a:outerShdw blurRad="38100" dist="38100" dir="2700000" algn="tl">
                    <a:srgbClr val="FFFFFF"/>
                  </a:outerShdw>
                </a:effectLst>
                <a:latin typeface="Arial" charset="0"/>
              </a:endParaRPr>
            </a:p>
            <a:p>
              <a:pPr>
                <a:tabLst>
                  <a:tab pos="1168400" algn="l"/>
                  <a:tab pos="2057400" algn="l"/>
                </a:tabLst>
                <a:defRPr/>
              </a:pPr>
              <a:endParaRPr lang="de-DE" dirty="0">
                <a:effectLst>
                  <a:outerShdw blurRad="38100" dist="38100" dir="2700000" algn="tl">
                    <a:srgbClr val="FFFFFF"/>
                  </a:outerShdw>
                </a:effectLst>
                <a:latin typeface="Arial" charset="0"/>
              </a:endParaRPr>
            </a:p>
            <a:p>
              <a:pPr>
                <a:tabLst>
                  <a:tab pos="1168400" algn="l"/>
                  <a:tab pos="2057400" algn="l"/>
                </a:tabLst>
                <a:defRPr/>
              </a:pPr>
              <a:endParaRPr lang="de-DE" dirty="0">
                <a:effectLst>
                  <a:outerShdw blurRad="38100" dist="38100" dir="2700000" algn="tl">
                    <a:srgbClr val="FFFFFF"/>
                  </a:outerShdw>
                </a:effectLst>
                <a:latin typeface="Arial" charset="0"/>
              </a:endParaRPr>
            </a:p>
            <a:p>
              <a:pPr>
                <a:tabLst>
                  <a:tab pos="1168400" algn="l"/>
                  <a:tab pos="2057400" algn="l"/>
                </a:tabLst>
                <a:defRPr/>
              </a:pPr>
              <a:endParaRPr lang="de-DE" dirty="0">
                <a:effectLst>
                  <a:outerShdw blurRad="38100" dist="38100" dir="2700000" algn="tl">
                    <a:srgbClr val="FFFFFF"/>
                  </a:outerShdw>
                </a:effectLst>
                <a:latin typeface="Arial" charset="0"/>
              </a:endParaRPr>
            </a:p>
            <a:p>
              <a:pPr>
                <a:tabLst>
                  <a:tab pos="1168400" algn="l"/>
                  <a:tab pos="2057400" algn="l"/>
                </a:tabLst>
                <a:defRPr/>
              </a:pPr>
              <a:r>
                <a:rPr lang="de-DE" dirty="0">
                  <a:effectLst>
                    <a:outerShdw blurRad="38100" dist="38100" dir="2700000" algn="tl">
                      <a:srgbClr val="FFFFFF"/>
                    </a:outerShdw>
                  </a:effectLst>
                  <a:latin typeface="Arial" charset="0"/>
                </a:rPr>
                <a:t>46-55 y:	0.33	(N=265)</a:t>
              </a:r>
            </a:p>
            <a:p>
              <a:pPr>
                <a:tabLst>
                  <a:tab pos="1168400" algn="l"/>
                  <a:tab pos="2057400" algn="l"/>
                </a:tabLst>
                <a:defRPr/>
              </a:pPr>
              <a:r>
                <a:rPr lang="de-DE" dirty="0">
                  <a:effectLst>
                    <a:outerShdw blurRad="38100" dist="38100" dir="2700000" algn="tl">
                      <a:srgbClr val="FFFFFF"/>
                    </a:outerShdw>
                  </a:effectLst>
                  <a:latin typeface="Arial" charset="0"/>
                </a:rPr>
                <a:t>56-65 y:	0.29	(N=170)</a:t>
              </a:r>
            </a:p>
          </p:txBody>
        </p:sp>
        <p:sp>
          <p:nvSpPr>
            <p:cNvPr id="17" name="Rectangle 16"/>
            <p:cNvSpPr>
              <a:spLocks noChangeArrowheads="1"/>
            </p:cNvSpPr>
            <p:nvPr/>
          </p:nvSpPr>
          <p:spPr bwMode="auto">
            <a:xfrm>
              <a:off x="3676" y="3521"/>
              <a:ext cx="656" cy="231"/>
            </a:xfrm>
            <a:prstGeom prst="rect">
              <a:avLst/>
            </a:prstGeom>
            <a:noFill/>
            <a:ln w="9525">
              <a:noFill/>
              <a:miter lim="800000"/>
              <a:headEnd/>
              <a:tailEnd/>
            </a:ln>
            <a:effectLst/>
          </p:spPr>
          <p:txBody>
            <a:bodyPr wrap="none">
              <a:spAutoFit/>
            </a:bodyPr>
            <a:lstStyle/>
            <a:p>
              <a:pPr>
                <a:spcAft>
                  <a:spcPct val="50000"/>
                </a:spcAft>
                <a:defRPr/>
              </a:pPr>
              <a:r>
                <a:rPr lang="de-DE">
                  <a:effectLst>
                    <a:outerShdw blurRad="38100" dist="38100" dir="2700000" algn="tl">
                      <a:srgbClr val="FFFFFF"/>
                    </a:outerShdw>
                  </a:effectLst>
                  <a:latin typeface="Arial" charset="0"/>
                </a:rPr>
                <a:t>P&lt;.0001</a:t>
              </a:r>
            </a:p>
          </p:txBody>
        </p:sp>
      </p:grpSp>
      <p:cxnSp>
        <p:nvCxnSpPr>
          <p:cNvPr id="18" name="17 Conector recto"/>
          <p:cNvCxnSpPr/>
          <p:nvPr/>
        </p:nvCxnSpPr>
        <p:spPr>
          <a:xfrm>
            <a:off x="251520" y="2564904"/>
            <a:ext cx="3024336" cy="0"/>
          </a:xfrm>
          <a:prstGeom prst="line">
            <a:avLst/>
          </a:prstGeom>
        </p:spPr>
        <p:style>
          <a:lnRef idx="2">
            <a:schemeClr val="dk1"/>
          </a:lnRef>
          <a:fillRef idx="0">
            <a:schemeClr val="dk1"/>
          </a:fillRef>
          <a:effectRef idx="1">
            <a:schemeClr val="dk1"/>
          </a:effectRef>
          <a:fontRef idx="minor">
            <a:schemeClr val="tx1"/>
          </a:fontRef>
        </p:style>
      </p:cxnSp>
      <p:cxnSp>
        <p:nvCxnSpPr>
          <p:cNvPr id="20" name="19 Conector recto"/>
          <p:cNvCxnSpPr/>
          <p:nvPr/>
        </p:nvCxnSpPr>
        <p:spPr>
          <a:xfrm>
            <a:off x="251520" y="5013176"/>
            <a:ext cx="3024336"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ChangeArrowheads="1"/>
          </p:cNvSpPr>
          <p:nvPr/>
        </p:nvSpPr>
        <p:spPr bwMode="auto">
          <a:xfrm>
            <a:off x="0" y="-3011488"/>
            <a:ext cx="9144000" cy="625475"/>
          </a:xfrm>
          <a:prstGeom prst="rect">
            <a:avLst/>
          </a:prstGeom>
          <a:noFill/>
          <a:ln w="9525">
            <a:noFill/>
            <a:miter lim="800000"/>
            <a:headEnd/>
            <a:tailEnd/>
          </a:ln>
        </p:spPr>
        <p:txBody>
          <a:bodyPr>
            <a:spAutoFit/>
          </a:bodyPr>
          <a:lstStyle/>
          <a:p>
            <a:pPr algn="just"/>
            <a:r>
              <a:rPr lang="en-GB" sz="1100" b="1">
                <a:solidFill>
                  <a:srgbClr val="000000"/>
                </a:solidFill>
                <a:cs typeface="Arial" pitchFamily="34" charset="0"/>
              </a:rPr>
              <a:t>Table 1: Intensive chemotherapy and outcome in elderly ALL patients</a:t>
            </a:r>
            <a:endParaRPr lang="de-DE" sz="1200">
              <a:solidFill>
                <a:srgbClr val="000000"/>
              </a:solidFill>
              <a:latin typeface="Times New Roman" pitchFamily="18" charset="0"/>
              <a:cs typeface="Times New Roman" pitchFamily="18" charset="0"/>
            </a:endParaRPr>
          </a:p>
          <a:p>
            <a:pPr eaLnBrk="0" hangingPunct="0"/>
            <a:endParaRPr lang="de-DE" sz="2400">
              <a:solidFill>
                <a:srgbClr val="000000"/>
              </a:solidFill>
              <a:latin typeface="Times New Roman" pitchFamily="18" charset="0"/>
            </a:endParaRPr>
          </a:p>
        </p:txBody>
      </p:sp>
      <p:sp>
        <p:nvSpPr>
          <p:cNvPr id="56322" name="Rectangle 3"/>
          <p:cNvSpPr>
            <a:spLocks noChangeArrowheads="1"/>
          </p:cNvSpPr>
          <p:nvPr/>
        </p:nvSpPr>
        <p:spPr bwMode="auto">
          <a:xfrm>
            <a:off x="0" y="9245600"/>
            <a:ext cx="9144000" cy="625475"/>
          </a:xfrm>
          <a:prstGeom prst="rect">
            <a:avLst/>
          </a:prstGeom>
          <a:noFill/>
          <a:ln w="9525">
            <a:noFill/>
            <a:miter lim="800000"/>
            <a:headEnd/>
            <a:tailEnd/>
          </a:ln>
        </p:spPr>
        <p:txBody>
          <a:bodyPr>
            <a:spAutoFit/>
          </a:bodyPr>
          <a:lstStyle/>
          <a:p>
            <a:pPr algn="just"/>
            <a:r>
              <a:rPr lang="en-US" sz="1100" dirty="0">
                <a:solidFill>
                  <a:srgbClr val="000000"/>
                </a:solidFill>
                <a:cs typeface="Arial" pitchFamily="34" charset="0"/>
              </a:rPr>
              <a:t>* weighted mean</a:t>
            </a:r>
            <a:endParaRPr lang="de-DE" sz="1200" dirty="0">
              <a:solidFill>
                <a:srgbClr val="000000"/>
              </a:solidFill>
              <a:latin typeface="Times New Roman" pitchFamily="18" charset="0"/>
              <a:cs typeface="Times New Roman" pitchFamily="18" charset="0"/>
            </a:endParaRPr>
          </a:p>
          <a:p>
            <a:pPr eaLnBrk="0" hangingPunct="0"/>
            <a:endParaRPr lang="de-DE" sz="2400" dirty="0">
              <a:solidFill>
                <a:srgbClr val="000000"/>
              </a:solidFill>
              <a:latin typeface="Times New Roman" pitchFamily="18" charset="0"/>
            </a:endParaRPr>
          </a:p>
        </p:txBody>
      </p:sp>
      <p:sp>
        <p:nvSpPr>
          <p:cNvPr id="56323" name="Text Box 4"/>
          <p:cNvSpPr txBox="1">
            <a:spLocks noChangeArrowheads="1"/>
          </p:cNvSpPr>
          <p:nvPr/>
        </p:nvSpPr>
        <p:spPr bwMode="auto">
          <a:xfrm>
            <a:off x="2422525" y="1784350"/>
            <a:ext cx="184150" cy="457200"/>
          </a:xfrm>
          <a:prstGeom prst="rect">
            <a:avLst/>
          </a:prstGeom>
          <a:noFill/>
          <a:ln w="9525">
            <a:noFill/>
            <a:miter lim="800000"/>
            <a:headEnd/>
            <a:tailEnd/>
          </a:ln>
        </p:spPr>
        <p:txBody>
          <a:bodyPr wrap="none">
            <a:spAutoFit/>
          </a:bodyPr>
          <a:lstStyle/>
          <a:p>
            <a:endParaRPr lang="en-US" sz="2400">
              <a:solidFill>
                <a:srgbClr val="000000"/>
              </a:solidFill>
              <a:latin typeface="Times New Roman" pitchFamily="18" charset="0"/>
            </a:endParaRPr>
          </a:p>
        </p:txBody>
      </p:sp>
      <p:sp>
        <p:nvSpPr>
          <p:cNvPr id="120837" name="Rectangle 5"/>
          <p:cNvSpPr>
            <a:spLocks noChangeArrowheads="1"/>
          </p:cNvSpPr>
          <p:nvPr/>
        </p:nvSpPr>
        <p:spPr bwMode="auto">
          <a:xfrm>
            <a:off x="1439863" y="76200"/>
            <a:ext cx="6288087" cy="828675"/>
          </a:xfrm>
          <a:prstGeom prst="rect">
            <a:avLst/>
          </a:prstGeom>
          <a:noFill/>
          <a:ln w="12700">
            <a:noFill/>
            <a:miter lim="800000"/>
            <a:headEnd/>
            <a:tailEnd/>
          </a:ln>
          <a:effectLst/>
        </p:spPr>
        <p:txBody>
          <a:bodyPr wrap="none" lIns="90488" tIns="44450" rIns="90488" bIns="44450">
            <a:spAutoFit/>
          </a:bodyPr>
          <a:lstStyle/>
          <a:p>
            <a:pPr algn="ctr" defTabSz="762000" eaLnBrk="0" hangingPunct="0">
              <a:defRPr/>
            </a:pPr>
            <a:r>
              <a:rPr lang="de-DE" sz="2800" b="1" dirty="0" err="1">
                <a:solidFill>
                  <a:srgbClr val="2515F9"/>
                </a:solidFill>
                <a:latin typeface="Arial" charset="0"/>
              </a:rPr>
              <a:t>Outcome</a:t>
            </a:r>
            <a:r>
              <a:rPr lang="de-DE" sz="2800" b="1" dirty="0">
                <a:solidFill>
                  <a:srgbClr val="2515F9"/>
                </a:solidFill>
                <a:latin typeface="Arial" charset="0"/>
              </a:rPr>
              <a:t> in </a:t>
            </a:r>
            <a:r>
              <a:rPr lang="de-DE" sz="2800" b="1" dirty="0" err="1">
                <a:solidFill>
                  <a:srgbClr val="2515F9"/>
                </a:solidFill>
                <a:latin typeface="Arial" charset="0"/>
              </a:rPr>
              <a:t>Older</a:t>
            </a:r>
            <a:r>
              <a:rPr lang="de-DE" sz="2800" b="1" dirty="0">
                <a:solidFill>
                  <a:srgbClr val="2515F9"/>
                </a:solidFill>
                <a:latin typeface="Arial" charset="0"/>
              </a:rPr>
              <a:t> </a:t>
            </a:r>
            <a:r>
              <a:rPr lang="de-DE" sz="2800" b="1" dirty="0" err="1">
                <a:solidFill>
                  <a:srgbClr val="2515F9"/>
                </a:solidFill>
                <a:latin typeface="Arial" charset="0"/>
              </a:rPr>
              <a:t>Patients</a:t>
            </a:r>
            <a:r>
              <a:rPr lang="de-DE" sz="2800" b="1" dirty="0">
                <a:solidFill>
                  <a:srgbClr val="2515F9"/>
                </a:solidFill>
                <a:latin typeface="Arial" charset="0"/>
              </a:rPr>
              <a:t> </a:t>
            </a:r>
            <a:r>
              <a:rPr lang="de-DE" sz="2800" b="1" dirty="0" err="1">
                <a:solidFill>
                  <a:srgbClr val="2515F9"/>
                </a:solidFill>
                <a:latin typeface="Arial" charset="0"/>
              </a:rPr>
              <a:t>with</a:t>
            </a:r>
            <a:r>
              <a:rPr lang="de-DE" sz="2800" b="1" dirty="0">
                <a:solidFill>
                  <a:srgbClr val="2515F9"/>
                </a:solidFill>
                <a:latin typeface="Arial" charset="0"/>
              </a:rPr>
              <a:t> ALL</a:t>
            </a:r>
          </a:p>
          <a:p>
            <a:pPr algn="ctr" defTabSz="762000" eaLnBrk="0" hangingPunct="0">
              <a:defRPr/>
            </a:pPr>
            <a:r>
              <a:rPr lang="de-DE" sz="2000" i="1" dirty="0">
                <a:solidFill>
                  <a:srgbClr val="2515F9"/>
                </a:solidFill>
                <a:latin typeface="Arial" charset="0"/>
              </a:rPr>
              <a:t>(</a:t>
            </a:r>
            <a:r>
              <a:rPr lang="de-DE" sz="2000" i="1" dirty="0" err="1">
                <a:solidFill>
                  <a:srgbClr val="2515F9"/>
                </a:solidFill>
                <a:latin typeface="Arial" charset="0"/>
              </a:rPr>
              <a:t>pooled</a:t>
            </a:r>
            <a:r>
              <a:rPr lang="de-DE" sz="2000" i="1" dirty="0">
                <a:solidFill>
                  <a:srgbClr val="2515F9"/>
                </a:solidFill>
                <a:latin typeface="Arial" charset="0"/>
              </a:rPr>
              <a:t> </a:t>
            </a:r>
            <a:r>
              <a:rPr lang="de-DE" sz="2000" i="1" dirty="0" err="1">
                <a:solidFill>
                  <a:srgbClr val="2515F9"/>
                </a:solidFill>
                <a:latin typeface="Arial" charset="0"/>
              </a:rPr>
              <a:t>published</a:t>
            </a:r>
            <a:r>
              <a:rPr lang="de-DE" sz="2000" i="1" dirty="0">
                <a:solidFill>
                  <a:srgbClr val="2515F9"/>
                </a:solidFill>
                <a:latin typeface="Arial" charset="0"/>
              </a:rPr>
              <a:t> </a:t>
            </a:r>
            <a:r>
              <a:rPr lang="de-DE" sz="2000" i="1" dirty="0" err="1">
                <a:solidFill>
                  <a:srgbClr val="2515F9"/>
                </a:solidFill>
                <a:latin typeface="Arial" charset="0"/>
              </a:rPr>
              <a:t>data</a:t>
            </a:r>
            <a:r>
              <a:rPr lang="de-DE" sz="2000" i="1" dirty="0">
                <a:solidFill>
                  <a:srgbClr val="2515F9"/>
                </a:solidFill>
                <a:latin typeface="Arial" charset="0"/>
              </a:rPr>
              <a:t>)</a:t>
            </a:r>
          </a:p>
        </p:txBody>
      </p:sp>
      <p:sp>
        <p:nvSpPr>
          <p:cNvPr id="120838" name="Text Box 6"/>
          <p:cNvSpPr txBox="1">
            <a:spLocks noChangeArrowheads="1"/>
          </p:cNvSpPr>
          <p:nvPr/>
        </p:nvSpPr>
        <p:spPr bwMode="auto">
          <a:xfrm>
            <a:off x="90488" y="1143000"/>
            <a:ext cx="10577512" cy="3477875"/>
          </a:xfrm>
          <a:prstGeom prst="rect">
            <a:avLst/>
          </a:prstGeom>
          <a:noFill/>
          <a:ln w="9525">
            <a:noFill/>
            <a:miter lim="800000"/>
            <a:headEnd/>
            <a:tailEnd/>
          </a:ln>
          <a:effectLst/>
        </p:spPr>
        <p:txBody>
          <a:bodyPr>
            <a:spAutoFit/>
          </a:bodyPr>
          <a:lstStyle/>
          <a:p>
            <a:pPr>
              <a:tabLst>
                <a:tab pos="3048000" algn="ctr"/>
                <a:tab pos="4286250" algn="ctr"/>
                <a:tab pos="5334000" algn="ctr"/>
                <a:tab pos="6286500" algn="ctr"/>
                <a:tab pos="7239000" algn="ctr"/>
                <a:tab pos="8286750" algn="ctr"/>
              </a:tabLst>
              <a:defRPr/>
            </a:pPr>
            <a:r>
              <a:rPr lang="de-DE" sz="2000" b="1" dirty="0">
                <a:solidFill>
                  <a:srgbClr val="FFFFFF"/>
                </a:solidFill>
                <a:effectLst>
                  <a:outerShdw blurRad="38100" dist="38100" dir="2700000" algn="tl">
                    <a:srgbClr val="000000"/>
                  </a:outerShdw>
                </a:effectLst>
                <a:latin typeface="Arial" charset="0"/>
              </a:rPr>
              <a:t>	</a:t>
            </a:r>
            <a:r>
              <a:rPr lang="de-DE" sz="2000" b="1" dirty="0">
                <a:solidFill>
                  <a:srgbClr val="2515F9"/>
                </a:solidFill>
                <a:latin typeface="Arial" charset="0"/>
              </a:rPr>
              <a:t>Age	N	N	CR	ED	OS</a:t>
            </a:r>
          </a:p>
          <a:p>
            <a:pPr>
              <a:tabLst>
                <a:tab pos="3048000" algn="ctr"/>
                <a:tab pos="4286250" algn="ctr"/>
                <a:tab pos="5334000" algn="ctr"/>
                <a:tab pos="6286500" algn="ctr"/>
                <a:tab pos="7239000" algn="ctr"/>
                <a:tab pos="8286750" algn="ctr"/>
              </a:tabLst>
              <a:defRPr/>
            </a:pPr>
            <a:r>
              <a:rPr lang="de-DE" sz="2000" b="1" dirty="0">
                <a:solidFill>
                  <a:srgbClr val="2515F9"/>
                </a:solidFill>
                <a:latin typeface="Arial" charset="0"/>
              </a:rPr>
              <a:t>	</a:t>
            </a:r>
            <a:r>
              <a:rPr lang="de-DE" sz="2000" b="1" dirty="0">
                <a:solidFill>
                  <a:srgbClr val="2515F9"/>
                </a:solidFill>
                <a:latin typeface="Arial"/>
                <a:cs typeface="Arial"/>
              </a:rPr>
              <a:t>(</a:t>
            </a:r>
            <a:r>
              <a:rPr lang="de-DE" sz="2000" b="1" dirty="0" err="1">
                <a:solidFill>
                  <a:srgbClr val="2515F9"/>
                </a:solidFill>
                <a:latin typeface="Arial"/>
                <a:cs typeface="Arial"/>
              </a:rPr>
              <a:t>range</a:t>
            </a:r>
            <a:r>
              <a:rPr lang="de-DE" sz="2000" b="1" dirty="0">
                <a:solidFill>
                  <a:srgbClr val="2515F9"/>
                </a:solidFill>
                <a:latin typeface="Arial"/>
                <a:cs typeface="Arial"/>
              </a:rPr>
              <a:t>)	</a:t>
            </a:r>
            <a:r>
              <a:rPr lang="de-DE" sz="2000" b="1" dirty="0" err="1">
                <a:solidFill>
                  <a:srgbClr val="2515F9"/>
                </a:solidFill>
                <a:latin typeface="Arial"/>
                <a:cs typeface="Arial"/>
              </a:rPr>
              <a:t>Studies</a:t>
            </a:r>
            <a:r>
              <a:rPr lang="de-DE" sz="2000" b="1" dirty="0">
                <a:solidFill>
                  <a:srgbClr val="2515F9"/>
                </a:solidFill>
                <a:latin typeface="Arial"/>
                <a:cs typeface="Arial"/>
              </a:rPr>
              <a:t>	</a:t>
            </a:r>
            <a:r>
              <a:rPr lang="de-DE" sz="2000" b="1" dirty="0" err="1">
                <a:solidFill>
                  <a:srgbClr val="2515F9"/>
                </a:solidFill>
                <a:latin typeface="Arial"/>
                <a:cs typeface="Arial"/>
              </a:rPr>
              <a:t>Pts</a:t>
            </a:r>
            <a:r>
              <a:rPr lang="de-DE" sz="2000" b="1" dirty="0">
                <a:solidFill>
                  <a:srgbClr val="2515F9"/>
                </a:solidFill>
                <a:latin typeface="Arial"/>
                <a:cs typeface="Arial"/>
              </a:rPr>
              <a:t>			(</a:t>
            </a:r>
            <a:r>
              <a:rPr lang="de-DE" sz="2000" b="1" dirty="0" err="1">
                <a:solidFill>
                  <a:srgbClr val="2515F9"/>
                </a:solidFill>
                <a:latin typeface="Arial"/>
                <a:cs typeface="Arial"/>
              </a:rPr>
              <a:t>mo/prob</a:t>
            </a:r>
            <a:r>
              <a:rPr lang="de-DE" sz="2000" b="1" dirty="0">
                <a:solidFill>
                  <a:srgbClr val="2515F9"/>
                </a:solidFill>
                <a:latin typeface="Arial"/>
                <a:cs typeface="Arial"/>
              </a:rPr>
              <a:t>.)</a:t>
            </a:r>
          </a:p>
          <a:p>
            <a:pPr>
              <a:tabLst>
                <a:tab pos="3048000" algn="ctr"/>
                <a:tab pos="4286250" algn="ctr"/>
                <a:tab pos="5334000" algn="ctr"/>
                <a:tab pos="6286500" algn="ctr"/>
                <a:tab pos="7239000" algn="ctr"/>
                <a:tab pos="8286750" algn="ctr"/>
              </a:tabLst>
              <a:defRPr/>
            </a:pPr>
            <a:endParaRPr lang="de-DE" sz="2000" b="1" dirty="0">
              <a:solidFill>
                <a:srgbClr val="FFFFFF"/>
              </a:solidFill>
              <a:effectLst>
                <a:outerShdw blurRad="38100" dist="38100" dir="2700000" algn="tl">
                  <a:srgbClr val="000000"/>
                </a:outerShdw>
              </a:effectLst>
              <a:latin typeface="Arial"/>
              <a:cs typeface="Arial"/>
            </a:endParaRPr>
          </a:p>
          <a:p>
            <a:pPr>
              <a:lnSpc>
                <a:spcPct val="200000"/>
              </a:lnSpc>
              <a:tabLst>
                <a:tab pos="3048000" algn="ctr"/>
                <a:tab pos="4286250" algn="ctr"/>
                <a:tab pos="5334000" algn="ctr"/>
                <a:tab pos="6286500" algn="ctr"/>
                <a:tab pos="7239000" algn="ctr"/>
                <a:tab pos="8286750" algn="ctr"/>
              </a:tabLst>
              <a:defRPr/>
            </a:pPr>
            <a:r>
              <a:rPr lang="de-DE" sz="2000" b="1" dirty="0" err="1">
                <a:solidFill>
                  <a:srgbClr val="2515F9"/>
                </a:solidFill>
                <a:latin typeface="Arial"/>
                <a:cs typeface="Arial"/>
              </a:rPr>
              <a:t>Supportive</a:t>
            </a:r>
            <a:r>
              <a:rPr lang="de-DE" sz="2000" b="1" dirty="0">
                <a:solidFill>
                  <a:srgbClr val="2515F9"/>
                </a:solidFill>
                <a:latin typeface="Arial"/>
                <a:cs typeface="Arial"/>
              </a:rPr>
              <a:t> </a:t>
            </a:r>
            <a:r>
              <a:rPr lang="de-DE" sz="2000" b="1" dirty="0" err="1">
                <a:solidFill>
                  <a:srgbClr val="2515F9"/>
                </a:solidFill>
                <a:latin typeface="Arial"/>
                <a:cs typeface="Arial"/>
              </a:rPr>
              <a:t>tx</a:t>
            </a:r>
            <a:r>
              <a:rPr lang="de-DE" sz="2000" b="1" dirty="0">
                <a:solidFill>
                  <a:srgbClr val="FFFFFF"/>
                </a:solidFill>
                <a:effectLst>
                  <a:outerShdw blurRad="38100" dist="38100" dir="2700000" algn="tl">
                    <a:srgbClr val="000000"/>
                  </a:outerShdw>
                </a:effectLst>
                <a:latin typeface="Arial" charset="0"/>
              </a:rPr>
              <a:t>	</a:t>
            </a:r>
            <a:r>
              <a:rPr lang="de-DE" sz="2000" b="1" dirty="0">
                <a:latin typeface="Arial" charset="0"/>
              </a:rPr>
              <a:t>67-91y	1	9	  0	</a:t>
            </a:r>
            <a:r>
              <a:rPr lang="de-DE" sz="2000" b="1" dirty="0" err="1">
                <a:latin typeface="Arial" charset="0"/>
              </a:rPr>
              <a:t>n.a</a:t>
            </a:r>
            <a:r>
              <a:rPr lang="de-DE" sz="2000" b="1" dirty="0">
                <a:latin typeface="Arial" charset="0"/>
              </a:rPr>
              <a:t>.	&lt; 1</a:t>
            </a:r>
          </a:p>
          <a:p>
            <a:pPr>
              <a:lnSpc>
                <a:spcPct val="200000"/>
              </a:lnSpc>
              <a:tabLst>
                <a:tab pos="3048000" algn="ctr"/>
                <a:tab pos="4286250" algn="ctr"/>
                <a:tab pos="5334000" algn="ctr"/>
                <a:tab pos="6286500" algn="ctr"/>
                <a:tab pos="7239000" algn="ctr"/>
                <a:tab pos="8286750" algn="ctr"/>
              </a:tabLst>
              <a:defRPr/>
            </a:pPr>
            <a:r>
              <a:rPr lang="de-DE" sz="2000" b="1" dirty="0">
                <a:solidFill>
                  <a:srgbClr val="2515F9"/>
                </a:solidFill>
                <a:latin typeface="Arial" charset="0"/>
              </a:rPr>
              <a:t>Palliative </a:t>
            </a:r>
            <a:r>
              <a:rPr lang="de-DE" sz="2000" b="1" dirty="0" err="1">
                <a:solidFill>
                  <a:srgbClr val="2515F9"/>
                </a:solidFill>
                <a:latin typeface="Arial" charset="0"/>
              </a:rPr>
              <a:t>Chemo</a:t>
            </a:r>
            <a:r>
              <a:rPr lang="de-DE" sz="2000" b="1" dirty="0">
                <a:latin typeface="Arial" charset="0"/>
              </a:rPr>
              <a:t>	60-91y	4	94	43%	24%	7</a:t>
            </a:r>
          </a:p>
          <a:p>
            <a:pPr>
              <a:lnSpc>
                <a:spcPct val="200000"/>
              </a:lnSpc>
              <a:tabLst>
                <a:tab pos="3048000" algn="ctr"/>
                <a:tab pos="4286250" algn="ctr"/>
                <a:tab pos="5334000" algn="ctr"/>
                <a:tab pos="6286500" algn="ctr"/>
                <a:tab pos="7239000" algn="ctr"/>
                <a:tab pos="8286750" algn="ctr"/>
              </a:tabLst>
              <a:defRPr/>
            </a:pPr>
            <a:r>
              <a:rPr lang="de-DE" sz="2000" b="1" dirty="0">
                <a:solidFill>
                  <a:srgbClr val="2515F9"/>
                </a:solidFill>
                <a:latin typeface="Arial" charset="0"/>
              </a:rPr>
              <a:t>Intensive </a:t>
            </a:r>
            <a:r>
              <a:rPr lang="de-DE" sz="2000" b="1" dirty="0" err="1">
                <a:solidFill>
                  <a:srgbClr val="2515F9"/>
                </a:solidFill>
                <a:latin typeface="Arial" charset="0"/>
              </a:rPr>
              <a:t>Chemo</a:t>
            </a:r>
            <a:r>
              <a:rPr lang="de-DE" sz="2000" b="1" dirty="0">
                <a:latin typeface="Arial" charset="0"/>
              </a:rPr>
              <a:t>	60-92y	15	519	56%	23%	14%</a:t>
            </a:r>
          </a:p>
          <a:p>
            <a:pPr>
              <a:lnSpc>
                <a:spcPct val="200000"/>
              </a:lnSpc>
              <a:tabLst>
                <a:tab pos="3048000" algn="ctr"/>
                <a:tab pos="4286250" algn="ctr"/>
                <a:tab pos="5334000" algn="ctr"/>
                <a:tab pos="6286500" algn="ctr"/>
                <a:tab pos="7239000" algn="ctr"/>
                <a:tab pos="8286750" algn="ctr"/>
              </a:tabLst>
              <a:defRPr/>
            </a:pPr>
            <a:r>
              <a:rPr lang="de-DE" sz="2000" b="1" dirty="0">
                <a:solidFill>
                  <a:srgbClr val="2515F9"/>
                </a:solidFill>
                <a:latin typeface="Arial" charset="0"/>
              </a:rPr>
              <a:t>Age </a:t>
            </a:r>
            <a:r>
              <a:rPr lang="de-DE" sz="2000" b="1" dirty="0" err="1">
                <a:solidFill>
                  <a:srgbClr val="2515F9"/>
                </a:solidFill>
                <a:latin typeface="Arial" charset="0"/>
              </a:rPr>
              <a:t>specific</a:t>
            </a:r>
            <a:r>
              <a:rPr lang="de-DE" sz="2000" b="1" dirty="0">
                <a:solidFill>
                  <a:srgbClr val="2515F9"/>
                </a:solidFill>
                <a:latin typeface="Arial" charset="0"/>
              </a:rPr>
              <a:t> </a:t>
            </a:r>
            <a:r>
              <a:rPr lang="de-DE" sz="2000" b="1" dirty="0" err="1">
                <a:solidFill>
                  <a:srgbClr val="2515F9"/>
                </a:solidFill>
                <a:latin typeface="Arial" charset="0"/>
              </a:rPr>
              <a:t>tx</a:t>
            </a:r>
            <a:r>
              <a:rPr lang="de-DE" sz="2000" b="1" dirty="0">
                <a:latin typeface="Arial" charset="0"/>
              </a:rPr>
              <a:t>	55-86y	5	187	58%	16%	22%</a:t>
            </a:r>
          </a:p>
        </p:txBody>
      </p:sp>
      <p:sp>
        <p:nvSpPr>
          <p:cNvPr id="56326" name="Line 7"/>
          <p:cNvSpPr>
            <a:spLocks noChangeShapeType="1"/>
          </p:cNvSpPr>
          <p:nvPr/>
        </p:nvSpPr>
        <p:spPr bwMode="auto">
          <a:xfrm>
            <a:off x="228600" y="2047875"/>
            <a:ext cx="8458200" cy="0"/>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endParaRPr lang="en-US"/>
          </a:p>
        </p:txBody>
      </p:sp>
      <p:sp>
        <p:nvSpPr>
          <p:cNvPr id="56327" name="Line 8"/>
          <p:cNvSpPr>
            <a:spLocks noChangeShapeType="1"/>
          </p:cNvSpPr>
          <p:nvPr/>
        </p:nvSpPr>
        <p:spPr bwMode="auto">
          <a:xfrm>
            <a:off x="342900" y="4714875"/>
            <a:ext cx="8458200" cy="0"/>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endParaRPr lang="en-US"/>
          </a:p>
        </p:txBody>
      </p:sp>
      <p:sp>
        <p:nvSpPr>
          <p:cNvPr id="120841" name="Text Box 9"/>
          <p:cNvSpPr txBox="1">
            <a:spLocks noChangeArrowheads="1"/>
          </p:cNvSpPr>
          <p:nvPr/>
        </p:nvSpPr>
        <p:spPr bwMode="auto">
          <a:xfrm>
            <a:off x="381000" y="5092700"/>
            <a:ext cx="8720138" cy="1568450"/>
          </a:xfrm>
          <a:prstGeom prst="rect">
            <a:avLst/>
          </a:prstGeom>
          <a:noFill/>
          <a:ln w="9525">
            <a:noFill/>
            <a:miter lim="800000"/>
            <a:headEnd/>
            <a:tailEnd/>
          </a:ln>
          <a:effectLst/>
        </p:spPr>
        <p:txBody>
          <a:bodyPr wrap="none">
            <a:spAutoFit/>
          </a:bodyPr>
          <a:lstStyle/>
          <a:p>
            <a:pPr>
              <a:buFont typeface="Wingdings" charset="2"/>
              <a:buNone/>
              <a:tabLst>
                <a:tab pos="5816600" algn="l"/>
                <a:tab pos="6769100" algn="l"/>
                <a:tab pos="7810500" algn="l"/>
              </a:tabLst>
              <a:defRPr/>
            </a:pPr>
            <a:r>
              <a:rPr lang="de-DE" sz="2400" b="1" dirty="0">
                <a:solidFill>
                  <a:srgbClr val="2515F9"/>
                </a:solidFill>
                <a:latin typeface="Arial" charset="0"/>
              </a:rPr>
              <a:t>Best </a:t>
            </a:r>
            <a:r>
              <a:rPr lang="de-DE" sz="2400" b="1" dirty="0" err="1">
                <a:solidFill>
                  <a:srgbClr val="2515F9"/>
                </a:solidFill>
                <a:latin typeface="Arial" charset="0"/>
              </a:rPr>
              <a:t>results</a:t>
            </a:r>
            <a:r>
              <a:rPr lang="de-DE" sz="2400" b="1" dirty="0">
                <a:solidFill>
                  <a:srgbClr val="2515F9"/>
                </a:solidFill>
                <a:latin typeface="Arial" charset="0"/>
              </a:rPr>
              <a:t> </a:t>
            </a:r>
            <a:r>
              <a:rPr lang="de-DE" sz="2400" b="1" dirty="0" err="1">
                <a:solidFill>
                  <a:srgbClr val="2515F9"/>
                </a:solidFill>
                <a:latin typeface="Arial" charset="0"/>
              </a:rPr>
              <a:t>with</a:t>
            </a:r>
            <a:r>
              <a:rPr lang="de-DE" sz="2400" b="1" dirty="0">
                <a:solidFill>
                  <a:srgbClr val="2515F9"/>
                </a:solidFill>
                <a:latin typeface="Arial" charset="0"/>
              </a:rPr>
              <a:t> age </a:t>
            </a:r>
            <a:r>
              <a:rPr lang="de-DE" sz="2400" b="1" dirty="0" err="1">
                <a:solidFill>
                  <a:srgbClr val="2515F9"/>
                </a:solidFill>
                <a:latin typeface="Arial" charset="0"/>
              </a:rPr>
              <a:t>specific</a:t>
            </a:r>
            <a:r>
              <a:rPr lang="de-DE" sz="2400" b="1" dirty="0">
                <a:solidFill>
                  <a:srgbClr val="2515F9"/>
                </a:solidFill>
                <a:latin typeface="Arial" charset="0"/>
              </a:rPr>
              <a:t> </a:t>
            </a:r>
            <a:r>
              <a:rPr lang="de-DE" sz="2400" b="1" dirty="0" err="1">
                <a:solidFill>
                  <a:srgbClr val="2515F9"/>
                </a:solidFill>
                <a:latin typeface="Arial" charset="0"/>
              </a:rPr>
              <a:t>moderately</a:t>
            </a:r>
            <a:r>
              <a:rPr lang="de-DE" sz="2400" b="1" dirty="0">
                <a:solidFill>
                  <a:srgbClr val="2515F9"/>
                </a:solidFill>
                <a:latin typeface="Arial" charset="0"/>
              </a:rPr>
              <a:t> intensive </a:t>
            </a:r>
            <a:r>
              <a:rPr lang="de-DE" sz="2400" b="1" dirty="0" err="1">
                <a:solidFill>
                  <a:srgbClr val="2515F9"/>
                </a:solidFill>
                <a:latin typeface="Arial" charset="0"/>
              </a:rPr>
              <a:t>chemo</a:t>
            </a:r>
            <a:endParaRPr lang="de-DE" sz="2400" b="1" dirty="0">
              <a:solidFill>
                <a:srgbClr val="2515F9"/>
              </a:solidFill>
              <a:latin typeface="Arial" charset="0"/>
            </a:endParaRPr>
          </a:p>
          <a:p>
            <a:pPr>
              <a:buFont typeface="Wingdings" charset="2"/>
              <a:buNone/>
              <a:tabLst>
                <a:tab pos="5816600" algn="l"/>
                <a:tab pos="6769100" algn="l"/>
                <a:tab pos="7810500" algn="l"/>
              </a:tabLst>
              <a:defRPr/>
            </a:pPr>
            <a:r>
              <a:rPr lang="de-DE" sz="2400" b="1" dirty="0">
                <a:solidFill>
                  <a:srgbClr val="2515F9"/>
                </a:solidFill>
                <a:latin typeface="Arial" charset="0"/>
              </a:rPr>
              <a:t>- </a:t>
            </a:r>
            <a:r>
              <a:rPr lang="de-DE" sz="2400" b="1" dirty="0" err="1">
                <a:solidFill>
                  <a:srgbClr val="2515F9"/>
                </a:solidFill>
                <a:latin typeface="Arial" charset="0"/>
              </a:rPr>
              <a:t>Lower</a:t>
            </a:r>
            <a:r>
              <a:rPr lang="de-DE" sz="2400" b="1" dirty="0">
                <a:solidFill>
                  <a:srgbClr val="2515F9"/>
                </a:solidFill>
                <a:latin typeface="Arial" charset="0"/>
              </a:rPr>
              <a:t> rate of ED</a:t>
            </a:r>
          </a:p>
          <a:p>
            <a:pPr>
              <a:buFont typeface="Wingdings" charset="2"/>
              <a:buNone/>
              <a:tabLst>
                <a:tab pos="5816600" algn="l"/>
                <a:tab pos="6769100" algn="l"/>
                <a:tab pos="7810500" algn="l"/>
              </a:tabLst>
              <a:defRPr/>
            </a:pPr>
            <a:r>
              <a:rPr lang="de-DE" sz="2400" b="1" dirty="0">
                <a:solidFill>
                  <a:srgbClr val="2515F9"/>
                </a:solidFill>
                <a:latin typeface="Arial" charset="0"/>
              </a:rPr>
              <a:t>- </a:t>
            </a:r>
            <a:r>
              <a:rPr lang="de-DE" sz="2400" b="1" dirty="0" err="1">
                <a:solidFill>
                  <a:srgbClr val="2515F9"/>
                </a:solidFill>
                <a:latin typeface="Arial" charset="0"/>
              </a:rPr>
              <a:t>Better</a:t>
            </a:r>
            <a:r>
              <a:rPr lang="de-DE" sz="2400" b="1" dirty="0">
                <a:solidFill>
                  <a:srgbClr val="2515F9"/>
                </a:solidFill>
                <a:latin typeface="Arial" charset="0"/>
              </a:rPr>
              <a:t> </a:t>
            </a:r>
            <a:r>
              <a:rPr lang="de-DE" sz="2400" b="1" dirty="0" err="1">
                <a:solidFill>
                  <a:srgbClr val="2515F9"/>
                </a:solidFill>
                <a:latin typeface="Arial" charset="0"/>
              </a:rPr>
              <a:t>survival</a:t>
            </a:r>
            <a:r>
              <a:rPr lang="de-DE" sz="2400" b="1" dirty="0">
                <a:solidFill>
                  <a:srgbClr val="2515F9"/>
                </a:solidFill>
                <a:latin typeface="Arial" charset="0"/>
              </a:rPr>
              <a:t> </a:t>
            </a:r>
          </a:p>
          <a:p>
            <a:pPr>
              <a:buFont typeface="Wingdings" charset="2"/>
              <a:buNone/>
              <a:tabLst>
                <a:tab pos="5816600" algn="l"/>
                <a:tab pos="6769100" algn="l"/>
                <a:tab pos="7810500" algn="l"/>
              </a:tabLst>
              <a:defRPr/>
            </a:pPr>
            <a:endParaRPr lang="de-DE" sz="2400" b="1" dirty="0">
              <a:solidFill>
                <a:srgbClr val="FFFF00"/>
              </a:solidFill>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1" descr="slide42.png"/>
          <p:cNvPicPr>
            <a:picLocks noChangeAspect="1"/>
          </p:cNvPicPr>
          <p:nvPr/>
        </p:nvPicPr>
        <p:blipFill>
          <a:blip r:embed="rId3" cstate="print"/>
          <a:srcRect/>
          <a:stretch>
            <a:fillRect/>
          </a:stretch>
        </p:blipFill>
        <p:spPr bwMode="auto">
          <a:xfrm>
            <a:off x="0" y="0"/>
            <a:ext cx="9142413" cy="6856413"/>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431800" y="4221163"/>
            <a:ext cx="8712200" cy="2052637"/>
          </a:xfrm>
          <a:prstGeom prst="rect">
            <a:avLst/>
          </a:prstGeom>
          <a:solidFill>
            <a:srgbClr val="F8F8F8"/>
          </a:solidFill>
          <a:ln w="9525">
            <a:solidFill>
              <a:schemeClr val="tx1"/>
            </a:solidFill>
            <a:miter lim="800000"/>
            <a:headEnd/>
            <a:tailEnd/>
          </a:ln>
          <a:effectLst/>
        </p:spPr>
        <p:txBody>
          <a:bodyPr wrap="none" anchor="ct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475" name="Rectangle 3"/>
          <p:cNvSpPr>
            <a:spLocks noChangeArrowheads="1"/>
          </p:cNvSpPr>
          <p:nvPr/>
        </p:nvSpPr>
        <p:spPr bwMode="auto">
          <a:xfrm>
            <a:off x="431800" y="1285875"/>
            <a:ext cx="8712200" cy="2808288"/>
          </a:xfrm>
          <a:prstGeom prst="rect">
            <a:avLst/>
          </a:prstGeom>
          <a:solidFill>
            <a:srgbClr val="F8F8F8"/>
          </a:solidFill>
          <a:ln w="9525">
            <a:solidFill>
              <a:schemeClr val="tx1"/>
            </a:solidFill>
            <a:miter lim="800000"/>
            <a:headEnd/>
            <a:tailEnd/>
          </a:ln>
          <a:effectLst/>
        </p:spPr>
        <p:txBody>
          <a:bodyPr wrap="none" anchor="ct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476" name="Freeform 4"/>
          <p:cNvSpPr>
            <a:spLocks/>
          </p:cNvSpPr>
          <p:nvPr/>
        </p:nvSpPr>
        <p:spPr bwMode="auto">
          <a:xfrm>
            <a:off x="841375" y="2693988"/>
            <a:ext cx="90488" cy="306387"/>
          </a:xfrm>
          <a:custGeom>
            <a:avLst/>
            <a:gdLst/>
            <a:ahLst/>
            <a:cxnLst>
              <a:cxn ang="0">
                <a:pos x="0" y="192"/>
              </a:cxn>
              <a:cxn ang="0">
                <a:pos x="0" y="0"/>
              </a:cxn>
              <a:cxn ang="0">
                <a:pos x="384" y="0"/>
              </a:cxn>
              <a:cxn ang="0">
                <a:pos x="384" y="192"/>
              </a:cxn>
              <a:cxn ang="0">
                <a:pos x="0" y="192"/>
              </a:cxn>
            </a:cxnLst>
            <a:rect l="0" t="0" r="r" b="b"/>
            <a:pathLst>
              <a:path w="385" h="193">
                <a:moveTo>
                  <a:pt x="0" y="192"/>
                </a:moveTo>
                <a:lnTo>
                  <a:pt x="0" y="0"/>
                </a:lnTo>
                <a:lnTo>
                  <a:pt x="384" y="0"/>
                </a:lnTo>
                <a:lnTo>
                  <a:pt x="384" y="192"/>
                </a:lnTo>
                <a:lnTo>
                  <a:pt x="0" y="192"/>
                </a:lnTo>
              </a:path>
            </a:pathLst>
          </a:custGeom>
          <a:solidFill>
            <a:srgbClr val="66FFFF"/>
          </a:solidFill>
          <a:ln w="12700" cap="rnd" cmpd="sng">
            <a:solidFill>
              <a:srgbClr val="000000"/>
            </a:solidFill>
            <a:prstDash val="solid"/>
            <a:round/>
            <a:headEnd type="none" w="med" len="med"/>
            <a:tailEnd type="none" w="med" len="med"/>
          </a:ln>
          <a:effectLst/>
        </p:spPr>
        <p:txBody>
          <a:bodyP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477" name="Freeform 5"/>
          <p:cNvSpPr>
            <a:spLocks/>
          </p:cNvSpPr>
          <p:nvPr/>
        </p:nvSpPr>
        <p:spPr bwMode="auto">
          <a:xfrm>
            <a:off x="1146175" y="2693988"/>
            <a:ext cx="263525" cy="306387"/>
          </a:xfrm>
          <a:custGeom>
            <a:avLst/>
            <a:gdLst/>
            <a:ahLst/>
            <a:cxnLst>
              <a:cxn ang="0">
                <a:pos x="0" y="192"/>
              </a:cxn>
              <a:cxn ang="0">
                <a:pos x="0" y="0"/>
              </a:cxn>
              <a:cxn ang="0">
                <a:pos x="384" y="0"/>
              </a:cxn>
              <a:cxn ang="0">
                <a:pos x="384" y="192"/>
              </a:cxn>
              <a:cxn ang="0">
                <a:pos x="0" y="192"/>
              </a:cxn>
            </a:cxnLst>
            <a:rect l="0" t="0" r="r" b="b"/>
            <a:pathLst>
              <a:path w="385" h="193">
                <a:moveTo>
                  <a:pt x="0" y="192"/>
                </a:moveTo>
                <a:lnTo>
                  <a:pt x="0" y="0"/>
                </a:lnTo>
                <a:lnTo>
                  <a:pt x="384" y="0"/>
                </a:lnTo>
                <a:lnTo>
                  <a:pt x="384" y="192"/>
                </a:lnTo>
                <a:lnTo>
                  <a:pt x="0" y="192"/>
                </a:lnTo>
              </a:path>
            </a:pathLst>
          </a:custGeom>
          <a:solidFill>
            <a:srgbClr val="66FFFF"/>
          </a:solidFill>
          <a:ln w="12700" cap="rnd" cmpd="sng">
            <a:solidFill>
              <a:srgbClr val="000000"/>
            </a:solidFill>
            <a:prstDash val="solid"/>
            <a:round/>
            <a:headEnd type="none" w="med" len="med"/>
            <a:tailEnd type="none" w="med" len="med"/>
          </a:ln>
          <a:effectLst/>
        </p:spPr>
        <p:txBody>
          <a:bodyP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478" name="Rectangle 6"/>
          <p:cNvSpPr>
            <a:spLocks noChangeArrowheads="1"/>
          </p:cNvSpPr>
          <p:nvPr/>
        </p:nvSpPr>
        <p:spPr bwMode="auto">
          <a:xfrm>
            <a:off x="755650" y="1827213"/>
            <a:ext cx="796925" cy="274637"/>
          </a:xfrm>
          <a:prstGeom prst="rect">
            <a:avLst/>
          </a:prstGeom>
          <a:noFill/>
          <a:ln w="12700">
            <a:noFill/>
            <a:miter lim="800000"/>
            <a:headEnd/>
            <a:tailEnd/>
          </a:ln>
          <a:effectLst/>
        </p:spPr>
        <p:txBody>
          <a:bodyPr wrap="none" lIns="90488" tIns="44450" rIns="90488" bIns="44450">
            <a:spAutoFit/>
          </a:bodyPr>
          <a:lstStyle/>
          <a:p>
            <a:pPr defTabSz="762000" eaLnBrk="0" fontAlgn="auto" hangingPunct="0">
              <a:spcBef>
                <a:spcPts val="0"/>
              </a:spcBef>
              <a:spcAft>
                <a:spcPts val="0"/>
              </a:spcAft>
              <a:defRPr/>
            </a:pPr>
            <a:r>
              <a:rPr lang="de-DE" sz="1200" b="1">
                <a:solidFill>
                  <a:schemeClr val="accent4">
                    <a:lumMod val="10000"/>
                  </a:schemeClr>
                </a:solidFill>
                <a:latin typeface="+mn-lt"/>
                <a:cs typeface="Arial" charset="0"/>
              </a:rPr>
              <a:t>Induction</a:t>
            </a:r>
          </a:p>
        </p:txBody>
      </p:sp>
      <p:sp>
        <p:nvSpPr>
          <p:cNvPr id="105479" name="Freeform 7"/>
          <p:cNvSpPr>
            <a:spLocks/>
          </p:cNvSpPr>
          <p:nvPr/>
        </p:nvSpPr>
        <p:spPr bwMode="auto">
          <a:xfrm>
            <a:off x="928688" y="2693988"/>
            <a:ext cx="239712" cy="306387"/>
          </a:xfrm>
          <a:custGeom>
            <a:avLst/>
            <a:gdLst/>
            <a:ahLst/>
            <a:cxnLst>
              <a:cxn ang="0">
                <a:pos x="0" y="192"/>
              </a:cxn>
              <a:cxn ang="0">
                <a:pos x="0" y="0"/>
              </a:cxn>
              <a:cxn ang="0">
                <a:pos x="384" y="0"/>
              </a:cxn>
              <a:cxn ang="0">
                <a:pos x="384" y="192"/>
              </a:cxn>
              <a:cxn ang="0">
                <a:pos x="0" y="192"/>
              </a:cxn>
            </a:cxnLst>
            <a:rect l="0" t="0" r="r" b="b"/>
            <a:pathLst>
              <a:path w="385" h="193">
                <a:moveTo>
                  <a:pt x="0" y="192"/>
                </a:moveTo>
                <a:lnTo>
                  <a:pt x="0" y="0"/>
                </a:lnTo>
                <a:lnTo>
                  <a:pt x="384" y="0"/>
                </a:lnTo>
                <a:lnTo>
                  <a:pt x="384" y="192"/>
                </a:lnTo>
                <a:lnTo>
                  <a:pt x="0" y="192"/>
                </a:lnTo>
              </a:path>
            </a:pathLst>
          </a:custGeom>
          <a:solidFill>
            <a:srgbClr val="66FFFF"/>
          </a:solidFill>
          <a:ln w="12700" cap="rnd" cmpd="sng">
            <a:solidFill>
              <a:srgbClr val="000000"/>
            </a:solidFill>
            <a:prstDash val="solid"/>
            <a:round/>
            <a:headEnd type="none" w="med" len="med"/>
            <a:tailEnd type="none" w="med" len="med"/>
          </a:ln>
          <a:effectLst/>
        </p:spPr>
        <p:txBody>
          <a:bodyP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480" name="Rectangle 8"/>
          <p:cNvSpPr>
            <a:spLocks noChangeArrowheads="1"/>
          </p:cNvSpPr>
          <p:nvPr/>
        </p:nvSpPr>
        <p:spPr bwMode="auto">
          <a:xfrm>
            <a:off x="2236788" y="2049463"/>
            <a:ext cx="487362" cy="242887"/>
          </a:xfrm>
          <a:prstGeom prst="rect">
            <a:avLst/>
          </a:prstGeom>
          <a:noFill/>
          <a:ln w="12700">
            <a:noFill/>
            <a:miter lim="800000"/>
            <a:headEnd/>
            <a:tailEnd/>
          </a:ln>
          <a:effectLst/>
        </p:spPr>
        <p:txBody>
          <a:bodyPr wrap="none" lIns="90488" tIns="44450" rIns="90488" bIns="44450">
            <a:spAutoFit/>
          </a:bodyPr>
          <a:lstStyle/>
          <a:p>
            <a:pPr defTabSz="762000" eaLnBrk="0" fontAlgn="auto" hangingPunct="0">
              <a:spcBef>
                <a:spcPts val="0"/>
              </a:spcBef>
              <a:spcAft>
                <a:spcPts val="0"/>
              </a:spcAft>
              <a:defRPr/>
            </a:pPr>
            <a:r>
              <a:rPr lang="de-DE" sz="1000" b="1">
                <a:solidFill>
                  <a:schemeClr val="accent4">
                    <a:lumMod val="10000"/>
                  </a:schemeClr>
                </a:solidFill>
                <a:latin typeface="+mn-lt"/>
                <a:cs typeface="Arial" charset="0"/>
              </a:rPr>
              <a:t>HDAC</a:t>
            </a:r>
          </a:p>
        </p:txBody>
      </p:sp>
      <p:sp>
        <p:nvSpPr>
          <p:cNvPr id="105481" name="Rectangle 9"/>
          <p:cNvSpPr>
            <a:spLocks noChangeArrowheads="1"/>
          </p:cNvSpPr>
          <p:nvPr/>
        </p:nvSpPr>
        <p:spPr bwMode="auto">
          <a:xfrm>
            <a:off x="3419475" y="2049463"/>
            <a:ext cx="487363" cy="242887"/>
          </a:xfrm>
          <a:prstGeom prst="rect">
            <a:avLst/>
          </a:prstGeom>
          <a:noFill/>
          <a:ln w="12700">
            <a:noFill/>
            <a:miter lim="800000"/>
            <a:headEnd/>
            <a:tailEnd/>
          </a:ln>
          <a:effectLst/>
        </p:spPr>
        <p:txBody>
          <a:bodyPr wrap="none" lIns="90488" tIns="44450" rIns="90488" bIns="44450">
            <a:spAutoFit/>
          </a:bodyPr>
          <a:lstStyle/>
          <a:p>
            <a:pPr defTabSz="762000" eaLnBrk="0" fontAlgn="auto" hangingPunct="0">
              <a:spcBef>
                <a:spcPts val="0"/>
              </a:spcBef>
              <a:spcAft>
                <a:spcPts val="0"/>
              </a:spcAft>
              <a:defRPr/>
            </a:pPr>
            <a:r>
              <a:rPr lang="de-DE" sz="1000" b="1">
                <a:solidFill>
                  <a:schemeClr val="accent4">
                    <a:lumMod val="10000"/>
                  </a:schemeClr>
                </a:solidFill>
                <a:latin typeface="+mn-lt"/>
                <a:cs typeface="Arial" charset="0"/>
              </a:rPr>
              <a:t>HDAC</a:t>
            </a:r>
          </a:p>
        </p:txBody>
      </p:sp>
      <p:sp>
        <p:nvSpPr>
          <p:cNvPr id="105482" name="Freeform 10"/>
          <p:cNvSpPr>
            <a:spLocks/>
          </p:cNvSpPr>
          <p:nvPr/>
        </p:nvSpPr>
        <p:spPr bwMode="auto">
          <a:xfrm>
            <a:off x="3579813" y="2727325"/>
            <a:ext cx="92075" cy="274638"/>
          </a:xfrm>
          <a:custGeom>
            <a:avLst/>
            <a:gdLst/>
            <a:ahLst/>
            <a:cxnLst>
              <a:cxn ang="0">
                <a:pos x="0" y="172"/>
              </a:cxn>
              <a:cxn ang="0">
                <a:pos x="0" y="0"/>
              </a:cxn>
              <a:cxn ang="0">
                <a:pos x="57" y="0"/>
              </a:cxn>
              <a:cxn ang="0">
                <a:pos x="57" y="172"/>
              </a:cxn>
              <a:cxn ang="0">
                <a:pos x="0" y="172"/>
              </a:cxn>
            </a:cxnLst>
            <a:rect l="0" t="0" r="r" b="b"/>
            <a:pathLst>
              <a:path w="58" h="173">
                <a:moveTo>
                  <a:pt x="0" y="172"/>
                </a:moveTo>
                <a:lnTo>
                  <a:pt x="0" y="0"/>
                </a:lnTo>
                <a:lnTo>
                  <a:pt x="57" y="0"/>
                </a:lnTo>
                <a:lnTo>
                  <a:pt x="57" y="172"/>
                </a:lnTo>
                <a:lnTo>
                  <a:pt x="0" y="172"/>
                </a:lnTo>
              </a:path>
            </a:pathLst>
          </a:custGeom>
          <a:solidFill>
            <a:schemeClr val="accent1"/>
          </a:solidFill>
          <a:ln w="12700" cap="rnd" cmpd="sng">
            <a:solidFill>
              <a:srgbClr val="009999"/>
            </a:solidFill>
            <a:prstDash val="solid"/>
            <a:round/>
            <a:headEnd type="none" w="med" len="med"/>
            <a:tailEnd type="none" w="med" len="med"/>
          </a:ln>
          <a:effectLst/>
        </p:spPr>
        <p:txBody>
          <a:bodyP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483" name="Freeform 11"/>
          <p:cNvSpPr>
            <a:spLocks/>
          </p:cNvSpPr>
          <p:nvPr/>
        </p:nvSpPr>
        <p:spPr bwMode="auto">
          <a:xfrm>
            <a:off x="2411413" y="2727325"/>
            <a:ext cx="92075" cy="274638"/>
          </a:xfrm>
          <a:custGeom>
            <a:avLst/>
            <a:gdLst/>
            <a:ahLst/>
            <a:cxnLst>
              <a:cxn ang="0">
                <a:pos x="0" y="172"/>
              </a:cxn>
              <a:cxn ang="0">
                <a:pos x="0" y="0"/>
              </a:cxn>
              <a:cxn ang="0">
                <a:pos x="57" y="0"/>
              </a:cxn>
              <a:cxn ang="0">
                <a:pos x="57" y="172"/>
              </a:cxn>
              <a:cxn ang="0">
                <a:pos x="0" y="172"/>
              </a:cxn>
            </a:cxnLst>
            <a:rect l="0" t="0" r="r" b="b"/>
            <a:pathLst>
              <a:path w="58" h="173">
                <a:moveTo>
                  <a:pt x="0" y="172"/>
                </a:moveTo>
                <a:lnTo>
                  <a:pt x="0" y="0"/>
                </a:lnTo>
                <a:lnTo>
                  <a:pt x="57" y="0"/>
                </a:lnTo>
                <a:lnTo>
                  <a:pt x="57" y="172"/>
                </a:lnTo>
                <a:lnTo>
                  <a:pt x="0" y="172"/>
                </a:lnTo>
              </a:path>
            </a:pathLst>
          </a:custGeom>
          <a:solidFill>
            <a:schemeClr val="accent1"/>
          </a:solidFill>
          <a:ln w="12700" cap="rnd" cmpd="sng">
            <a:solidFill>
              <a:srgbClr val="009999"/>
            </a:solidFill>
            <a:prstDash val="solid"/>
            <a:round/>
            <a:headEnd type="none" w="med" len="med"/>
            <a:tailEnd type="none" w="med" len="med"/>
          </a:ln>
          <a:effectLst/>
        </p:spPr>
        <p:txBody>
          <a:bodyP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484" name="Freeform 12"/>
          <p:cNvSpPr>
            <a:spLocks/>
          </p:cNvSpPr>
          <p:nvPr/>
        </p:nvSpPr>
        <p:spPr bwMode="auto">
          <a:xfrm>
            <a:off x="1871663" y="2728913"/>
            <a:ext cx="63500" cy="273050"/>
          </a:xfrm>
          <a:custGeom>
            <a:avLst/>
            <a:gdLst/>
            <a:ahLst/>
            <a:cxnLst>
              <a:cxn ang="0">
                <a:pos x="0" y="0"/>
              </a:cxn>
              <a:cxn ang="0">
                <a:pos x="0" y="171"/>
              </a:cxn>
              <a:cxn ang="0">
                <a:pos x="39" y="171"/>
              </a:cxn>
              <a:cxn ang="0">
                <a:pos x="39" y="0"/>
              </a:cxn>
              <a:cxn ang="0">
                <a:pos x="0" y="0"/>
              </a:cxn>
            </a:cxnLst>
            <a:rect l="0" t="0" r="r" b="b"/>
            <a:pathLst>
              <a:path w="40" h="172">
                <a:moveTo>
                  <a:pt x="0" y="0"/>
                </a:moveTo>
                <a:lnTo>
                  <a:pt x="0" y="171"/>
                </a:lnTo>
                <a:lnTo>
                  <a:pt x="39" y="171"/>
                </a:lnTo>
                <a:lnTo>
                  <a:pt x="39" y="0"/>
                </a:lnTo>
                <a:lnTo>
                  <a:pt x="0" y="0"/>
                </a:lnTo>
              </a:path>
            </a:pathLst>
          </a:custGeom>
          <a:solidFill>
            <a:srgbClr val="FFCC00"/>
          </a:solidFill>
          <a:ln w="12700" cap="rnd" cmpd="sng">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485" name="Rectangle 13"/>
          <p:cNvSpPr>
            <a:spLocks noChangeArrowheads="1"/>
          </p:cNvSpPr>
          <p:nvPr/>
        </p:nvSpPr>
        <p:spPr bwMode="auto">
          <a:xfrm>
            <a:off x="1619250" y="2049463"/>
            <a:ext cx="542925" cy="396875"/>
          </a:xfrm>
          <a:prstGeom prst="rect">
            <a:avLst/>
          </a:prstGeom>
          <a:noFill/>
          <a:ln w="12700">
            <a:noFill/>
            <a:miter lim="800000"/>
            <a:headEnd/>
            <a:tailEnd/>
          </a:ln>
          <a:effectLst/>
        </p:spPr>
        <p:txBody>
          <a:bodyPr wrap="none" lIns="90488" tIns="44450" rIns="90488" bIns="44450">
            <a:spAutoFit/>
          </a:bodyPr>
          <a:lstStyle/>
          <a:p>
            <a:pPr algn="ctr" defTabSz="762000" eaLnBrk="0" fontAlgn="auto" hangingPunct="0">
              <a:spcBef>
                <a:spcPts val="0"/>
              </a:spcBef>
              <a:spcAft>
                <a:spcPts val="0"/>
              </a:spcAft>
              <a:defRPr/>
            </a:pPr>
            <a:r>
              <a:rPr lang="de-DE" sz="1000" b="1" dirty="0">
                <a:solidFill>
                  <a:schemeClr val="accent4">
                    <a:lumMod val="10000"/>
                  </a:schemeClr>
                </a:solidFill>
                <a:latin typeface="+mn-lt"/>
                <a:cs typeface="Arial" charset="0"/>
              </a:rPr>
              <a:t>IDMTX</a:t>
            </a:r>
          </a:p>
          <a:p>
            <a:pPr algn="ctr" defTabSz="762000" eaLnBrk="0" fontAlgn="auto" hangingPunct="0">
              <a:spcBef>
                <a:spcPts val="0"/>
              </a:spcBef>
              <a:spcAft>
                <a:spcPts val="0"/>
              </a:spcAft>
              <a:defRPr/>
            </a:pPr>
            <a:r>
              <a:rPr lang="de-DE" sz="1000" b="1" dirty="0">
                <a:solidFill>
                  <a:schemeClr val="accent4">
                    <a:lumMod val="10000"/>
                  </a:schemeClr>
                </a:solidFill>
                <a:latin typeface="+mn-lt"/>
                <a:cs typeface="Arial" charset="0"/>
              </a:rPr>
              <a:t>ASP</a:t>
            </a:r>
          </a:p>
        </p:txBody>
      </p:sp>
      <p:sp>
        <p:nvSpPr>
          <p:cNvPr id="105486" name="Rectangle 14"/>
          <p:cNvSpPr>
            <a:spLocks noChangeArrowheads="1"/>
          </p:cNvSpPr>
          <p:nvPr/>
        </p:nvSpPr>
        <p:spPr bwMode="auto">
          <a:xfrm>
            <a:off x="760413" y="2709863"/>
            <a:ext cx="249237" cy="211137"/>
          </a:xfrm>
          <a:prstGeom prst="rect">
            <a:avLst/>
          </a:prstGeom>
          <a:noFill/>
          <a:ln w="12700">
            <a:noFill/>
            <a:miter lim="800000"/>
            <a:headEnd/>
            <a:tailEnd/>
          </a:ln>
          <a:effectLst/>
        </p:spPr>
        <p:txBody>
          <a:bodyPr wrap="none" lIns="90488" tIns="44450" rIns="90488" bIns="44450">
            <a:spAutoFit/>
          </a:bodyPr>
          <a:lstStyle/>
          <a:p>
            <a:pPr defTabSz="762000" eaLnBrk="0" fontAlgn="auto" hangingPunct="0">
              <a:spcBef>
                <a:spcPts val="0"/>
              </a:spcBef>
              <a:spcAft>
                <a:spcPts val="0"/>
              </a:spcAft>
              <a:defRPr/>
            </a:pPr>
            <a:r>
              <a:rPr lang="de-DE" sz="800">
                <a:solidFill>
                  <a:schemeClr val="accent4">
                    <a:lumMod val="10000"/>
                  </a:schemeClr>
                </a:solidFill>
                <a:latin typeface="+mn-lt"/>
                <a:cs typeface="Arial" charset="0"/>
              </a:rPr>
              <a:t>V</a:t>
            </a:r>
          </a:p>
        </p:txBody>
      </p:sp>
      <p:sp>
        <p:nvSpPr>
          <p:cNvPr id="105487" name="Rectangle 15"/>
          <p:cNvSpPr>
            <a:spLocks noChangeArrowheads="1"/>
          </p:cNvSpPr>
          <p:nvPr/>
        </p:nvSpPr>
        <p:spPr bwMode="auto">
          <a:xfrm>
            <a:off x="852488" y="2709863"/>
            <a:ext cx="360362" cy="212725"/>
          </a:xfrm>
          <a:prstGeom prst="rect">
            <a:avLst/>
          </a:prstGeom>
          <a:noFill/>
          <a:ln w="12700">
            <a:noFill/>
            <a:miter lim="800000"/>
            <a:headEnd/>
            <a:tailEnd/>
          </a:ln>
          <a:effectLst/>
        </p:spPr>
        <p:txBody>
          <a:bodyPr wrap="none" lIns="90488" tIns="44450" rIns="90488" bIns="44450">
            <a:spAutoFit/>
          </a:bodyPr>
          <a:lstStyle/>
          <a:p>
            <a:pPr defTabSz="762000" eaLnBrk="0" fontAlgn="auto" hangingPunct="0">
              <a:spcBef>
                <a:spcPts val="0"/>
              </a:spcBef>
              <a:spcAft>
                <a:spcPts val="0"/>
              </a:spcAft>
              <a:defRPr/>
            </a:pPr>
            <a:r>
              <a:rPr lang="de-DE" sz="800">
                <a:solidFill>
                  <a:schemeClr val="accent4">
                    <a:lumMod val="10000"/>
                  </a:schemeClr>
                </a:solidFill>
                <a:latin typeface="+mn-lt"/>
                <a:cs typeface="Arial" charset="0"/>
              </a:rPr>
              <a:t> Ph I</a:t>
            </a:r>
          </a:p>
        </p:txBody>
      </p:sp>
      <p:sp>
        <p:nvSpPr>
          <p:cNvPr id="105488" name="Rectangle 16"/>
          <p:cNvSpPr>
            <a:spLocks noChangeArrowheads="1"/>
          </p:cNvSpPr>
          <p:nvPr/>
        </p:nvSpPr>
        <p:spPr bwMode="auto">
          <a:xfrm>
            <a:off x="1036638" y="2709863"/>
            <a:ext cx="407987" cy="212725"/>
          </a:xfrm>
          <a:prstGeom prst="rect">
            <a:avLst/>
          </a:prstGeom>
          <a:noFill/>
          <a:ln w="12700">
            <a:noFill/>
            <a:miter lim="800000"/>
            <a:headEnd/>
            <a:tailEnd/>
          </a:ln>
          <a:effectLst/>
        </p:spPr>
        <p:txBody>
          <a:bodyPr wrap="none" lIns="90488" tIns="44450" rIns="90488" bIns="44450">
            <a:spAutoFit/>
          </a:bodyPr>
          <a:lstStyle/>
          <a:p>
            <a:pPr defTabSz="762000" eaLnBrk="0" fontAlgn="auto" hangingPunct="0">
              <a:spcBef>
                <a:spcPts val="0"/>
              </a:spcBef>
              <a:spcAft>
                <a:spcPts val="0"/>
              </a:spcAft>
              <a:defRPr/>
            </a:pPr>
            <a:r>
              <a:rPr lang="de-DE" sz="800">
                <a:solidFill>
                  <a:schemeClr val="accent4">
                    <a:lumMod val="10000"/>
                  </a:schemeClr>
                </a:solidFill>
                <a:latin typeface="+mn-lt"/>
                <a:cs typeface="Arial" charset="0"/>
              </a:rPr>
              <a:t>  Ph II</a:t>
            </a:r>
          </a:p>
        </p:txBody>
      </p:sp>
      <p:sp>
        <p:nvSpPr>
          <p:cNvPr id="105489" name="Freeform 17"/>
          <p:cNvSpPr>
            <a:spLocks/>
          </p:cNvSpPr>
          <p:nvPr/>
        </p:nvSpPr>
        <p:spPr bwMode="auto">
          <a:xfrm>
            <a:off x="3024188" y="2728913"/>
            <a:ext cx="63500" cy="273050"/>
          </a:xfrm>
          <a:custGeom>
            <a:avLst/>
            <a:gdLst/>
            <a:ahLst/>
            <a:cxnLst>
              <a:cxn ang="0">
                <a:pos x="0" y="0"/>
              </a:cxn>
              <a:cxn ang="0">
                <a:pos x="0" y="171"/>
              </a:cxn>
              <a:cxn ang="0">
                <a:pos x="39" y="171"/>
              </a:cxn>
              <a:cxn ang="0">
                <a:pos x="39" y="0"/>
              </a:cxn>
              <a:cxn ang="0">
                <a:pos x="0" y="0"/>
              </a:cxn>
            </a:cxnLst>
            <a:rect l="0" t="0" r="r" b="b"/>
            <a:pathLst>
              <a:path w="40" h="172">
                <a:moveTo>
                  <a:pt x="0" y="0"/>
                </a:moveTo>
                <a:lnTo>
                  <a:pt x="0" y="171"/>
                </a:lnTo>
                <a:lnTo>
                  <a:pt x="39" y="171"/>
                </a:lnTo>
                <a:lnTo>
                  <a:pt x="39" y="0"/>
                </a:lnTo>
                <a:lnTo>
                  <a:pt x="0" y="0"/>
                </a:lnTo>
              </a:path>
            </a:pathLst>
          </a:custGeom>
          <a:solidFill>
            <a:srgbClr val="FFCC00"/>
          </a:solidFill>
          <a:ln w="12700" cap="rnd" cmpd="sng">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490" name="Line 18"/>
          <p:cNvSpPr>
            <a:spLocks noChangeShapeType="1"/>
          </p:cNvSpPr>
          <p:nvPr/>
        </p:nvSpPr>
        <p:spPr bwMode="auto">
          <a:xfrm flipV="1">
            <a:off x="838200" y="3308350"/>
            <a:ext cx="0" cy="101600"/>
          </a:xfrm>
          <a:prstGeom prst="line">
            <a:avLst/>
          </a:prstGeom>
          <a:noFill/>
          <a:ln w="12700">
            <a:solidFill>
              <a:srgbClr val="000000"/>
            </a:solidFill>
            <a:round/>
            <a:headEnd/>
            <a:tailEnd/>
          </a:ln>
          <a:effectLst/>
        </p:spPr>
        <p:txBody>
          <a:bodyPr wrap="none" anchor="ct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491" name="Line 19"/>
          <p:cNvSpPr>
            <a:spLocks noChangeShapeType="1"/>
          </p:cNvSpPr>
          <p:nvPr/>
        </p:nvSpPr>
        <p:spPr bwMode="auto">
          <a:xfrm flipV="1">
            <a:off x="982663" y="3308350"/>
            <a:ext cx="0" cy="101600"/>
          </a:xfrm>
          <a:prstGeom prst="line">
            <a:avLst/>
          </a:prstGeom>
          <a:noFill/>
          <a:ln w="12700">
            <a:solidFill>
              <a:srgbClr val="000000"/>
            </a:solidFill>
            <a:round/>
            <a:headEnd/>
            <a:tailEnd/>
          </a:ln>
          <a:effectLst/>
        </p:spPr>
        <p:txBody>
          <a:bodyPr wrap="none" anchor="ct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492" name="Line 20"/>
          <p:cNvSpPr>
            <a:spLocks noChangeShapeType="1"/>
          </p:cNvSpPr>
          <p:nvPr/>
        </p:nvSpPr>
        <p:spPr bwMode="auto">
          <a:xfrm flipV="1">
            <a:off x="1127125" y="3308350"/>
            <a:ext cx="0" cy="101600"/>
          </a:xfrm>
          <a:prstGeom prst="line">
            <a:avLst/>
          </a:prstGeom>
          <a:noFill/>
          <a:ln w="12700">
            <a:solidFill>
              <a:srgbClr val="000000"/>
            </a:solidFill>
            <a:round/>
            <a:headEnd/>
            <a:tailEnd/>
          </a:ln>
          <a:effectLst/>
        </p:spPr>
        <p:txBody>
          <a:bodyPr wrap="none" anchor="ct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493" name="Line 21"/>
          <p:cNvSpPr>
            <a:spLocks noChangeShapeType="1"/>
          </p:cNvSpPr>
          <p:nvPr/>
        </p:nvSpPr>
        <p:spPr bwMode="auto">
          <a:xfrm flipV="1">
            <a:off x="1271588" y="3308350"/>
            <a:ext cx="0" cy="101600"/>
          </a:xfrm>
          <a:prstGeom prst="line">
            <a:avLst/>
          </a:prstGeom>
          <a:noFill/>
          <a:ln w="12700">
            <a:solidFill>
              <a:srgbClr val="000000"/>
            </a:solidFill>
            <a:round/>
            <a:headEnd/>
            <a:tailEnd/>
          </a:ln>
          <a:effectLst/>
        </p:spPr>
        <p:txBody>
          <a:bodyPr wrap="none" anchor="ct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494" name="Line 22"/>
          <p:cNvSpPr>
            <a:spLocks noChangeShapeType="1"/>
          </p:cNvSpPr>
          <p:nvPr/>
        </p:nvSpPr>
        <p:spPr bwMode="auto">
          <a:xfrm flipV="1">
            <a:off x="1416050" y="3308350"/>
            <a:ext cx="0" cy="101600"/>
          </a:xfrm>
          <a:prstGeom prst="line">
            <a:avLst/>
          </a:prstGeom>
          <a:noFill/>
          <a:ln w="12700">
            <a:solidFill>
              <a:srgbClr val="000000"/>
            </a:solidFill>
            <a:round/>
            <a:headEnd/>
            <a:tailEnd/>
          </a:ln>
          <a:effectLst/>
        </p:spPr>
        <p:txBody>
          <a:bodyPr wrap="none" anchor="ct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495" name="Line 23"/>
          <p:cNvSpPr>
            <a:spLocks noChangeShapeType="1"/>
          </p:cNvSpPr>
          <p:nvPr/>
        </p:nvSpPr>
        <p:spPr bwMode="auto">
          <a:xfrm flipV="1">
            <a:off x="1558925" y="3308350"/>
            <a:ext cx="0" cy="101600"/>
          </a:xfrm>
          <a:prstGeom prst="line">
            <a:avLst/>
          </a:prstGeom>
          <a:noFill/>
          <a:ln w="12700">
            <a:solidFill>
              <a:srgbClr val="000000"/>
            </a:solidFill>
            <a:round/>
            <a:headEnd/>
            <a:tailEnd/>
          </a:ln>
          <a:effectLst/>
        </p:spPr>
        <p:txBody>
          <a:bodyPr wrap="none" anchor="ct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496" name="Line 24"/>
          <p:cNvSpPr>
            <a:spLocks noChangeShapeType="1"/>
          </p:cNvSpPr>
          <p:nvPr/>
        </p:nvSpPr>
        <p:spPr bwMode="auto">
          <a:xfrm flipV="1">
            <a:off x="1703388" y="3308350"/>
            <a:ext cx="0" cy="101600"/>
          </a:xfrm>
          <a:prstGeom prst="line">
            <a:avLst/>
          </a:prstGeom>
          <a:noFill/>
          <a:ln w="12700">
            <a:solidFill>
              <a:srgbClr val="000000"/>
            </a:solidFill>
            <a:round/>
            <a:headEnd/>
            <a:tailEnd/>
          </a:ln>
          <a:effectLst/>
        </p:spPr>
        <p:txBody>
          <a:bodyPr wrap="none" anchor="ct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497" name="Line 25"/>
          <p:cNvSpPr>
            <a:spLocks noChangeShapeType="1"/>
          </p:cNvSpPr>
          <p:nvPr/>
        </p:nvSpPr>
        <p:spPr bwMode="auto">
          <a:xfrm flipV="1">
            <a:off x="1847850" y="3308350"/>
            <a:ext cx="0" cy="101600"/>
          </a:xfrm>
          <a:prstGeom prst="line">
            <a:avLst/>
          </a:prstGeom>
          <a:noFill/>
          <a:ln w="12700">
            <a:solidFill>
              <a:srgbClr val="000000"/>
            </a:solidFill>
            <a:round/>
            <a:headEnd/>
            <a:tailEnd/>
          </a:ln>
          <a:effectLst/>
        </p:spPr>
        <p:txBody>
          <a:bodyPr wrap="none" anchor="ct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498" name="Line 26"/>
          <p:cNvSpPr>
            <a:spLocks noChangeShapeType="1"/>
          </p:cNvSpPr>
          <p:nvPr/>
        </p:nvSpPr>
        <p:spPr bwMode="auto">
          <a:xfrm flipV="1">
            <a:off x="1992313" y="3308350"/>
            <a:ext cx="0" cy="101600"/>
          </a:xfrm>
          <a:prstGeom prst="line">
            <a:avLst/>
          </a:prstGeom>
          <a:noFill/>
          <a:ln w="12700">
            <a:solidFill>
              <a:srgbClr val="000000"/>
            </a:solidFill>
            <a:round/>
            <a:headEnd/>
            <a:tailEnd/>
          </a:ln>
          <a:effectLst/>
        </p:spPr>
        <p:txBody>
          <a:bodyPr wrap="none" anchor="ct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499" name="Line 27"/>
          <p:cNvSpPr>
            <a:spLocks noChangeShapeType="1"/>
          </p:cNvSpPr>
          <p:nvPr/>
        </p:nvSpPr>
        <p:spPr bwMode="auto">
          <a:xfrm flipV="1">
            <a:off x="2136775" y="3308350"/>
            <a:ext cx="0" cy="101600"/>
          </a:xfrm>
          <a:prstGeom prst="line">
            <a:avLst/>
          </a:prstGeom>
          <a:noFill/>
          <a:ln w="12700">
            <a:solidFill>
              <a:srgbClr val="000000"/>
            </a:solidFill>
            <a:round/>
            <a:headEnd/>
            <a:tailEnd/>
          </a:ln>
          <a:effectLst/>
        </p:spPr>
        <p:txBody>
          <a:bodyPr wrap="none" anchor="ct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500" name="Line 28"/>
          <p:cNvSpPr>
            <a:spLocks noChangeShapeType="1"/>
          </p:cNvSpPr>
          <p:nvPr/>
        </p:nvSpPr>
        <p:spPr bwMode="auto">
          <a:xfrm flipV="1">
            <a:off x="2281238" y="3308350"/>
            <a:ext cx="0" cy="101600"/>
          </a:xfrm>
          <a:prstGeom prst="line">
            <a:avLst/>
          </a:prstGeom>
          <a:noFill/>
          <a:ln w="12700">
            <a:solidFill>
              <a:srgbClr val="000000"/>
            </a:solidFill>
            <a:round/>
            <a:headEnd/>
            <a:tailEnd/>
          </a:ln>
          <a:effectLst/>
        </p:spPr>
        <p:txBody>
          <a:bodyPr wrap="none" anchor="ct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501" name="Line 29"/>
          <p:cNvSpPr>
            <a:spLocks noChangeShapeType="1"/>
          </p:cNvSpPr>
          <p:nvPr/>
        </p:nvSpPr>
        <p:spPr bwMode="auto">
          <a:xfrm flipV="1">
            <a:off x="2424113" y="3308350"/>
            <a:ext cx="0" cy="101600"/>
          </a:xfrm>
          <a:prstGeom prst="line">
            <a:avLst/>
          </a:prstGeom>
          <a:noFill/>
          <a:ln w="12700">
            <a:solidFill>
              <a:srgbClr val="000000"/>
            </a:solidFill>
            <a:round/>
            <a:headEnd/>
            <a:tailEnd/>
          </a:ln>
          <a:effectLst/>
        </p:spPr>
        <p:txBody>
          <a:bodyPr wrap="none" anchor="ct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502" name="Line 30"/>
          <p:cNvSpPr>
            <a:spLocks noChangeShapeType="1"/>
          </p:cNvSpPr>
          <p:nvPr/>
        </p:nvSpPr>
        <p:spPr bwMode="auto">
          <a:xfrm flipV="1">
            <a:off x="2570163" y="3308350"/>
            <a:ext cx="0" cy="101600"/>
          </a:xfrm>
          <a:prstGeom prst="line">
            <a:avLst/>
          </a:prstGeom>
          <a:noFill/>
          <a:ln w="12700">
            <a:solidFill>
              <a:srgbClr val="000000"/>
            </a:solidFill>
            <a:round/>
            <a:headEnd/>
            <a:tailEnd/>
          </a:ln>
          <a:effectLst/>
        </p:spPr>
        <p:txBody>
          <a:bodyPr wrap="none" anchor="ct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503" name="Line 31"/>
          <p:cNvSpPr>
            <a:spLocks noChangeShapeType="1"/>
          </p:cNvSpPr>
          <p:nvPr/>
        </p:nvSpPr>
        <p:spPr bwMode="auto">
          <a:xfrm flipV="1">
            <a:off x="2713038" y="3308350"/>
            <a:ext cx="0" cy="101600"/>
          </a:xfrm>
          <a:prstGeom prst="line">
            <a:avLst/>
          </a:prstGeom>
          <a:noFill/>
          <a:ln w="12700">
            <a:solidFill>
              <a:srgbClr val="000000"/>
            </a:solidFill>
            <a:round/>
            <a:headEnd/>
            <a:tailEnd/>
          </a:ln>
          <a:effectLst/>
        </p:spPr>
        <p:txBody>
          <a:bodyPr wrap="none" anchor="ct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504" name="Line 32"/>
          <p:cNvSpPr>
            <a:spLocks noChangeShapeType="1"/>
          </p:cNvSpPr>
          <p:nvPr/>
        </p:nvSpPr>
        <p:spPr bwMode="auto">
          <a:xfrm flipV="1">
            <a:off x="2857500" y="3308350"/>
            <a:ext cx="0" cy="101600"/>
          </a:xfrm>
          <a:prstGeom prst="line">
            <a:avLst/>
          </a:prstGeom>
          <a:noFill/>
          <a:ln w="12700">
            <a:solidFill>
              <a:srgbClr val="000000"/>
            </a:solidFill>
            <a:round/>
            <a:headEnd/>
            <a:tailEnd/>
          </a:ln>
          <a:effectLst/>
        </p:spPr>
        <p:txBody>
          <a:bodyPr wrap="none" anchor="ct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505" name="Line 33"/>
          <p:cNvSpPr>
            <a:spLocks noChangeShapeType="1"/>
          </p:cNvSpPr>
          <p:nvPr/>
        </p:nvSpPr>
        <p:spPr bwMode="auto">
          <a:xfrm flipV="1">
            <a:off x="3001963" y="3308350"/>
            <a:ext cx="0" cy="101600"/>
          </a:xfrm>
          <a:prstGeom prst="line">
            <a:avLst/>
          </a:prstGeom>
          <a:noFill/>
          <a:ln w="12700">
            <a:solidFill>
              <a:srgbClr val="000000"/>
            </a:solidFill>
            <a:round/>
            <a:headEnd/>
            <a:tailEnd/>
          </a:ln>
          <a:effectLst/>
        </p:spPr>
        <p:txBody>
          <a:bodyPr wrap="none" anchor="ct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506" name="Line 34"/>
          <p:cNvSpPr>
            <a:spLocks noChangeShapeType="1"/>
          </p:cNvSpPr>
          <p:nvPr/>
        </p:nvSpPr>
        <p:spPr bwMode="auto">
          <a:xfrm flipV="1">
            <a:off x="3144838" y="3308350"/>
            <a:ext cx="0" cy="101600"/>
          </a:xfrm>
          <a:prstGeom prst="line">
            <a:avLst/>
          </a:prstGeom>
          <a:noFill/>
          <a:ln w="12700">
            <a:solidFill>
              <a:srgbClr val="000000"/>
            </a:solidFill>
            <a:round/>
            <a:headEnd/>
            <a:tailEnd/>
          </a:ln>
          <a:effectLst/>
        </p:spPr>
        <p:txBody>
          <a:bodyPr wrap="none" anchor="ct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507" name="Line 35"/>
          <p:cNvSpPr>
            <a:spLocks noChangeShapeType="1"/>
          </p:cNvSpPr>
          <p:nvPr/>
        </p:nvSpPr>
        <p:spPr bwMode="auto">
          <a:xfrm flipV="1">
            <a:off x="3290888" y="3308350"/>
            <a:ext cx="0" cy="101600"/>
          </a:xfrm>
          <a:prstGeom prst="line">
            <a:avLst/>
          </a:prstGeom>
          <a:noFill/>
          <a:ln w="12700">
            <a:solidFill>
              <a:srgbClr val="000000"/>
            </a:solidFill>
            <a:round/>
            <a:headEnd/>
            <a:tailEnd/>
          </a:ln>
          <a:effectLst/>
        </p:spPr>
        <p:txBody>
          <a:bodyPr wrap="none" anchor="ct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508" name="Line 36"/>
          <p:cNvSpPr>
            <a:spLocks noChangeShapeType="1"/>
          </p:cNvSpPr>
          <p:nvPr/>
        </p:nvSpPr>
        <p:spPr bwMode="auto">
          <a:xfrm flipV="1">
            <a:off x="3433763" y="3308350"/>
            <a:ext cx="0" cy="101600"/>
          </a:xfrm>
          <a:prstGeom prst="line">
            <a:avLst/>
          </a:prstGeom>
          <a:noFill/>
          <a:ln w="12700">
            <a:solidFill>
              <a:srgbClr val="000000"/>
            </a:solidFill>
            <a:round/>
            <a:headEnd/>
            <a:tailEnd/>
          </a:ln>
          <a:effectLst/>
        </p:spPr>
        <p:txBody>
          <a:bodyPr wrap="none" anchor="ct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509" name="Line 37"/>
          <p:cNvSpPr>
            <a:spLocks noChangeShapeType="1"/>
          </p:cNvSpPr>
          <p:nvPr/>
        </p:nvSpPr>
        <p:spPr bwMode="auto">
          <a:xfrm flipV="1">
            <a:off x="3578225" y="3308350"/>
            <a:ext cx="0" cy="101600"/>
          </a:xfrm>
          <a:prstGeom prst="line">
            <a:avLst/>
          </a:prstGeom>
          <a:noFill/>
          <a:ln w="12700">
            <a:solidFill>
              <a:srgbClr val="000000"/>
            </a:solidFill>
            <a:round/>
            <a:headEnd/>
            <a:tailEnd/>
          </a:ln>
          <a:effectLst/>
        </p:spPr>
        <p:txBody>
          <a:bodyPr wrap="none" anchor="ct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510" name="Line 38"/>
          <p:cNvSpPr>
            <a:spLocks noChangeShapeType="1"/>
          </p:cNvSpPr>
          <p:nvPr/>
        </p:nvSpPr>
        <p:spPr bwMode="auto">
          <a:xfrm flipV="1">
            <a:off x="3722688" y="3308350"/>
            <a:ext cx="0" cy="101600"/>
          </a:xfrm>
          <a:prstGeom prst="line">
            <a:avLst/>
          </a:prstGeom>
          <a:noFill/>
          <a:ln w="12700">
            <a:solidFill>
              <a:srgbClr val="000000"/>
            </a:solidFill>
            <a:round/>
            <a:headEnd/>
            <a:tailEnd/>
          </a:ln>
          <a:effectLst/>
        </p:spPr>
        <p:txBody>
          <a:bodyPr wrap="none" anchor="ct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511" name="Line 39"/>
          <p:cNvSpPr>
            <a:spLocks noChangeShapeType="1"/>
          </p:cNvSpPr>
          <p:nvPr/>
        </p:nvSpPr>
        <p:spPr bwMode="auto">
          <a:xfrm flipV="1">
            <a:off x="3867150" y="3308350"/>
            <a:ext cx="0" cy="101600"/>
          </a:xfrm>
          <a:prstGeom prst="line">
            <a:avLst/>
          </a:prstGeom>
          <a:noFill/>
          <a:ln w="12700">
            <a:solidFill>
              <a:srgbClr val="000000"/>
            </a:solidFill>
            <a:round/>
            <a:headEnd/>
            <a:tailEnd/>
          </a:ln>
          <a:effectLst/>
        </p:spPr>
        <p:txBody>
          <a:bodyPr wrap="none" anchor="ct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512" name="Line 40"/>
          <p:cNvSpPr>
            <a:spLocks noChangeShapeType="1"/>
          </p:cNvSpPr>
          <p:nvPr/>
        </p:nvSpPr>
        <p:spPr bwMode="auto">
          <a:xfrm flipV="1">
            <a:off x="4011613" y="3308350"/>
            <a:ext cx="0" cy="101600"/>
          </a:xfrm>
          <a:prstGeom prst="line">
            <a:avLst/>
          </a:prstGeom>
          <a:noFill/>
          <a:ln w="12700">
            <a:solidFill>
              <a:srgbClr val="000000"/>
            </a:solidFill>
            <a:round/>
            <a:headEnd/>
            <a:tailEnd/>
          </a:ln>
          <a:effectLst/>
        </p:spPr>
        <p:txBody>
          <a:bodyPr wrap="none" anchor="ct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513" name="Line 41"/>
          <p:cNvSpPr>
            <a:spLocks noChangeShapeType="1"/>
          </p:cNvSpPr>
          <p:nvPr/>
        </p:nvSpPr>
        <p:spPr bwMode="auto">
          <a:xfrm flipV="1">
            <a:off x="4154488" y="3308350"/>
            <a:ext cx="0" cy="101600"/>
          </a:xfrm>
          <a:prstGeom prst="line">
            <a:avLst/>
          </a:prstGeom>
          <a:noFill/>
          <a:ln w="12700">
            <a:solidFill>
              <a:srgbClr val="000000"/>
            </a:solidFill>
            <a:round/>
            <a:headEnd/>
            <a:tailEnd/>
          </a:ln>
          <a:effectLst/>
        </p:spPr>
        <p:txBody>
          <a:bodyPr wrap="none" anchor="ct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514" name="Line 42"/>
          <p:cNvSpPr>
            <a:spLocks noChangeShapeType="1"/>
          </p:cNvSpPr>
          <p:nvPr/>
        </p:nvSpPr>
        <p:spPr bwMode="auto">
          <a:xfrm flipV="1">
            <a:off x="4300538" y="3308350"/>
            <a:ext cx="0" cy="101600"/>
          </a:xfrm>
          <a:prstGeom prst="line">
            <a:avLst/>
          </a:prstGeom>
          <a:noFill/>
          <a:ln w="12700">
            <a:solidFill>
              <a:srgbClr val="000000"/>
            </a:solidFill>
            <a:round/>
            <a:headEnd/>
            <a:tailEnd/>
          </a:ln>
          <a:effectLst/>
        </p:spPr>
        <p:txBody>
          <a:bodyPr wrap="none" anchor="ct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515" name="Line 43"/>
          <p:cNvSpPr>
            <a:spLocks noChangeShapeType="1"/>
          </p:cNvSpPr>
          <p:nvPr/>
        </p:nvSpPr>
        <p:spPr bwMode="auto">
          <a:xfrm flipV="1">
            <a:off x="4443413" y="3308350"/>
            <a:ext cx="0" cy="101600"/>
          </a:xfrm>
          <a:prstGeom prst="line">
            <a:avLst/>
          </a:prstGeom>
          <a:noFill/>
          <a:ln w="12700">
            <a:solidFill>
              <a:srgbClr val="000000"/>
            </a:solidFill>
            <a:round/>
            <a:headEnd/>
            <a:tailEnd/>
          </a:ln>
          <a:effectLst/>
        </p:spPr>
        <p:txBody>
          <a:bodyPr wrap="none" anchor="ct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516" name="Line 44"/>
          <p:cNvSpPr>
            <a:spLocks noChangeShapeType="1"/>
          </p:cNvSpPr>
          <p:nvPr/>
        </p:nvSpPr>
        <p:spPr bwMode="auto">
          <a:xfrm flipV="1">
            <a:off x="4587875" y="3308350"/>
            <a:ext cx="0" cy="101600"/>
          </a:xfrm>
          <a:prstGeom prst="line">
            <a:avLst/>
          </a:prstGeom>
          <a:noFill/>
          <a:ln w="12700">
            <a:solidFill>
              <a:srgbClr val="000000"/>
            </a:solidFill>
            <a:round/>
            <a:headEnd/>
            <a:tailEnd/>
          </a:ln>
          <a:effectLst/>
        </p:spPr>
        <p:txBody>
          <a:bodyPr wrap="none" anchor="ct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517" name="Line 45"/>
          <p:cNvSpPr>
            <a:spLocks noChangeShapeType="1"/>
          </p:cNvSpPr>
          <p:nvPr/>
        </p:nvSpPr>
        <p:spPr bwMode="auto">
          <a:xfrm flipV="1">
            <a:off x="4732338" y="3308350"/>
            <a:ext cx="0" cy="101600"/>
          </a:xfrm>
          <a:prstGeom prst="line">
            <a:avLst/>
          </a:prstGeom>
          <a:noFill/>
          <a:ln w="12700">
            <a:solidFill>
              <a:srgbClr val="000000"/>
            </a:solidFill>
            <a:round/>
            <a:headEnd/>
            <a:tailEnd/>
          </a:ln>
          <a:effectLst/>
        </p:spPr>
        <p:txBody>
          <a:bodyPr wrap="none" anchor="ct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518" name="Line 46"/>
          <p:cNvSpPr>
            <a:spLocks noChangeShapeType="1"/>
          </p:cNvSpPr>
          <p:nvPr/>
        </p:nvSpPr>
        <p:spPr bwMode="auto">
          <a:xfrm flipV="1">
            <a:off x="4876800" y="3308350"/>
            <a:ext cx="0" cy="101600"/>
          </a:xfrm>
          <a:prstGeom prst="line">
            <a:avLst/>
          </a:prstGeom>
          <a:noFill/>
          <a:ln w="12700">
            <a:solidFill>
              <a:srgbClr val="000000"/>
            </a:solidFill>
            <a:round/>
            <a:headEnd/>
            <a:tailEnd/>
          </a:ln>
          <a:effectLst/>
        </p:spPr>
        <p:txBody>
          <a:bodyPr wrap="none" anchor="ct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519" name="Line 47"/>
          <p:cNvSpPr>
            <a:spLocks noChangeShapeType="1"/>
          </p:cNvSpPr>
          <p:nvPr/>
        </p:nvSpPr>
        <p:spPr bwMode="auto">
          <a:xfrm flipV="1">
            <a:off x="5021263" y="3308350"/>
            <a:ext cx="0" cy="101600"/>
          </a:xfrm>
          <a:prstGeom prst="line">
            <a:avLst/>
          </a:prstGeom>
          <a:noFill/>
          <a:ln w="12700">
            <a:solidFill>
              <a:srgbClr val="000000"/>
            </a:solidFill>
            <a:round/>
            <a:headEnd/>
            <a:tailEnd/>
          </a:ln>
          <a:effectLst/>
        </p:spPr>
        <p:txBody>
          <a:bodyPr wrap="none" anchor="ct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520" name="Line 48"/>
          <p:cNvSpPr>
            <a:spLocks noChangeShapeType="1"/>
          </p:cNvSpPr>
          <p:nvPr/>
        </p:nvSpPr>
        <p:spPr bwMode="auto">
          <a:xfrm flipV="1">
            <a:off x="5164138" y="3308350"/>
            <a:ext cx="0" cy="101600"/>
          </a:xfrm>
          <a:prstGeom prst="line">
            <a:avLst/>
          </a:prstGeom>
          <a:noFill/>
          <a:ln w="12700">
            <a:solidFill>
              <a:srgbClr val="000000"/>
            </a:solidFill>
            <a:round/>
            <a:headEnd/>
            <a:tailEnd/>
          </a:ln>
          <a:effectLst/>
        </p:spPr>
        <p:txBody>
          <a:bodyPr wrap="none" anchor="ct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521" name="Line 49"/>
          <p:cNvSpPr>
            <a:spLocks noChangeShapeType="1"/>
          </p:cNvSpPr>
          <p:nvPr/>
        </p:nvSpPr>
        <p:spPr bwMode="auto">
          <a:xfrm flipV="1">
            <a:off x="5308600" y="3308350"/>
            <a:ext cx="0" cy="101600"/>
          </a:xfrm>
          <a:prstGeom prst="line">
            <a:avLst/>
          </a:prstGeom>
          <a:noFill/>
          <a:ln w="12700">
            <a:solidFill>
              <a:srgbClr val="000000"/>
            </a:solidFill>
            <a:round/>
            <a:headEnd/>
            <a:tailEnd/>
          </a:ln>
          <a:effectLst/>
        </p:spPr>
        <p:txBody>
          <a:bodyPr wrap="none" anchor="ct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522" name="Line 50"/>
          <p:cNvSpPr>
            <a:spLocks noChangeShapeType="1"/>
          </p:cNvSpPr>
          <p:nvPr/>
        </p:nvSpPr>
        <p:spPr bwMode="auto">
          <a:xfrm flipV="1">
            <a:off x="5453063" y="3308350"/>
            <a:ext cx="0" cy="101600"/>
          </a:xfrm>
          <a:prstGeom prst="line">
            <a:avLst/>
          </a:prstGeom>
          <a:noFill/>
          <a:ln w="12700">
            <a:solidFill>
              <a:srgbClr val="000000"/>
            </a:solidFill>
            <a:round/>
            <a:headEnd/>
            <a:tailEnd/>
          </a:ln>
          <a:effectLst/>
        </p:spPr>
        <p:txBody>
          <a:bodyPr wrap="none" anchor="ct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523" name="Line 51"/>
          <p:cNvSpPr>
            <a:spLocks noChangeShapeType="1"/>
          </p:cNvSpPr>
          <p:nvPr/>
        </p:nvSpPr>
        <p:spPr bwMode="auto">
          <a:xfrm flipV="1">
            <a:off x="5597525" y="3308350"/>
            <a:ext cx="0" cy="101600"/>
          </a:xfrm>
          <a:prstGeom prst="line">
            <a:avLst/>
          </a:prstGeom>
          <a:noFill/>
          <a:ln w="12700">
            <a:solidFill>
              <a:srgbClr val="000000"/>
            </a:solidFill>
            <a:round/>
            <a:headEnd/>
            <a:tailEnd/>
          </a:ln>
          <a:effectLst/>
        </p:spPr>
        <p:txBody>
          <a:bodyPr wrap="none" anchor="ct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524" name="Line 52"/>
          <p:cNvSpPr>
            <a:spLocks noChangeShapeType="1"/>
          </p:cNvSpPr>
          <p:nvPr/>
        </p:nvSpPr>
        <p:spPr bwMode="auto">
          <a:xfrm flipV="1">
            <a:off x="5741988" y="3308350"/>
            <a:ext cx="0" cy="101600"/>
          </a:xfrm>
          <a:prstGeom prst="line">
            <a:avLst/>
          </a:prstGeom>
          <a:noFill/>
          <a:ln w="12700">
            <a:solidFill>
              <a:srgbClr val="000000"/>
            </a:solidFill>
            <a:round/>
            <a:headEnd/>
            <a:tailEnd/>
          </a:ln>
          <a:effectLst/>
        </p:spPr>
        <p:txBody>
          <a:bodyPr wrap="none" anchor="ct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525" name="Line 53"/>
          <p:cNvSpPr>
            <a:spLocks noChangeShapeType="1"/>
          </p:cNvSpPr>
          <p:nvPr/>
        </p:nvSpPr>
        <p:spPr bwMode="auto">
          <a:xfrm flipV="1">
            <a:off x="5884863" y="3308350"/>
            <a:ext cx="0" cy="101600"/>
          </a:xfrm>
          <a:prstGeom prst="line">
            <a:avLst/>
          </a:prstGeom>
          <a:noFill/>
          <a:ln w="12700">
            <a:solidFill>
              <a:srgbClr val="000000"/>
            </a:solidFill>
            <a:round/>
            <a:headEnd/>
            <a:tailEnd/>
          </a:ln>
          <a:effectLst/>
        </p:spPr>
        <p:txBody>
          <a:bodyPr wrap="none" anchor="ct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526" name="Line 54"/>
          <p:cNvSpPr>
            <a:spLocks noChangeShapeType="1"/>
          </p:cNvSpPr>
          <p:nvPr/>
        </p:nvSpPr>
        <p:spPr bwMode="auto">
          <a:xfrm flipV="1">
            <a:off x="6030913" y="3308350"/>
            <a:ext cx="0" cy="101600"/>
          </a:xfrm>
          <a:prstGeom prst="line">
            <a:avLst/>
          </a:prstGeom>
          <a:noFill/>
          <a:ln w="12700">
            <a:solidFill>
              <a:srgbClr val="000000"/>
            </a:solidFill>
            <a:round/>
            <a:headEnd/>
            <a:tailEnd/>
          </a:ln>
          <a:effectLst/>
        </p:spPr>
        <p:txBody>
          <a:bodyPr wrap="none" anchor="ct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527" name="Line 55"/>
          <p:cNvSpPr>
            <a:spLocks noChangeShapeType="1"/>
          </p:cNvSpPr>
          <p:nvPr/>
        </p:nvSpPr>
        <p:spPr bwMode="auto">
          <a:xfrm flipV="1">
            <a:off x="6173788" y="3308350"/>
            <a:ext cx="0" cy="101600"/>
          </a:xfrm>
          <a:prstGeom prst="line">
            <a:avLst/>
          </a:prstGeom>
          <a:noFill/>
          <a:ln w="12700">
            <a:solidFill>
              <a:srgbClr val="000000"/>
            </a:solidFill>
            <a:round/>
            <a:headEnd/>
            <a:tailEnd/>
          </a:ln>
          <a:effectLst/>
        </p:spPr>
        <p:txBody>
          <a:bodyPr wrap="none" anchor="ct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528" name="Line 56"/>
          <p:cNvSpPr>
            <a:spLocks noChangeShapeType="1"/>
          </p:cNvSpPr>
          <p:nvPr/>
        </p:nvSpPr>
        <p:spPr bwMode="auto">
          <a:xfrm flipV="1">
            <a:off x="6318250" y="3308350"/>
            <a:ext cx="0" cy="101600"/>
          </a:xfrm>
          <a:prstGeom prst="line">
            <a:avLst/>
          </a:prstGeom>
          <a:noFill/>
          <a:ln w="12700">
            <a:solidFill>
              <a:srgbClr val="000000"/>
            </a:solidFill>
            <a:round/>
            <a:headEnd/>
            <a:tailEnd/>
          </a:ln>
          <a:effectLst/>
        </p:spPr>
        <p:txBody>
          <a:bodyPr wrap="none" anchor="ct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529" name="Line 57"/>
          <p:cNvSpPr>
            <a:spLocks noChangeShapeType="1"/>
          </p:cNvSpPr>
          <p:nvPr/>
        </p:nvSpPr>
        <p:spPr bwMode="auto">
          <a:xfrm flipV="1">
            <a:off x="6462713" y="3308350"/>
            <a:ext cx="0" cy="101600"/>
          </a:xfrm>
          <a:prstGeom prst="line">
            <a:avLst/>
          </a:prstGeom>
          <a:noFill/>
          <a:ln w="12700">
            <a:solidFill>
              <a:srgbClr val="000000"/>
            </a:solidFill>
            <a:round/>
            <a:headEnd/>
            <a:tailEnd/>
          </a:ln>
          <a:effectLst/>
        </p:spPr>
        <p:txBody>
          <a:bodyPr wrap="none" anchor="ct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530" name="Line 58"/>
          <p:cNvSpPr>
            <a:spLocks noChangeShapeType="1"/>
          </p:cNvSpPr>
          <p:nvPr/>
        </p:nvSpPr>
        <p:spPr bwMode="auto">
          <a:xfrm flipV="1">
            <a:off x="6607175" y="3308350"/>
            <a:ext cx="0" cy="101600"/>
          </a:xfrm>
          <a:prstGeom prst="line">
            <a:avLst/>
          </a:prstGeom>
          <a:noFill/>
          <a:ln w="12700">
            <a:solidFill>
              <a:srgbClr val="000000"/>
            </a:solidFill>
            <a:round/>
            <a:headEnd/>
            <a:tailEnd/>
          </a:ln>
          <a:effectLst/>
        </p:spPr>
        <p:txBody>
          <a:bodyPr wrap="none" anchor="ct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531" name="Line 59"/>
          <p:cNvSpPr>
            <a:spLocks noChangeShapeType="1"/>
          </p:cNvSpPr>
          <p:nvPr/>
        </p:nvSpPr>
        <p:spPr bwMode="auto">
          <a:xfrm flipV="1">
            <a:off x="6751638" y="3308350"/>
            <a:ext cx="0" cy="101600"/>
          </a:xfrm>
          <a:prstGeom prst="line">
            <a:avLst/>
          </a:prstGeom>
          <a:noFill/>
          <a:ln w="12700">
            <a:solidFill>
              <a:srgbClr val="000000"/>
            </a:solidFill>
            <a:round/>
            <a:headEnd/>
            <a:tailEnd/>
          </a:ln>
          <a:effectLst/>
        </p:spPr>
        <p:txBody>
          <a:bodyPr wrap="none" anchor="ct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532" name="Line 60"/>
          <p:cNvSpPr>
            <a:spLocks noChangeShapeType="1"/>
          </p:cNvSpPr>
          <p:nvPr/>
        </p:nvSpPr>
        <p:spPr bwMode="auto">
          <a:xfrm flipV="1">
            <a:off x="6896100" y="3308350"/>
            <a:ext cx="0" cy="101600"/>
          </a:xfrm>
          <a:prstGeom prst="line">
            <a:avLst/>
          </a:prstGeom>
          <a:noFill/>
          <a:ln w="12700">
            <a:solidFill>
              <a:srgbClr val="000000"/>
            </a:solidFill>
            <a:round/>
            <a:headEnd/>
            <a:tailEnd/>
          </a:ln>
          <a:effectLst/>
        </p:spPr>
        <p:txBody>
          <a:bodyPr wrap="none" anchor="ct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533" name="Line 61"/>
          <p:cNvSpPr>
            <a:spLocks noChangeShapeType="1"/>
          </p:cNvSpPr>
          <p:nvPr/>
        </p:nvSpPr>
        <p:spPr bwMode="auto">
          <a:xfrm flipV="1">
            <a:off x="7038975" y="3308350"/>
            <a:ext cx="0" cy="101600"/>
          </a:xfrm>
          <a:prstGeom prst="line">
            <a:avLst/>
          </a:prstGeom>
          <a:noFill/>
          <a:ln w="12700">
            <a:solidFill>
              <a:srgbClr val="000000"/>
            </a:solidFill>
            <a:round/>
            <a:headEnd/>
            <a:tailEnd/>
          </a:ln>
          <a:effectLst/>
        </p:spPr>
        <p:txBody>
          <a:bodyPr wrap="none" anchor="ct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534" name="Line 62"/>
          <p:cNvSpPr>
            <a:spLocks noChangeShapeType="1"/>
          </p:cNvSpPr>
          <p:nvPr/>
        </p:nvSpPr>
        <p:spPr bwMode="auto">
          <a:xfrm flipV="1">
            <a:off x="7183438" y="3308350"/>
            <a:ext cx="0" cy="101600"/>
          </a:xfrm>
          <a:prstGeom prst="line">
            <a:avLst/>
          </a:prstGeom>
          <a:noFill/>
          <a:ln w="12700">
            <a:solidFill>
              <a:srgbClr val="000000"/>
            </a:solidFill>
            <a:round/>
            <a:headEnd/>
            <a:tailEnd/>
          </a:ln>
          <a:effectLst/>
        </p:spPr>
        <p:txBody>
          <a:bodyPr wrap="none" anchor="ct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535" name="Line 63"/>
          <p:cNvSpPr>
            <a:spLocks noChangeShapeType="1"/>
          </p:cNvSpPr>
          <p:nvPr/>
        </p:nvSpPr>
        <p:spPr bwMode="auto">
          <a:xfrm flipV="1">
            <a:off x="7327900" y="3308350"/>
            <a:ext cx="0" cy="101600"/>
          </a:xfrm>
          <a:prstGeom prst="line">
            <a:avLst/>
          </a:prstGeom>
          <a:noFill/>
          <a:ln w="12700">
            <a:solidFill>
              <a:srgbClr val="000000"/>
            </a:solidFill>
            <a:round/>
            <a:headEnd/>
            <a:tailEnd/>
          </a:ln>
          <a:effectLst/>
        </p:spPr>
        <p:txBody>
          <a:bodyPr wrap="none" anchor="ct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536" name="Line 64"/>
          <p:cNvSpPr>
            <a:spLocks noChangeShapeType="1"/>
          </p:cNvSpPr>
          <p:nvPr/>
        </p:nvSpPr>
        <p:spPr bwMode="auto">
          <a:xfrm flipV="1">
            <a:off x="7472363" y="3308350"/>
            <a:ext cx="0" cy="101600"/>
          </a:xfrm>
          <a:prstGeom prst="line">
            <a:avLst/>
          </a:prstGeom>
          <a:noFill/>
          <a:ln w="12700">
            <a:solidFill>
              <a:srgbClr val="000000"/>
            </a:solidFill>
            <a:round/>
            <a:headEnd/>
            <a:tailEnd/>
          </a:ln>
          <a:effectLst/>
        </p:spPr>
        <p:txBody>
          <a:bodyPr wrap="none" anchor="ct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537" name="Line 65"/>
          <p:cNvSpPr>
            <a:spLocks noChangeShapeType="1"/>
          </p:cNvSpPr>
          <p:nvPr/>
        </p:nvSpPr>
        <p:spPr bwMode="auto">
          <a:xfrm flipV="1">
            <a:off x="7616825" y="3308350"/>
            <a:ext cx="0" cy="101600"/>
          </a:xfrm>
          <a:prstGeom prst="line">
            <a:avLst/>
          </a:prstGeom>
          <a:noFill/>
          <a:ln w="12700">
            <a:solidFill>
              <a:srgbClr val="000000"/>
            </a:solidFill>
            <a:round/>
            <a:headEnd/>
            <a:tailEnd/>
          </a:ln>
          <a:effectLst/>
        </p:spPr>
        <p:txBody>
          <a:bodyPr wrap="none" anchor="ct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538" name="Line 66"/>
          <p:cNvSpPr>
            <a:spLocks noChangeShapeType="1"/>
          </p:cNvSpPr>
          <p:nvPr/>
        </p:nvSpPr>
        <p:spPr bwMode="auto">
          <a:xfrm flipV="1">
            <a:off x="7761288" y="3308350"/>
            <a:ext cx="0" cy="101600"/>
          </a:xfrm>
          <a:prstGeom prst="line">
            <a:avLst/>
          </a:prstGeom>
          <a:noFill/>
          <a:ln w="12700">
            <a:solidFill>
              <a:srgbClr val="000000"/>
            </a:solidFill>
            <a:round/>
            <a:headEnd/>
            <a:tailEnd/>
          </a:ln>
          <a:effectLst/>
        </p:spPr>
        <p:txBody>
          <a:bodyPr wrap="none" anchor="ct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539" name="Freeform 67"/>
          <p:cNvSpPr>
            <a:spLocks/>
          </p:cNvSpPr>
          <p:nvPr/>
        </p:nvSpPr>
        <p:spPr bwMode="auto">
          <a:xfrm>
            <a:off x="838200" y="3314700"/>
            <a:ext cx="1733550" cy="1588"/>
          </a:xfrm>
          <a:custGeom>
            <a:avLst/>
            <a:gdLst/>
            <a:ahLst/>
            <a:cxnLst>
              <a:cxn ang="0">
                <a:pos x="0" y="0"/>
              </a:cxn>
              <a:cxn ang="0">
                <a:pos x="91" y="0"/>
              </a:cxn>
              <a:cxn ang="0">
                <a:pos x="182" y="0"/>
              </a:cxn>
              <a:cxn ang="0">
                <a:pos x="273" y="0"/>
              </a:cxn>
              <a:cxn ang="0">
                <a:pos x="364" y="0"/>
              </a:cxn>
              <a:cxn ang="0">
                <a:pos x="454" y="0"/>
              </a:cxn>
              <a:cxn ang="0">
                <a:pos x="545" y="0"/>
              </a:cxn>
              <a:cxn ang="0">
                <a:pos x="636" y="0"/>
              </a:cxn>
              <a:cxn ang="0">
                <a:pos x="727" y="0"/>
              </a:cxn>
              <a:cxn ang="0">
                <a:pos x="818" y="0"/>
              </a:cxn>
              <a:cxn ang="0">
                <a:pos x="909" y="0"/>
              </a:cxn>
              <a:cxn ang="0">
                <a:pos x="999" y="0"/>
              </a:cxn>
              <a:cxn ang="0">
                <a:pos x="1091" y="0"/>
              </a:cxn>
            </a:cxnLst>
            <a:rect l="0" t="0" r="r" b="b"/>
            <a:pathLst>
              <a:path w="1092" h="1">
                <a:moveTo>
                  <a:pt x="0" y="0"/>
                </a:moveTo>
                <a:lnTo>
                  <a:pt x="91" y="0"/>
                </a:lnTo>
                <a:lnTo>
                  <a:pt x="182" y="0"/>
                </a:lnTo>
                <a:lnTo>
                  <a:pt x="273" y="0"/>
                </a:lnTo>
                <a:lnTo>
                  <a:pt x="364" y="0"/>
                </a:lnTo>
                <a:lnTo>
                  <a:pt x="454" y="0"/>
                </a:lnTo>
                <a:lnTo>
                  <a:pt x="545" y="0"/>
                </a:lnTo>
                <a:lnTo>
                  <a:pt x="636" y="0"/>
                </a:lnTo>
                <a:lnTo>
                  <a:pt x="727" y="0"/>
                </a:lnTo>
                <a:lnTo>
                  <a:pt x="818" y="0"/>
                </a:lnTo>
                <a:lnTo>
                  <a:pt x="909" y="0"/>
                </a:lnTo>
                <a:lnTo>
                  <a:pt x="999" y="0"/>
                </a:lnTo>
                <a:lnTo>
                  <a:pt x="1091" y="0"/>
                </a:lnTo>
              </a:path>
            </a:pathLst>
          </a:custGeom>
          <a:noFill/>
          <a:ln w="12700" cap="rnd" cmpd="sng">
            <a:solidFill>
              <a:srgbClr val="000000"/>
            </a:solidFill>
            <a:prstDash val="solid"/>
            <a:round/>
            <a:headEnd type="none" w="med" len="med"/>
            <a:tailEnd type="none" w="med" len="med"/>
          </a:ln>
          <a:effectLst/>
        </p:spPr>
        <p:txBody>
          <a:bodyP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540" name="Line 68"/>
          <p:cNvSpPr>
            <a:spLocks noChangeShapeType="1"/>
          </p:cNvSpPr>
          <p:nvPr/>
        </p:nvSpPr>
        <p:spPr bwMode="auto">
          <a:xfrm>
            <a:off x="844550" y="3321050"/>
            <a:ext cx="6910388" cy="0"/>
          </a:xfrm>
          <a:prstGeom prst="line">
            <a:avLst/>
          </a:prstGeom>
          <a:noFill/>
          <a:ln w="12700">
            <a:solidFill>
              <a:srgbClr val="000000"/>
            </a:solidFill>
            <a:round/>
            <a:headEnd/>
            <a:tailEnd/>
          </a:ln>
          <a:effectLst/>
        </p:spPr>
        <p:txBody>
          <a:bodyPr wrap="none" anchor="ct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541" name="Line 69"/>
          <p:cNvSpPr>
            <a:spLocks noChangeShapeType="1"/>
          </p:cNvSpPr>
          <p:nvPr/>
        </p:nvSpPr>
        <p:spPr bwMode="auto">
          <a:xfrm>
            <a:off x="7769225" y="3314700"/>
            <a:ext cx="136525" cy="0"/>
          </a:xfrm>
          <a:prstGeom prst="line">
            <a:avLst/>
          </a:prstGeom>
          <a:noFill/>
          <a:ln w="12700">
            <a:solidFill>
              <a:srgbClr val="000000"/>
            </a:solidFill>
            <a:round/>
            <a:headEnd/>
            <a:tailEnd/>
          </a:ln>
          <a:effectLst/>
        </p:spPr>
        <p:txBody>
          <a:bodyPr wrap="none" anchor="ct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542" name="Line 70"/>
          <p:cNvSpPr>
            <a:spLocks noChangeShapeType="1"/>
          </p:cNvSpPr>
          <p:nvPr/>
        </p:nvSpPr>
        <p:spPr bwMode="auto">
          <a:xfrm>
            <a:off x="7908925" y="3321050"/>
            <a:ext cx="0" cy="79375"/>
          </a:xfrm>
          <a:prstGeom prst="line">
            <a:avLst/>
          </a:prstGeom>
          <a:noFill/>
          <a:ln w="12700">
            <a:solidFill>
              <a:srgbClr val="000000"/>
            </a:solidFill>
            <a:round/>
            <a:headEnd/>
            <a:tailEnd/>
          </a:ln>
          <a:effectLst/>
        </p:spPr>
        <p:txBody>
          <a:bodyPr wrap="none" anchor="ct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543" name="Line 71"/>
          <p:cNvSpPr>
            <a:spLocks noChangeShapeType="1"/>
          </p:cNvSpPr>
          <p:nvPr/>
        </p:nvSpPr>
        <p:spPr bwMode="auto">
          <a:xfrm>
            <a:off x="7920038" y="3314700"/>
            <a:ext cx="136525" cy="0"/>
          </a:xfrm>
          <a:prstGeom prst="line">
            <a:avLst/>
          </a:prstGeom>
          <a:noFill/>
          <a:ln w="12700">
            <a:solidFill>
              <a:srgbClr val="000000"/>
            </a:solidFill>
            <a:round/>
            <a:headEnd/>
            <a:tailEnd/>
          </a:ln>
          <a:effectLst/>
        </p:spPr>
        <p:txBody>
          <a:bodyPr wrap="none" anchor="ct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544" name="Line 72"/>
          <p:cNvSpPr>
            <a:spLocks noChangeShapeType="1"/>
          </p:cNvSpPr>
          <p:nvPr/>
        </p:nvSpPr>
        <p:spPr bwMode="auto">
          <a:xfrm>
            <a:off x="8062913" y="3321050"/>
            <a:ext cx="0" cy="79375"/>
          </a:xfrm>
          <a:prstGeom prst="line">
            <a:avLst/>
          </a:prstGeom>
          <a:noFill/>
          <a:ln w="12700">
            <a:solidFill>
              <a:srgbClr val="000000"/>
            </a:solidFill>
            <a:round/>
            <a:headEnd/>
            <a:tailEnd/>
          </a:ln>
          <a:effectLst/>
        </p:spPr>
        <p:txBody>
          <a:bodyPr wrap="none" anchor="ct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545" name="Line 73"/>
          <p:cNvSpPr>
            <a:spLocks noChangeShapeType="1"/>
          </p:cNvSpPr>
          <p:nvPr/>
        </p:nvSpPr>
        <p:spPr bwMode="auto">
          <a:xfrm>
            <a:off x="8066088" y="3314700"/>
            <a:ext cx="136525" cy="0"/>
          </a:xfrm>
          <a:prstGeom prst="line">
            <a:avLst/>
          </a:prstGeom>
          <a:noFill/>
          <a:ln w="12700">
            <a:solidFill>
              <a:srgbClr val="000000"/>
            </a:solidFill>
            <a:round/>
            <a:headEnd/>
            <a:tailEnd/>
          </a:ln>
          <a:effectLst/>
        </p:spPr>
        <p:txBody>
          <a:bodyPr wrap="none" anchor="ct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546" name="Line 74"/>
          <p:cNvSpPr>
            <a:spLocks noChangeShapeType="1"/>
          </p:cNvSpPr>
          <p:nvPr/>
        </p:nvSpPr>
        <p:spPr bwMode="auto">
          <a:xfrm>
            <a:off x="8208963" y="3321050"/>
            <a:ext cx="0" cy="79375"/>
          </a:xfrm>
          <a:prstGeom prst="line">
            <a:avLst/>
          </a:prstGeom>
          <a:noFill/>
          <a:ln w="12700">
            <a:solidFill>
              <a:srgbClr val="000000"/>
            </a:solidFill>
            <a:round/>
            <a:headEnd/>
            <a:tailEnd/>
          </a:ln>
          <a:effectLst/>
        </p:spPr>
        <p:txBody>
          <a:bodyPr wrap="none" anchor="ct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547" name="Line 75"/>
          <p:cNvSpPr>
            <a:spLocks noChangeShapeType="1"/>
          </p:cNvSpPr>
          <p:nvPr/>
        </p:nvSpPr>
        <p:spPr bwMode="auto">
          <a:xfrm>
            <a:off x="8213725" y="3314700"/>
            <a:ext cx="136525" cy="0"/>
          </a:xfrm>
          <a:prstGeom prst="line">
            <a:avLst/>
          </a:prstGeom>
          <a:noFill/>
          <a:ln w="12700">
            <a:solidFill>
              <a:srgbClr val="000000"/>
            </a:solidFill>
            <a:round/>
            <a:headEnd/>
            <a:tailEnd/>
          </a:ln>
          <a:effectLst/>
        </p:spPr>
        <p:txBody>
          <a:bodyPr wrap="none" anchor="ct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548" name="Line 76"/>
          <p:cNvSpPr>
            <a:spLocks noChangeShapeType="1"/>
          </p:cNvSpPr>
          <p:nvPr/>
        </p:nvSpPr>
        <p:spPr bwMode="auto">
          <a:xfrm>
            <a:off x="8356600" y="3321050"/>
            <a:ext cx="0" cy="79375"/>
          </a:xfrm>
          <a:prstGeom prst="line">
            <a:avLst/>
          </a:prstGeom>
          <a:noFill/>
          <a:ln w="12700">
            <a:solidFill>
              <a:srgbClr val="000000"/>
            </a:solidFill>
            <a:round/>
            <a:headEnd/>
            <a:tailEnd/>
          </a:ln>
          <a:effectLst/>
        </p:spPr>
        <p:txBody>
          <a:bodyPr wrap="none" anchor="ct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549" name="Rectangle 77"/>
          <p:cNvSpPr>
            <a:spLocks noChangeArrowheads="1"/>
          </p:cNvSpPr>
          <p:nvPr/>
        </p:nvSpPr>
        <p:spPr bwMode="auto">
          <a:xfrm>
            <a:off x="719138" y="3427413"/>
            <a:ext cx="250825" cy="241300"/>
          </a:xfrm>
          <a:prstGeom prst="rect">
            <a:avLst/>
          </a:prstGeom>
          <a:noFill/>
          <a:ln w="12700">
            <a:noFill/>
            <a:miter lim="800000"/>
            <a:headEnd/>
            <a:tailEnd/>
          </a:ln>
          <a:effectLst/>
        </p:spPr>
        <p:txBody>
          <a:bodyPr wrap="none" lIns="90488" tIns="44450" rIns="90488" bIns="44450">
            <a:spAutoFit/>
          </a:bodyPr>
          <a:lstStyle/>
          <a:p>
            <a:pPr defTabSz="762000" eaLnBrk="0" fontAlgn="auto" hangingPunct="0">
              <a:spcBef>
                <a:spcPts val="0"/>
              </a:spcBef>
              <a:spcAft>
                <a:spcPts val="0"/>
              </a:spcAft>
              <a:defRPr/>
            </a:pPr>
            <a:r>
              <a:rPr lang="de-DE" sz="1000">
                <a:solidFill>
                  <a:schemeClr val="accent4">
                    <a:lumMod val="10000"/>
                  </a:schemeClr>
                </a:solidFill>
                <a:latin typeface="+mn-lt"/>
                <a:cs typeface="Arial" charset="0"/>
              </a:rPr>
              <a:t>1</a:t>
            </a:r>
          </a:p>
        </p:txBody>
      </p:sp>
      <p:sp>
        <p:nvSpPr>
          <p:cNvPr id="105550" name="Rectangle 78"/>
          <p:cNvSpPr>
            <a:spLocks noChangeArrowheads="1"/>
          </p:cNvSpPr>
          <p:nvPr/>
        </p:nvSpPr>
        <p:spPr bwMode="auto">
          <a:xfrm>
            <a:off x="968375" y="3416300"/>
            <a:ext cx="285750" cy="241300"/>
          </a:xfrm>
          <a:prstGeom prst="rect">
            <a:avLst/>
          </a:prstGeom>
          <a:noFill/>
          <a:ln w="12700">
            <a:noFill/>
            <a:miter lim="800000"/>
            <a:headEnd/>
            <a:tailEnd/>
          </a:ln>
          <a:effectLst/>
        </p:spPr>
        <p:txBody>
          <a:bodyPr wrap="none" lIns="90488" tIns="44450" rIns="90488" bIns="44450">
            <a:spAutoFit/>
          </a:bodyPr>
          <a:lstStyle/>
          <a:p>
            <a:pPr defTabSz="762000" eaLnBrk="0" fontAlgn="auto" hangingPunct="0">
              <a:spcBef>
                <a:spcPts val="0"/>
              </a:spcBef>
              <a:spcAft>
                <a:spcPts val="0"/>
              </a:spcAft>
              <a:defRPr/>
            </a:pPr>
            <a:r>
              <a:rPr lang="de-DE" sz="1000">
                <a:solidFill>
                  <a:schemeClr val="accent4">
                    <a:lumMod val="10000"/>
                  </a:schemeClr>
                </a:solidFill>
                <a:latin typeface="+mn-lt"/>
                <a:cs typeface="Arial" charset="0"/>
              </a:rPr>
              <a:t> 3</a:t>
            </a:r>
          </a:p>
        </p:txBody>
      </p:sp>
      <p:sp>
        <p:nvSpPr>
          <p:cNvPr id="105551" name="Rectangle 79"/>
          <p:cNvSpPr>
            <a:spLocks noChangeArrowheads="1"/>
          </p:cNvSpPr>
          <p:nvPr/>
        </p:nvSpPr>
        <p:spPr bwMode="auto">
          <a:xfrm>
            <a:off x="1255713" y="3416300"/>
            <a:ext cx="285750" cy="241300"/>
          </a:xfrm>
          <a:prstGeom prst="rect">
            <a:avLst/>
          </a:prstGeom>
          <a:noFill/>
          <a:ln w="12700">
            <a:noFill/>
            <a:miter lim="800000"/>
            <a:headEnd/>
            <a:tailEnd/>
          </a:ln>
          <a:effectLst/>
        </p:spPr>
        <p:txBody>
          <a:bodyPr wrap="none" lIns="90488" tIns="44450" rIns="90488" bIns="44450">
            <a:spAutoFit/>
          </a:bodyPr>
          <a:lstStyle/>
          <a:p>
            <a:pPr defTabSz="762000" eaLnBrk="0" fontAlgn="auto" hangingPunct="0">
              <a:spcBef>
                <a:spcPts val="0"/>
              </a:spcBef>
              <a:spcAft>
                <a:spcPts val="0"/>
              </a:spcAft>
              <a:defRPr/>
            </a:pPr>
            <a:r>
              <a:rPr lang="de-DE" sz="1000">
                <a:solidFill>
                  <a:schemeClr val="accent4">
                    <a:lumMod val="10000"/>
                  </a:schemeClr>
                </a:solidFill>
                <a:latin typeface="+mn-lt"/>
                <a:cs typeface="Arial" charset="0"/>
              </a:rPr>
              <a:t> 5</a:t>
            </a:r>
          </a:p>
        </p:txBody>
      </p:sp>
      <p:sp>
        <p:nvSpPr>
          <p:cNvPr id="105552" name="Rectangle 80"/>
          <p:cNvSpPr>
            <a:spLocks noChangeArrowheads="1"/>
          </p:cNvSpPr>
          <p:nvPr/>
        </p:nvSpPr>
        <p:spPr bwMode="auto">
          <a:xfrm>
            <a:off x="1530350" y="3416300"/>
            <a:ext cx="285750" cy="241300"/>
          </a:xfrm>
          <a:prstGeom prst="rect">
            <a:avLst/>
          </a:prstGeom>
          <a:noFill/>
          <a:ln w="12700">
            <a:noFill/>
            <a:miter lim="800000"/>
            <a:headEnd/>
            <a:tailEnd/>
          </a:ln>
          <a:effectLst/>
        </p:spPr>
        <p:txBody>
          <a:bodyPr wrap="none" lIns="90488" tIns="44450" rIns="90488" bIns="44450">
            <a:spAutoFit/>
          </a:bodyPr>
          <a:lstStyle/>
          <a:p>
            <a:pPr defTabSz="762000" eaLnBrk="0" fontAlgn="auto" hangingPunct="0">
              <a:spcBef>
                <a:spcPts val="0"/>
              </a:spcBef>
              <a:spcAft>
                <a:spcPts val="0"/>
              </a:spcAft>
              <a:defRPr/>
            </a:pPr>
            <a:r>
              <a:rPr lang="de-DE" sz="1000">
                <a:solidFill>
                  <a:schemeClr val="accent4">
                    <a:lumMod val="10000"/>
                  </a:schemeClr>
                </a:solidFill>
                <a:latin typeface="+mn-lt"/>
                <a:cs typeface="Arial" charset="0"/>
              </a:rPr>
              <a:t> 7</a:t>
            </a:r>
          </a:p>
        </p:txBody>
      </p:sp>
      <p:sp>
        <p:nvSpPr>
          <p:cNvPr id="105553" name="Rectangle 81"/>
          <p:cNvSpPr>
            <a:spLocks noChangeArrowheads="1"/>
          </p:cNvSpPr>
          <p:nvPr/>
        </p:nvSpPr>
        <p:spPr bwMode="auto">
          <a:xfrm>
            <a:off x="1820863" y="3416300"/>
            <a:ext cx="285750" cy="241300"/>
          </a:xfrm>
          <a:prstGeom prst="rect">
            <a:avLst/>
          </a:prstGeom>
          <a:noFill/>
          <a:ln w="12700">
            <a:noFill/>
            <a:miter lim="800000"/>
            <a:headEnd/>
            <a:tailEnd/>
          </a:ln>
          <a:effectLst/>
        </p:spPr>
        <p:txBody>
          <a:bodyPr wrap="none" lIns="90488" tIns="44450" rIns="90488" bIns="44450">
            <a:spAutoFit/>
          </a:bodyPr>
          <a:lstStyle/>
          <a:p>
            <a:pPr defTabSz="762000" eaLnBrk="0" fontAlgn="auto" hangingPunct="0">
              <a:spcBef>
                <a:spcPts val="0"/>
              </a:spcBef>
              <a:spcAft>
                <a:spcPts val="0"/>
              </a:spcAft>
              <a:defRPr/>
            </a:pPr>
            <a:r>
              <a:rPr lang="de-DE" sz="1000">
                <a:solidFill>
                  <a:schemeClr val="accent4">
                    <a:lumMod val="10000"/>
                  </a:schemeClr>
                </a:solidFill>
                <a:latin typeface="+mn-lt"/>
                <a:cs typeface="Arial" charset="0"/>
              </a:rPr>
              <a:t> 9</a:t>
            </a:r>
          </a:p>
        </p:txBody>
      </p:sp>
      <p:sp>
        <p:nvSpPr>
          <p:cNvPr id="105554" name="Rectangle 82"/>
          <p:cNvSpPr>
            <a:spLocks noChangeArrowheads="1"/>
          </p:cNvSpPr>
          <p:nvPr/>
        </p:nvSpPr>
        <p:spPr bwMode="auto">
          <a:xfrm>
            <a:off x="1958975" y="3416300"/>
            <a:ext cx="355600" cy="241300"/>
          </a:xfrm>
          <a:prstGeom prst="rect">
            <a:avLst/>
          </a:prstGeom>
          <a:noFill/>
          <a:ln w="12700">
            <a:noFill/>
            <a:miter lim="800000"/>
            <a:headEnd/>
            <a:tailEnd/>
          </a:ln>
          <a:effectLst/>
        </p:spPr>
        <p:txBody>
          <a:bodyPr wrap="none" lIns="90488" tIns="44450" rIns="90488" bIns="44450">
            <a:spAutoFit/>
          </a:bodyPr>
          <a:lstStyle/>
          <a:p>
            <a:pPr defTabSz="762000" eaLnBrk="0" fontAlgn="auto" hangingPunct="0">
              <a:spcBef>
                <a:spcPts val="0"/>
              </a:spcBef>
              <a:spcAft>
                <a:spcPts val="0"/>
              </a:spcAft>
              <a:defRPr/>
            </a:pPr>
            <a:r>
              <a:rPr lang="de-DE" sz="1000" b="1">
                <a:solidFill>
                  <a:schemeClr val="accent4">
                    <a:lumMod val="10000"/>
                  </a:schemeClr>
                </a:solidFill>
                <a:latin typeface="+mn-lt"/>
                <a:cs typeface="Arial" charset="0"/>
              </a:rPr>
              <a:t> 10</a:t>
            </a:r>
          </a:p>
        </p:txBody>
      </p:sp>
      <p:sp>
        <p:nvSpPr>
          <p:cNvPr id="105555" name="Rectangle 83"/>
          <p:cNvSpPr>
            <a:spLocks noChangeArrowheads="1"/>
          </p:cNvSpPr>
          <p:nvPr/>
        </p:nvSpPr>
        <p:spPr bwMode="auto">
          <a:xfrm>
            <a:off x="2241550" y="3416300"/>
            <a:ext cx="355600" cy="241300"/>
          </a:xfrm>
          <a:prstGeom prst="rect">
            <a:avLst/>
          </a:prstGeom>
          <a:noFill/>
          <a:ln w="12700">
            <a:noFill/>
            <a:miter lim="800000"/>
            <a:headEnd/>
            <a:tailEnd/>
          </a:ln>
          <a:effectLst/>
        </p:spPr>
        <p:txBody>
          <a:bodyPr wrap="none" lIns="90488" tIns="44450" rIns="90488" bIns="44450">
            <a:spAutoFit/>
          </a:bodyPr>
          <a:lstStyle/>
          <a:p>
            <a:pPr defTabSz="762000" eaLnBrk="0" fontAlgn="auto" hangingPunct="0">
              <a:spcBef>
                <a:spcPts val="0"/>
              </a:spcBef>
              <a:spcAft>
                <a:spcPts val="0"/>
              </a:spcAft>
              <a:defRPr/>
            </a:pPr>
            <a:r>
              <a:rPr lang="de-DE" sz="1000">
                <a:solidFill>
                  <a:schemeClr val="accent4">
                    <a:lumMod val="10000"/>
                  </a:schemeClr>
                </a:solidFill>
                <a:latin typeface="+mn-lt"/>
                <a:cs typeface="Arial" charset="0"/>
              </a:rPr>
              <a:t> 12</a:t>
            </a:r>
          </a:p>
        </p:txBody>
      </p:sp>
      <p:sp>
        <p:nvSpPr>
          <p:cNvPr id="105556" name="Rectangle 84"/>
          <p:cNvSpPr>
            <a:spLocks noChangeArrowheads="1"/>
          </p:cNvSpPr>
          <p:nvPr/>
        </p:nvSpPr>
        <p:spPr bwMode="auto">
          <a:xfrm>
            <a:off x="2940050" y="3416300"/>
            <a:ext cx="355600" cy="241300"/>
          </a:xfrm>
          <a:prstGeom prst="rect">
            <a:avLst/>
          </a:prstGeom>
          <a:noFill/>
          <a:ln w="12700">
            <a:noFill/>
            <a:miter lim="800000"/>
            <a:headEnd/>
            <a:tailEnd/>
          </a:ln>
          <a:effectLst/>
        </p:spPr>
        <p:txBody>
          <a:bodyPr wrap="none" lIns="90488" tIns="44450" rIns="90488" bIns="44450">
            <a:spAutoFit/>
          </a:bodyPr>
          <a:lstStyle/>
          <a:p>
            <a:pPr defTabSz="762000" eaLnBrk="0" fontAlgn="auto" hangingPunct="0">
              <a:spcBef>
                <a:spcPts val="0"/>
              </a:spcBef>
              <a:spcAft>
                <a:spcPts val="0"/>
              </a:spcAft>
              <a:defRPr/>
            </a:pPr>
            <a:r>
              <a:rPr lang="de-DE" sz="1000" b="1">
                <a:solidFill>
                  <a:schemeClr val="accent4">
                    <a:lumMod val="10000"/>
                  </a:schemeClr>
                </a:solidFill>
                <a:latin typeface="+mn-lt"/>
                <a:cs typeface="Arial" charset="0"/>
              </a:rPr>
              <a:t> 17</a:t>
            </a:r>
          </a:p>
        </p:txBody>
      </p:sp>
      <p:sp>
        <p:nvSpPr>
          <p:cNvPr id="105557" name="Rectangle 85"/>
          <p:cNvSpPr>
            <a:spLocks noChangeArrowheads="1"/>
          </p:cNvSpPr>
          <p:nvPr/>
        </p:nvSpPr>
        <p:spPr bwMode="auto">
          <a:xfrm>
            <a:off x="3519488" y="3416300"/>
            <a:ext cx="355600" cy="241300"/>
          </a:xfrm>
          <a:prstGeom prst="rect">
            <a:avLst/>
          </a:prstGeom>
          <a:noFill/>
          <a:ln w="12700">
            <a:noFill/>
            <a:miter lim="800000"/>
            <a:headEnd/>
            <a:tailEnd/>
          </a:ln>
          <a:effectLst/>
        </p:spPr>
        <p:txBody>
          <a:bodyPr wrap="none" lIns="90488" tIns="44450" rIns="90488" bIns="44450">
            <a:spAutoFit/>
          </a:bodyPr>
          <a:lstStyle/>
          <a:p>
            <a:pPr defTabSz="762000" eaLnBrk="0" fontAlgn="auto" hangingPunct="0">
              <a:spcBef>
                <a:spcPts val="0"/>
              </a:spcBef>
              <a:spcAft>
                <a:spcPts val="0"/>
              </a:spcAft>
              <a:defRPr/>
            </a:pPr>
            <a:r>
              <a:rPr lang="de-DE" sz="1000">
                <a:solidFill>
                  <a:schemeClr val="accent4">
                    <a:lumMod val="10000"/>
                  </a:schemeClr>
                </a:solidFill>
                <a:latin typeface="+mn-lt"/>
                <a:cs typeface="Arial" charset="0"/>
              </a:rPr>
              <a:t> 21</a:t>
            </a:r>
          </a:p>
        </p:txBody>
      </p:sp>
      <p:sp>
        <p:nvSpPr>
          <p:cNvPr id="105558" name="Rectangle 86"/>
          <p:cNvSpPr>
            <a:spLocks noChangeArrowheads="1"/>
          </p:cNvSpPr>
          <p:nvPr/>
        </p:nvSpPr>
        <p:spPr bwMode="auto">
          <a:xfrm>
            <a:off x="3286125" y="3416300"/>
            <a:ext cx="320675" cy="241300"/>
          </a:xfrm>
          <a:prstGeom prst="rect">
            <a:avLst/>
          </a:prstGeom>
          <a:noFill/>
          <a:ln w="12700">
            <a:noFill/>
            <a:miter lim="800000"/>
            <a:headEnd/>
            <a:tailEnd/>
          </a:ln>
          <a:effectLst/>
        </p:spPr>
        <p:txBody>
          <a:bodyPr wrap="none" lIns="90488" tIns="44450" rIns="90488" bIns="44450">
            <a:spAutoFit/>
          </a:bodyPr>
          <a:lstStyle/>
          <a:p>
            <a:pPr defTabSz="762000" eaLnBrk="0" fontAlgn="auto" hangingPunct="0">
              <a:spcBef>
                <a:spcPts val="0"/>
              </a:spcBef>
              <a:spcAft>
                <a:spcPts val="0"/>
              </a:spcAft>
              <a:defRPr/>
            </a:pPr>
            <a:r>
              <a:rPr lang="de-DE" sz="1000">
                <a:solidFill>
                  <a:schemeClr val="accent4">
                    <a:lumMod val="10000"/>
                  </a:schemeClr>
                </a:solidFill>
                <a:latin typeface="+mn-lt"/>
                <a:cs typeface="Arial" charset="0"/>
              </a:rPr>
              <a:t>19</a:t>
            </a:r>
          </a:p>
        </p:txBody>
      </p:sp>
      <p:sp>
        <p:nvSpPr>
          <p:cNvPr id="105559" name="Rectangle 87"/>
          <p:cNvSpPr>
            <a:spLocks noChangeArrowheads="1"/>
          </p:cNvSpPr>
          <p:nvPr/>
        </p:nvSpPr>
        <p:spPr bwMode="auto">
          <a:xfrm>
            <a:off x="3963988" y="3416300"/>
            <a:ext cx="355600" cy="241300"/>
          </a:xfrm>
          <a:prstGeom prst="rect">
            <a:avLst/>
          </a:prstGeom>
          <a:noFill/>
          <a:ln w="12700">
            <a:noFill/>
            <a:miter lim="800000"/>
            <a:headEnd/>
            <a:tailEnd/>
          </a:ln>
          <a:effectLst/>
        </p:spPr>
        <p:txBody>
          <a:bodyPr wrap="none" lIns="90488" tIns="44450" rIns="90488" bIns="44450">
            <a:spAutoFit/>
          </a:bodyPr>
          <a:lstStyle/>
          <a:p>
            <a:pPr defTabSz="762000" eaLnBrk="0" fontAlgn="auto" hangingPunct="0">
              <a:spcBef>
                <a:spcPts val="0"/>
              </a:spcBef>
              <a:spcAft>
                <a:spcPts val="0"/>
              </a:spcAft>
              <a:defRPr/>
            </a:pPr>
            <a:r>
              <a:rPr lang="de-DE" sz="1000" b="1">
                <a:solidFill>
                  <a:schemeClr val="accent4">
                    <a:lumMod val="10000"/>
                  </a:schemeClr>
                </a:solidFill>
                <a:latin typeface="+mn-lt"/>
                <a:cs typeface="Arial" charset="0"/>
              </a:rPr>
              <a:t> 24</a:t>
            </a:r>
          </a:p>
        </p:txBody>
      </p:sp>
      <p:sp>
        <p:nvSpPr>
          <p:cNvPr id="105560" name="Rectangle 88"/>
          <p:cNvSpPr>
            <a:spLocks noChangeArrowheads="1"/>
          </p:cNvSpPr>
          <p:nvPr/>
        </p:nvSpPr>
        <p:spPr bwMode="auto">
          <a:xfrm>
            <a:off x="4203700" y="3416300"/>
            <a:ext cx="371475" cy="242888"/>
          </a:xfrm>
          <a:prstGeom prst="rect">
            <a:avLst/>
          </a:prstGeom>
          <a:noFill/>
          <a:ln w="12700">
            <a:noFill/>
            <a:miter lim="800000"/>
            <a:headEnd/>
            <a:tailEnd/>
          </a:ln>
          <a:effectLst/>
        </p:spPr>
        <p:txBody>
          <a:bodyPr wrap="none" lIns="90488" tIns="44450" rIns="90488" bIns="44450">
            <a:spAutoFit/>
          </a:bodyPr>
          <a:lstStyle/>
          <a:p>
            <a:pPr defTabSz="762000" eaLnBrk="0" fontAlgn="auto" hangingPunct="0">
              <a:spcBef>
                <a:spcPts val="0"/>
              </a:spcBef>
              <a:spcAft>
                <a:spcPts val="0"/>
              </a:spcAft>
              <a:defRPr/>
            </a:pPr>
            <a:r>
              <a:rPr lang="de-DE" sz="1000">
                <a:solidFill>
                  <a:schemeClr val="accent4">
                    <a:lumMod val="10000"/>
                  </a:schemeClr>
                </a:solidFill>
                <a:latin typeface="+mn-lt"/>
                <a:cs typeface="Arial" charset="0"/>
              </a:rPr>
              <a:t>  26</a:t>
            </a:r>
          </a:p>
        </p:txBody>
      </p:sp>
      <p:sp>
        <p:nvSpPr>
          <p:cNvPr id="105561" name="Rectangle 89"/>
          <p:cNvSpPr>
            <a:spLocks noChangeArrowheads="1"/>
          </p:cNvSpPr>
          <p:nvPr/>
        </p:nvSpPr>
        <p:spPr bwMode="auto">
          <a:xfrm>
            <a:off x="4494213" y="3416300"/>
            <a:ext cx="371475" cy="242888"/>
          </a:xfrm>
          <a:prstGeom prst="rect">
            <a:avLst/>
          </a:prstGeom>
          <a:noFill/>
          <a:ln w="12700">
            <a:noFill/>
            <a:miter lim="800000"/>
            <a:headEnd/>
            <a:tailEnd/>
          </a:ln>
          <a:effectLst/>
        </p:spPr>
        <p:txBody>
          <a:bodyPr wrap="none" lIns="90488" tIns="44450" rIns="90488" bIns="44450">
            <a:spAutoFit/>
          </a:bodyPr>
          <a:lstStyle/>
          <a:p>
            <a:pPr defTabSz="762000" eaLnBrk="0" fontAlgn="auto" hangingPunct="0">
              <a:spcBef>
                <a:spcPts val="0"/>
              </a:spcBef>
              <a:spcAft>
                <a:spcPts val="0"/>
              </a:spcAft>
              <a:defRPr/>
            </a:pPr>
            <a:r>
              <a:rPr lang="de-DE" sz="1000">
                <a:solidFill>
                  <a:schemeClr val="accent4">
                    <a:lumMod val="10000"/>
                  </a:schemeClr>
                </a:solidFill>
                <a:latin typeface="+mn-lt"/>
                <a:cs typeface="Arial" charset="0"/>
              </a:rPr>
              <a:t>  28</a:t>
            </a:r>
          </a:p>
        </p:txBody>
      </p:sp>
      <p:sp>
        <p:nvSpPr>
          <p:cNvPr id="105562" name="Rectangle 90"/>
          <p:cNvSpPr>
            <a:spLocks noChangeArrowheads="1"/>
          </p:cNvSpPr>
          <p:nvPr/>
        </p:nvSpPr>
        <p:spPr bwMode="auto">
          <a:xfrm>
            <a:off x="5138738" y="3416300"/>
            <a:ext cx="542925" cy="396875"/>
          </a:xfrm>
          <a:prstGeom prst="rect">
            <a:avLst/>
          </a:prstGeom>
          <a:noFill/>
          <a:ln w="12700">
            <a:noFill/>
            <a:miter lim="800000"/>
            <a:headEnd/>
            <a:tailEnd/>
          </a:ln>
          <a:effectLst/>
        </p:spPr>
        <p:txBody>
          <a:bodyPr wrap="none" lIns="90488" tIns="44450" rIns="90488" bIns="44450">
            <a:spAutoFit/>
          </a:bodyPr>
          <a:lstStyle/>
          <a:p>
            <a:pPr defTabSz="762000" eaLnBrk="0" fontAlgn="auto" hangingPunct="0">
              <a:spcBef>
                <a:spcPts val="0"/>
              </a:spcBef>
              <a:spcAft>
                <a:spcPts val="0"/>
              </a:spcAft>
              <a:defRPr/>
            </a:pPr>
            <a:r>
              <a:rPr lang="de-DE" sz="1000" b="1">
                <a:solidFill>
                  <a:schemeClr val="accent4">
                    <a:lumMod val="10000"/>
                  </a:schemeClr>
                </a:solidFill>
                <a:latin typeface="+mn-lt"/>
                <a:cs typeface="Arial" charset="0"/>
              </a:rPr>
              <a:t>32</a:t>
            </a:r>
          </a:p>
          <a:p>
            <a:pPr defTabSz="762000" eaLnBrk="0" fontAlgn="auto" hangingPunct="0">
              <a:spcBef>
                <a:spcPts val="0"/>
              </a:spcBef>
              <a:spcAft>
                <a:spcPts val="0"/>
              </a:spcAft>
              <a:defRPr/>
            </a:pPr>
            <a:r>
              <a:rPr lang="de-DE" sz="1000" b="1">
                <a:solidFill>
                  <a:schemeClr val="accent4">
                    <a:lumMod val="10000"/>
                  </a:schemeClr>
                </a:solidFill>
                <a:latin typeface="+mn-lt"/>
                <a:cs typeface="Arial" charset="0"/>
              </a:rPr>
              <a:t>~ mo 8</a:t>
            </a:r>
          </a:p>
        </p:txBody>
      </p:sp>
      <p:sp>
        <p:nvSpPr>
          <p:cNvPr id="105563" name="Rectangle 91"/>
          <p:cNvSpPr>
            <a:spLocks noChangeArrowheads="1"/>
          </p:cNvSpPr>
          <p:nvPr/>
        </p:nvSpPr>
        <p:spPr bwMode="auto">
          <a:xfrm>
            <a:off x="5395913" y="3416300"/>
            <a:ext cx="355600" cy="241300"/>
          </a:xfrm>
          <a:prstGeom prst="rect">
            <a:avLst/>
          </a:prstGeom>
          <a:noFill/>
          <a:ln w="12700">
            <a:noFill/>
            <a:miter lim="800000"/>
            <a:headEnd/>
            <a:tailEnd/>
          </a:ln>
          <a:effectLst/>
        </p:spPr>
        <p:txBody>
          <a:bodyPr wrap="none" lIns="90488" tIns="44450" rIns="90488" bIns="44450">
            <a:spAutoFit/>
          </a:bodyPr>
          <a:lstStyle/>
          <a:p>
            <a:pPr defTabSz="762000" eaLnBrk="0" fontAlgn="auto" hangingPunct="0">
              <a:spcBef>
                <a:spcPts val="0"/>
              </a:spcBef>
              <a:spcAft>
                <a:spcPts val="0"/>
              </a:spcAft>
              <a:defRPr/>
            </a:pPr>
            <a:r>
              <a:rPr lang="de-DE" sz="1000">
                <a:solidFill>
                  <a:schemeClr val="accent4">
                    <a:lumMod val="10000"/>
                  </a:schemeClr>
                </a:solidFill>
                <a:latin typeface="+mn-lt"/>
                <a:cs typeface="Arial" charset="0"/>
              </a:rPr>
              <a:t> 34</a:t>
            </a:r>
          </a:p>
        </p:txBody>
      </p:sp>
      <p:sp>
        <p:nvSpPr>
          <p:cNvPr id="105564" name="Rectangle 92"/>
          <p:cNvSpPr>
            <a:spLocks noChangeArrowheads="1"/>
          </p:cNvSpPr>
          <p:nvPr/>
        </p:nvSpPr>
        <p:spPr bwMode="auto">
          <a:xfrm>
            <a:off x="5648325" y="3416300"/>
            <a:ext cx="371475" cy="242888"/>
          </a:xfrm>
          <a:prstGeom prst="rect">
            <a:avLst/>
          </a:prstGeom>
          <a:noFill/>
          <a:ln w="12700">
            <a:noFill/>
            <a:miter lim="800000"/>
            <a:headEnd/>
            <a:tailEnd/>
          </a:ln>
          <a:effectLst/>
        </p:spPr>
        <p:txBody>
          <a:bodyPr wrap="none" lIns="90488" tIns="44450" rIns="90488" bIns="44450">
            <a:spAutoFit/>
          </a:bodyPr>
          <a:lstStyle/>
          <a:p>
            <a:pPr defTabSz="762000" eaLnBrk="0" fontAlgn="auto" hangingPunct="0">
              <a:spcBef>
                <a:spcPts val="0"/>
              </a:spcBef>
              <a:spcAft>
                <a:spcPts val="0"/>
              </a:spcAft>
              <a:defRPr/>
            </a:pPr>
            <a:r>
              <a:rPr lang="de-DE" sz="1000">
                <a:solidFill>
                  <a:schemeClr val="accent4">
                    <a:lumMod val="10000"/>
                  </a:schemeClr>
                </a:solidFill>
                <a:latin typeface="+mn-lt"/>
                <a:cs typeface="Arial" charset="0"/>
              </a:rPr>
              <a:t>  36</a:t>
            </a:r>
          </a:p>
        </p:txBody>
      </p:sp>
      <p:sp>
        <p:nvSpPr>
          <p:cNvPr id="105565" name="Rectangle 93"/>
          <p:cNvSpPr>
            <a:spLocks noChangeArrowheads="1"/>
          </p:cNvSpPr>
          <p:nvPr/>
        </p:nvSpPr>
        <p:spPr bwMode="auto">
          <a:xfrm>
            <a:off x="5973763" y="3416300"/>
            <a:ext cx="355600" cy="241300"/>
          </a:xfrm>
          <a:prstGeom prst="rect">
            <a:avLst/>
          </a:prstGeom>
          <a:noFill/>
          <a:ln w="12700">
            <a:noFill/>
            <a:miter lim="800000"/>
            <a:headEnd/>
            <a:tailEnd/>
          </a:ln>
          <a:effectLst/>
        </p:spPr>
        <p:txBody>
          <a:bodyPr wrap="none" lIns="90488" tIns="44450" rIns="90488" bIns="44450">
            <a:spAutoFit/>
          </a:bodyPr>
          <a:lstStyle/>
          <a:p>
            <a:pPr defTabSz="762000" eaLnBrk="0" fontAlgn="auto" hangingPunct="0">
              <a:spcBef>
                <a:spcPts val="0"/>
              </a:spcBef>
              <a:spcAft>
                <a:spcPts val="0"/>
              </a:spcAft>
              <a:defRPr/>
            </a:pPr>
            <a:r>
              <a:rPr lang="de-DE" sz="1000">
                <a:solidFill>
                  <a:schemeClr val="accent4">
                    <a:lumMod val="10000"/>
                  </a:schemeClr>
                </a:solidFill>
                <a:latin typeface="+mn-lt"/>
                <a:cs typeface="Arial" charset="0"/>
              </a:rPr>
              <a:t> 38</a:t>
            </a:r>
          </a:p>
        </p:txBody>
      </p:sp>
      <p:sp>
        <p:nvSpPr>
          <p:cNvPr id="105566" name="Rectangle 94"/>
          <p:cNvSpPr>
            <a:spLocks noChangeArrowheads="1"/>
          </p:cNvSpPr>
          <p:nvPr/>
        </p:nvSpPr>
        <p:spPr bwMode="auto">
          <a:xfrm>
            <a:off x="6437313" y="3416300"/>
            <a:ext cx="609600" cy="396875"/>
          </a:xfrm>
          <a:prstGeom prst="rect">
            <a:avLst/>
          </a:prstGeom>
          <a:noFill/>
          <a:ln w="12700">
            <a:noFill/>
            <a:miter lim="800000"/>
            <a:headEnd/>
            <a:tailEnd/>
          </a:ln>
          <a:effectLst/>
        </p:spPr>
        <p:txBody>
          <a:bodyPr wrap="none" lIns="90488" tIns="44450" rIns="90488" bIns="44450">
            <a:spAutoFit/>
          </a:bodyPr>
          <a:lstStyle/>
          <a:p>
            <a:pPr defTabSz="762000" eaLnBrk="0" fontAlgn="auto" hangingPunct="0">
              <a:spcBef>
                <a:spcPts val="0"/>
              </a:spcBef>
              <a:spcAft>
                <a:spcPts val="0"/>
              </a:spcAft>
              <a:defRPr/>
            </a:pPr>
            <a:r>
              <a:rPr lang="de-DE" sz="1000" b="1">
                <a:solidFill>
                  <a:schemeClr val="accent4">
                    <a:lumMod val="10000"/>
                  </a:schemeClr>
                </a:solidFill>
                <a:latin typeface="+mn-lt"/>
                <a:cs typeface="Arial" charset="0"/>
              </a:rPr>
              <a:t>41</a:t>
            </a:r>
          </a:p>
          <a:p>
            <a:pPr defTabSz="762000" eaLnBrk="0" fontAlgn="auto" hangingPunct="0">
              <a:spcBef>
                <a:spcPts val="0"/>
              </a:spcBef>
              <a:spcAft>
                <a:spcPts val="0"/>
              </a:spcAft>
              <a:defRPr/>
            </a:pPr>
            <a:r>
              <a:rPr lang="de-DE" sz="1000" b="1">
                <a:solidFill>
                  <a:schemeClr val="accent4">
                    <a:lumMod val="10000"/>
                  </a:schemeClr>
                </a:solidFill>
                <a:latin typeface="+mn-lt"/>
                <a:cs typeface="Arial" charset="0"/>
              </a:rPr>
              <a:t>~ mo 10</a:t>
            </a:r>
          </a:p>
        </p:txBody>
      </p:sp>
      <p:sp>
        <p:nvSpPr>
          <p:cNvPr id="105567" name="Rectangle 95"/>
          <p:cNvSpPr>
            <a:spLocks noChangeArrowheads="1"/>
          </p:cNvSpPr>
          <p:nvPr/>
        </p:nvSpPr>
        <p:spPr bwMode="auto">
          <a:xfrm>
            <a:off x="6691313" y="3416300"/>
            <a:ext cx="355600" cy="241300"/>
          </a:xfrm>
          <a:prstGeom prst="rect">
            <a:avLst/>
          </a:prstGeom>
          <a:noFill/>
          <a:ln w="12700">
            <a:noFill/>
            <a:miter lim="800000"/>
            <a:headEnd/>
            <a:tailEnd/>
          </a:ln>
          <a:effectLst/>
        </p:spPr>
        <p:txBody>
          <a:bodyPr wrap="none" lIns="90488" tIns="44450" rIns="90488" bIns="44450">
            <a:spAutoFit/>
          </a:bodyPr>
          <a:lstStyle/>
          <a:p>
            <a:pPr defTabSz="762000" eaLnBrk="0" fontAlgn="auto" hangingPunct="0">
              <a:spcBef>
                <a:spcPts val="0"/>
              </a:spcBef>
              <a:spcAft>
                <a:spcPts val="0"/>
              </a:spcAft>
              <a:defRPr/>
            </a:pPr>
            <a:r>
              <a:rPr lang="de-DE" sz="1000">
                <a:solidFill>
                  <a:schemeClr val="accent4">
                    <a:lumMod val="10000"/>
                  </a:schemeClr>
                </a:solidFill>
                <a:latin typeface="+mn-lt"/>
                <a:cs typeface="Arial" charset="0"/>
              </a:rPr>
              <a:t> 43</a:t>
            </a:r>
          </a:p>
        </p:txBody>
      </p:sp>
      <p:sp>
        <p:nvSpPr>
          <p:cNvPr id="105568" name="Rectangle 96"/>
          <p:cNvSpPr>
            <a:spLocks noChangeArrowheads="1"/>
          </p:cNvSpPr>
          <p:nvPr/>
        </p:nvSpPr>
        <p:spPr bwMode="auto">
          <a:xfrm>
            <a:off x="7472363" y="3416300"/>
            <a:ext cx="609600" cy="396875"/>
          </a:xfrm>
          <a:prstGeom prst="rect">
            <a:avLst/>
          </a:prstGeom>
          <a:noFill/>
          <a:ln w="12700">
            <a:noFill/>
            <a:miter lim="800000"/>
            <a:headEnd/>
            <a:tailEnd/>
          </a:ln>
          <a:effectLst/>
        </p:spPr>
        <p:txBody>
          <a:bodyPr wrap="none" lIns="90488" tIns="44450" rIns="90488" bIns="44450">
            <a:spAutoFit/>
          </a:bodyPr>
          <a:lstStyle/>
          <a:p>
            <a:pPr defTabSz="762000" eaLnBrk="0" fontAlgn="auto" hangingPunct="0">
              <a:spcBef>
                <a:spcPts val="0"/>
              </a:spcBef>
              <a:spcAft>
                <a:spcPts val="0"/>
              </a:spcAft>
              <a:defRPr/>
            </a:pPr>
            <a:r>
              <a:rPr lang="de-DE" sz="1000" b="1">
                <a:solidFill>
                  <a:schemeClr val="accent4">
                    <a:lumMod val="10000"/>
                  </a:schemeClr>
                </a:solidFill>
                <a:latin typeface="+mn-lt"/>
                <a:cs typeface="Arial" charset="0"/>
              </a:rPr>
              <a:t>48</a:t>
            </a:r>
          </a:p>
          <a:p>
            <a:pPr defTabSz="762000" eaLnBrk="0" fontAlgn="auto" hangingPunct="0">
              <a:spcBef>
                <a:spcPts val="0"/>
              </a:spcBef>
              <a:spcAft>
                <a:spcPts val="0"/>
              </a:spcAft>
              <a:defRPr/>
            </a:pPr>
            <a:r>
              <a:rPr lang="de-DE" sz="1000" b="1">
                <a:solidFill>
                  <a:schemeClr val="accent4">
                    <a:lumMod val="10000"/>
                  </a:schemeClr>
                </a:solidFill>
                <a:latin typeface="+mn-lt"/>
                <a:cs typeface="Arial" charset="0"/>
              </a:rPr>
              <a:t>~ mo 12</a:t>
            </a:r>
          </a:p>
        </p:txBody>
      </p:sp>
      <p:sp>
        <p:nvSpPr>
          <p:cNvPr id="105569" name="Rectangle 97"/>
          <p:cNvSpPr>
            <a:spLocks noChangeArrowheads="1"/>
          </p:cNvSpPr>
          <p:nvPr/>
        </p:nvSpPr>
        <p:spPr bwMode="auto">
          <a:xfrm>
            <a:off x="7831138" y="3416300"/>
            <a:ext cx="531812" cy="242888"/>
          </a:xfrm>
          <a:prstGeom prst="rect">
            <a:avLst/>
          </a:prstGeom>
          <a:noFill/>
          <a:ln w="12700">
            <a:noFill/>
            <a:miter lim="800000"/>
            <a:headEnd/>
            <a:tailEnd/>
          </a:ln>
          <a:effectLst/>
        </p:spPr>
        <p:txBody>
          <a:bodyPr wrap="none" lIns="90488" tIns="44450" rIns="90488" bIns="44450">
            <a:spAutoFit/>
          </a:bodyPr>
          <a:lstStyle/>
          <a:p>
            <a:pPr defTabSz="762000" eaLnBrk="0" fontAlgn="auto" hangingPunct="0">
              <a:spcBef>
                <a:spcPts val="0"/>
              </a:spcBef>
              <a:spcAft>
                <a:spcPts val="0"/>
              </a:spcAft>
              <a:defRPr/>
            </a:pPr>
            <a:r>
              <a:rPr lang="de-DE" sz="1000">
                <a:solidFill>
                  <a:schemeClr val="accent4">
                    <a:lumMod val="10000"/>
                  </a:schemeClr>
                </a:solidFill>
                <a:latin typeface="+mn-lt"/>
                <a:cs typeface="Arial" charset="0"/>
              </a:rPr>
              <a:t>  51 52</a:t>
            </a:r>
          </a:p>
        </p:txBody>
      </p:sp>
      <p:sp>
        <p:nvSpPr>
          <p:cNvPr id="105570" name="Rectangle 98"/>
          <p:cNvSpPr>
            <a:spLocks noChangeArrowheads="1"/>
          </p:cNvSpPr>
          <p:nvPr/>
        </p:nvSpPr>
        <p:spPr bwMode="auto">
          <a:xfrm>
            <a:off x="8281988" y="3394075"/>
            <a:ext cx="576262" cy="274638"/>
          </a:xfrm>
          <a:prstGeom prst="rect">
            <a:avLst/>
          </a:prstGeom>
          <a:noFill/>
          <a:ln w="12700">
            <a:noFill/>
            <a:miter lim="800000"/>
            <a:headEnd/>
            <a:tailEnd/>
          </a:ln>
          <a:effectLst/>
        </p:spPr>
        <p:txBody>
          <a:bodyPr wrap="none" lIns="90488" tIns="44450" rIns="90488" bIns="44450">
            <a:spAutoFit/>
          </a:bodyPr>
          <a:lstStyle/>
          <a:p>
            <a:pPr defTabSz="762000" eaLnBrk="0" fontAlgn="auto" hangingPunct="0">
              <a:spcBef>
                <a:spcPts val="0"/>
              </a:spcBef>
              <a:spcAft>
                <a:spcPts val="0"/>
              </a:spcAft>
              <a:defRPr/>
            </a:pPr>
            <a:r>
              <a:rPr lang="de-DE" sz="1200">
                <a:solidFill>
                  <a:schemeClr val="accent4">
                    <a:lumMod val="10000"/>
                  </a:schemeClr>
                </a:solidFill>
                <a:latin typeface="+mn-lt"/>
                <a:cs typeface="Arial" charset="0"/>
              </a:rPr>
              <a:t>weeks</a:t>
            </a:r>
          </a:p>
        </p:txBody>
      </p:sp>
      <p:sp>
        <p:nvSpPr>
          <p:cNvPr id="105571" name="Line 99"/>
          <p:cNvSpPr>
            <a:spLocks noChangeShapeType="1"/>
          </p:cNvSpPr>
          <p:nvPr/>
        </p:nvSpPr>
        <p:spPr bwMode="auto">
          <a:xfrm>
            <a:off x="8366125" y="3314700"/>
            <a:ext cx="136525" cy="0"/>
          </a:xfrm>
          <a:prstGeom prst="line">
            <a:avLst/>
          </a:prstGeom>
          <a:noFill/>
          <a:ln w="12700">
            <a:solidFill>
              <a:srgbClr val="000000"/>
            </a:solidFill>
            <a:round/>
            <a:headEnd/>
            <a:tailEnd/>
          </a:ln>
          <a:effectLst/>
        </p:spPr>
        <p:txBody>
          <a:bodyPr wrap="none" anchor="ct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572" name="Line 100"/>
          <p:cNvSpPr>
            <a:spLocks noChangeShapeType="1"/>
          </p:cNvSpPr>
          <p:nvPr/>
        </p:nvSpPr>
        <p:spPr bwMode="auto">
          <a:xfrm>
            <a:off x="8509000" y="3321050"/>
            <a:ext cx="0" cy="79375"/>
          </a:xfrm>
          <a:prstGeom prst="line">
            <a:avLst/>
          </a:prstGeom>
          <a:noFill/>
          <a:ln w="12700">
            <a:solidFill>
              <a:srgbClr val="000000"/>
            </a:solidFill>
            <a:round/>
            <a:headEnd/>
            <a:tailEnd/>
          </a:ln>
          <a:effectLst/>
        </p:spPr>
        <p:txBody>
          <a:bodyPr wrap="none" anchor="ct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573" name="Rectangle 101"/>
          <p:cNvSpPr>
            <a:spLocks noChangeArrowheads="1"/>
          </p:cNvSpPr>
          <p:nvPr/>
        </p:nvSpPr>
        <p:spPr bwMode="auto">
          <a:xfrm>
            <a:off x="1619250" y="1827213"/>
            <a:ext cx="534988" cy="242887"/>
          </a:xfrm>
          <a:prstGeom prst="rect">
            <a:avLst/>
          </a:prstGeom>
          <a:noFill/>
          <a:ln w="12700">
            <a:noFill/>
            <a:miter lim="800000"/>
            <a:headEnd/>
            <a:tailEnd/>
          </a:ln>
          <a:effectLst/>
        </p:spPr>
        <p:txBody>
          <a:bodyPr wrap="none" lIns="90488" tIns="44450" rIns="90488" bIns="44450">
            <a:spAutoFit/>
          </a:bodyPr>
          <a:lstStyle/>
          <a:p>
            <a:pPr defTabSz="762000" eaLnBrk="0" fontAlgn="auto" hangingPunct="0">
              <a:spcBef>
                <a:spcPts val="0"/>
              </a:spcBef>
              <a:spcAft>
                <a:spcPts val="0"/>
              </a:spcAft>
              <a:defRPr/>
            </a:pPr>
            <a:r>
              <a:rPr lang="de-DE" sz="1000" b="1">
                <a:solidFill>
                  <a:schemeClr val="accent4">
                    <a:lumMod val="10000"/>
                  </a:schemeClr>
                </a:solidFill>
                <a:latin typeface="+mn-lt"/>
                <a:cs typeface="Arial" charset="0"/>
              </a:rPr>
              <a:t>Cons. I</a:t>
            </a:r>
          </a:p>
        </p:txBody>
      </p:sp>
      <p:sp>
        <p:nvSpPr>
          <p:cNvPr id="105574" name="Rectangle 102"/>
          <p:cNvSpPr>
            <a:spLocks noChangeArrowheads="1"/>
          </p:cNvSpPr>
          <p:nvPr/>
        </p:nvSpPr>
        <p:spPr bwMode="auto">
          <a:xfrm>
            <a:off x="2195513" y="1827213"/>
            <a:ext cx="568325" cy="242887"/>
          </a:xfrm>
          <a:prstGeom prst="rect">
            <a:avLst/>
          </a:prstGeom>
          <a:noFill/>
          <a:ln w="12700">
            <a:noFill/>
            <a:miter lim="800000"/>
            <a:headEnd/>
            <a:tailEnd/>
          </a:ln>
          <a:effectLst/>
        </p:spPr>
        <p:txBody>
          <a:bodyPr wrap="none" lIns="90488" tIns="44450" rIns="90488" bIns="44450">
            <a:spAutoFit/>
          </a:bodyPr>
          <a:lstStyle/>
          <a:p>
            <a:pPr defTabSz="762000" eaLnBrk="0" fontAlgn="auto" hangingPunct="0">
              <a:spcBef>
                <a:spcPts val="0"/>
              </a:spcBef>
              <a:spcAft>
                <a:spcPts val="0"/>
              </a:spcAft>
              <a:defRPr/>
            </a:pPr>
            <a:r>
              <a:rPr lang="de-DE" sz="1000" b="1" dirty="0">
                <a:solidFill>
                  <a:schemeClr val="accent4">
                    <a:lumMod val="10000"/>
                  </a:schemeClr>
                </a:solidFill>
                <a:latin typeface="+mn-lt"/>
                <a:cs typeface="Arial" charset="0"/>
              </a:rPr>
              <a:t>Cons. II</a:t>
            </a:r>
          </a:p>
        </p:txBody>
      </p:sp>
      <p:sp>
        <p:nvSpPr>
          <p:cNvPr id="105575" name="Rectangle 103"/>
          <p:cNvSpPr>
            <a:spLocks noChangeArrowheads="1"/>
          </p:cNvSpPr>
          <p:nvPr/>
        </p:nvSpPr>
        <p:spPr bwMode="auto">
          <a:xfrm>
            <a:off x="3379788" y="1827213"/>
            <a:ext cx="611187" cy="242887"/>
          </a:xfrm>
          <a:prstGeom prst="rect">
            <a:avLst/>
          </a:prstGeom>
          <a:noFill/>
          <a:ln w="12700">
            <a:noFill/>
            <a:miter lim="800000"/>
            <a:headEnd/>
            <a:tailEnd/>
          </a:ln>
          <a:effectLst/>
        </p:spPr>
        <p:txBody>
          <a:bodyPr wrap="none" lIns="90488" tIns="44450" rIns="90488" bIns="44450">
            <a:spAutoFit/>
          </a:bodyPr>
          <a:lstStyle/>
          <a:p>
            <a:pPr defTabSz="762000" eaLnBrk="0" fontAlgn="auto" hangingPunct="0">
              <a:spcBef>
                <a:spcPts val="0"/>
              </a:spcBef>
              <a:spcAft>
                <a:spcPts val="0"/>
              </a:spcAft>
              <a:defRPr/>
            </a:pPr>
            <a:r>
              <a:rPr lang="de-DE" sz="1000" b="1">
                <a:solidFill>
                  <a:schemeClr val="accent4">
                    <a:lumMod val="10000"/>
                  </a:schemeClr>
                </a:solidFill>
                <a:latin typeface="+mn-lt"/>
                <a:cs typeface="Arial" charset="0"/>
              </a:rPr>
              <a:t>Cons. IV</a:t>
            </a:r>
          </a:p>
        </p:txBody>
      </p:sp>
      <p:sp>
        <p:nvSpPr>
          <p:cNvPr id="105576" name="Line 104"/>
          <p:cNvSpPr>
            <a:spLocks noChangeShapeType="1"/>
          </p:cNvSpPr>
          <p:nvPr/>
        </p:nvSpPr>
        <p:spPr bwMode="auto">
          <a:xfrm flipV="1">
            <a:off x="1652588" y="5842000"/>
            <a:ext cx="0" cy="76200"/>
          </a:xfrm>
          <a:prstGeom prst="line">
            <a:avLst/>
          </a:prstGeom>
          <a:noFill/>
          <a:ln w="12700">
            <a:solidFill>
              <a:srgbClr val="000000"/>
            </a:solidFill>
            <a:round/>
            <a:headEnd/>
            <a:tailEnd/>
          </a:ln>
          <a:effectLst/>
        </p:spPr>
        <p:txBody>
          <a:bodyP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577" name="Line 105"/>
          <p:cNvSpPr>
            <a:spLocks noChangeShapeType="1"/>
          </p:cNvSpPr>
          <p:nvPr/>
        </p:nvSpPr>
        <p:spPr bwMode="auto">
          <a:xfrm flipV="1">
            <a:off x="2125663" y="5842000"/>
            <a:ext cx="0" cy="76200"/>
          </a:xfrm>
          <a:prstGeom prst="line">
            <a:avLst/>
          </a:prstGeom>
          <a:noFill/>
          <a:ln w="12700">
            <a:solidFill>
              <a:srgbClr val="000000"/>
            </a:solidFill>
            <a:round/>
            <a:headEnd/>
            <a:tailEnd/>
          </a:ln>
          <a:effectLst/>
        </p:spPr>
        <p:txBody>
          <a:bodyP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578" name="Line 106"/>
          <p:cNvSpPr>
            <a:spLocks noChangeShapeType="1"/>
          </p:cNvSpPr>
          <p:nvPr/>
        </p:nvSpPr>
        <p:spPr bwMode="auto">
          <a:xfrm flipV="1">
            <a:off x="2617788" y="5842000"/>
            <a:ext cx="0" cy="76200"/>
          </a:xfrm>
          <a:prstGeom prst="line">
            <a:avLst/>
          </a:prstGeom>
          <a:noFill/>
          <a:ln w="12700">
            <a:solidFill>
              <a:srgbClr val="000000"/>
            </a:solidFill>
            <a:round/>
            <a:headEnd/>
            <a:tailEnd/>
          </a:ln>
          <a:effectLst/>
        </p:spPr>
        <p:txBody>
          <a:bodyP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579" name="Line 107"/>
          <p:cNvSpPr>
            <a:spLocks noChangeShapeType="1"/>
          </p:cNvSpPr>
          <p:nvPr/>
        </p:nvSpPr>
        <p:spPr bwMode="auto">
          <a:xfrm flipV="1">
            <a:off x="3108325" y="5842000"/>
            <a:ext cx="0" cy="76200"/>
          </a:xfrm>
          <a:prstGeom prst="line">
            <a:avLst/>
          </a:prstGeom>
          <a:noFill/>
          <a:ln w="12700">
            <a:solidFill>
              <a:srgbClr val="000000"/>
            </a:solidFill>
            <a:round/>
            <a:headEnd/>
            <a:tailEnd/>
          </a:ln>
          <a:effectLst/>
        </p:spPr>
        <p:txBody>
          <a:bodyP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580" name="Line 108"/>
          <p:cNvSpPr>
            <a:spLocks noChangeShapeType="1"/>
          </p:cNvSpPr>
          <p:nvPr/>
        </p:nvSpPr>
        <p:spPr bwMode="auto">
          <a:xfrm flipV="1">
            <a:off x="3600450" y="5842000"/>
            <a:ext cx="0" cy="76200"/>
          </a:xfrm>
          <a:prstGeom prst="line">
            <a:avLst/>
          </a:prstGeom>
          <a:noFill/>
          <a:ln w="12700">
            <a:solidFill>
              <a:srgbClr val="000000"/>
            </a:solidFill>
            <a:round/>
            <a:headEnd/>
            <a:tailEnd/>
          </a:ln>
          <a:effectLst/>
        </p:spPr>
        <p:txBody>
          <a:bodyP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581" name="Line 109"/>
          <p:cNvSpPr>
            <a:spLocks noChangeShapeType="1"/>
          </p:cNvSpPr>
          <p:nvPr/>
        </p:nvSpPr>
        <p:spPr bwMode="auto">
          <a:xfrm flipV="1">
            <a:off x="4092575" y="5842000"/>
            <a:ext cx="0" cy="76200"/>
          </a:xfrm>
          <a:prstGeom prst="line">
            <a:avLst/>
          </a:prstGeom>
          <a:noFill/>
          <a:ln w="12700">
            <a:solidFill>
              <a:srgbClr val="000000"/>
            </a:solidFill>
            <a:round/>
            <a:headEnd/>
            <a:tailEnd/>
          </a:ln>
          <a:effectLst/>
        </p:spPr>
        <p:txBody>
          <a:bodyP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582" name="Line 110"/>
          <p:cNvSpPr>
            <a:spLocks noChangeShapeType="1"/>
          </p:cNvSpPr>
          <p:nvPr/>
        </p:nvSpPr>
        <p:spPr bwMode="auto">
          <a:xfrm flipV="1">
            <a:off x="4584700" y="5842000"/>
            <a:ext cx="0" cy="76200"/>
          </a:xfrm>
          <a:prstGeom prst="line">
            <a:avLst/>
          </a:prstGeom>
          <a:noFill/>
          <a:ln w="12700">
            <a:solidFill>
              <a:srgbClr val="000000"/>
            </a:solidFill>
            <a:round/>
            <a:headEnd/>
            <a:tailEnd/>
          </a:ln>
          <a:effectLst/>
        </p:spPr>
        <p:txBody>
          <a:bodyP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583" name="Line 111"/>
          <p:cNvSpPr>
            <a:spLocks noChangeShapeType="1"/>
          </p:cNvSpPr>
          <p:nvPr/>
        </p:nvSpPr>
        <p:spPr bwMode="auto">
          <a:xfrm flipV="1">
            <a:off x="5076825" y="5842000"/>
            <a:ext cx="0" cy="76200"/>
          </a:xfrm>
          <a:prstGeom prst="line">
            <a:avLst/>
          </a:prstGeom>
          <a:noFill/>
          <a:ln w="12700">
            <a:solidFill>
              <a:srgbClr val="000000"/>
            </a:solidFill>
            <a:round/>
            <a:headEnd/>
            <a:tailEnd/>
          </a:ln>
          <a:effectLst/>
        </p:spPr>
        <p:txBody>
          <a:bodyP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584" name="Line 112"/>
          <p:cNvSpPr>
            <a:spLocks noChangeShapeType="1"/>
          </p:cNvSpPr>
          <p:nvPr/>
        </p:nvSpPr>
        <p:spPr bwMode="auto">
          <a:xfrm flipV="1">
            <a:off x="5529263" y="5842000"/>
            <a:ext cx="0" cy="79375"/>
          </a:xfrm>
          <a:prstGeom prst="line">
            <a:avLst/>
          </a:prstGeom>
          <a:noFill/>
          <a:ln w="12700">
            <a:solidFill>
              <a:srgbClr val="000000"/>
            </a:solidFill>
            <a:round/>
            <a:headEnd/>
            <a:tailEnd/>
          </a:ln>
          <a:effectLst/>
        </p:spPr>
        <p:txBody>
          <a:bodyP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585" name="Line 113"/>
          <p:cNvSpPr>
            <a:spLocks noChangeShapeType="1"/>
          </p:cNvSpPr>
          <p:nvPr/>
        </p:nvSpPr>
        <p:spPr bwMode="auto">
          <a:xfrm flipV="1">
            <a:off x="6022975" y="5842000"/>
            <a:ext cx="0" cy="79375"/>
          </a:xfrm>
          <a:prstGeom prst="line">
            <a:avLst/>
          </a:prstGeom>
          <a:noFill/>
          <a:ln w="12700">
            <a:solidFill>
              <a:srgbClr val="000000"/>
            </a:solidFill>
            <a:round/>
            <a:headEnd/>
            <a:tailEnd/>
          </a:ln>
          <a:effectLst/>
        </p:spPr>
        <p:txBody>
          <a:bodyP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586" name="Line 114"/>
          <p:cNvSpPr>
            <a:spLocks noChangeShapeType="1"/>
          </p:cNvSpPr>
          <p:nvPr/>
        </p:nvSpPr>
        <p:spPr bwMode="auto">
          <a:xfrm flipV="1">
            <a:off x="6515100" y="5842000"/>
            <a:ext cx="0" cy="79375"/>
          </a:xfrm>
          <a:prstGeom prst="line">
            <a:avLst/>
          </a:prstGeom>
          <a:noFill/>
          <a:ln w="12700">
            <a:solidFill>
              <a:srgbClr val="000000"/>
            </a:solidFill>
            <a:round/>
            <a:headEnd/>
            <a:tailEnd/>
          </a:ln>
          <a:effectLst/>
        </p:spPr>
        <p:txBody>
          <a:bodyP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587" name="Line 115"/>
          <p:cNvSpPr>
            <a:spLocks noChangeShapeType="1"/>
          </p:cNvSpPr>
          <p:nvPr/>
        </p:nvSpPr>
        <p:spPr bwMode="auto">
          <a:xfrm flipV="1">
            <a:off x="7058025" y="5842000"/>
            <a:ext cx="0" cy="79375"/>
          </a:xfrm>
          <a:prstGeom prst="line">
            <a:avLst/>
          </a:prstGeom>
          <a:noFill/>
          <a:ln w="12700">
            <a:solidFill>
              <a:srgbClr val="000000"/>
            </a:solidFill>
            <a:round/>
            <a:headEnd/>
            <a:tailEnd/>
          </a:ln>
          <a:effectLst/>
        </p:spPr>
        <p:txBody>
          <a:bodyP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588" name="Freeform 116"/>
          <p:cNvSpPr>
            <a:spLocks/>
          </p:cNvSpPr>
          <p:nvPr/>
        </p:nvSpPr>
        <p:spPr bwMode="auto">
          <a:xfrm>
            <a:off x="1633538" y="5842000"/>
            <a:ext cx="2952750" cy="1588"/>
          </a:xfrm>
          <a:custGeom>
            <a:avLst/>
            <a:gdLst/>
            <a:ahLst/>
            <a:cxnLst>
              <a:cxn ang="0">
                <a:pos x="0" y="0"/>
              </a:cxn>
              <a:cxn ang="0">
                <a:pos x="155" y="0"/>
              </a:cxn>
              <a:cxn ang="0">
                <a:pos x="310" y="0"/>
              </a:cxn>
              <a:cxn ang="0">
                <a:pos x="465" y="0"/>
              </a:cxn>
              <a:cxn ang="0">
                <a:pos x="620" y="0"/>
              </a:cxn>
              <a:cxn ang="0">
                <a:pos x="774" y="0"/>
              </a:cxn>
              <a:cxn ang="0">
                <a:pos x="929" y="0"/>
              </a:cxn>
              <a:cxn ang="0">
                <a:pos x="1085" y="0"/>
              </a:cxn>
              <a:cxn ang="0">
                <a:pos x="1239" y="0"/>
              </a:cxn>
              <a:cxn ang="0">
                <a:pos x="1394" y="0"/>
              </a:cxn>
              <a:cxn ang="0">
                <a:pos x="1549" y="0"/>
              </a:cxn>
              <a:cxn ang="0">
                <a:pos x="1704" y="0"/>
              </a:cxn>
              <a:cxn ang="0">
                <a:pos x="1859" y="0"/>
              </a:cxn>
            </a:cxnLst>
            <a:rect l="0" t="0" r="r" b="b"/>
            <a:pathLst>
              <a:path w="1860" h="1">
                <a:moveTo>
                  <a:pt x="0" y="0"/>
                </a:moveTo>
                <a:lnTo>
                  <a:pt x="155" y="0"/>
                </a:lnTo>
                <a:lnTo>
                  <a:pt x="310" y="0"/>
                </a:lnTo>
                <a:lnTo>
                  <a:pt x="465" y="0"/>
                </a:lnTo>
                <a:lnTo>
                  <a:pt x="620" y="0"/>
                </a:lnTo>
                <a:lnTo>
                  <a:pt x="774" y="0"/>
                </a:lnTo>
                <a:lnTo>
                  <a:pt x="929" y="0"/>
                </a:lnTo>
                <a:lnTo>
                  <a:pt x="1085" y="0"/>
                </a:lnTo>
                <a:lnTo>
                  <a:pt x="1239" y="0"/>
                </a:lnTo>
                <a:lnTo>
                  <a:pt x="1394" y="0"/>
                </a:lnTo>
                <a:lnTo>
                  <a:pt x="1549" y="0"/>
                </a:lnTo>
                <a:lnTo>
                  <a:pt x="1704" y="0"/>
                </a:lnTo>
                <a:lnTo>
                  <a:pt x="1859" y="0"/>
                </a:lnTo>
              </a:path>
            </a:pathLst>
          </a:custGeom>
          <a:noFill/>
          <a:ln w="12700" cap="rnd" cmpd="sng">
            <a:solidFill>
              <a:srgbClr val="000000"/>
            </a:solidFill>
            <a:prstDash val="solid"/>
            <a:round/>
            <a:headEnd type="none" w="med" len="med"/>
            <a:tailEnd type="none" w="med" len="med"/>
          </a:ln>
          <a:effectLst/>
        </p:spPr>
        <p:txBody>
          <a:bodyP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589" name="Rectangle 117"/>
          <p:cNvSpPr>
            <a:spLocks noChangeArrowheads="1"/>
          </p:cNvSpPr>
          <p:nvPr/>
        </p:nvSpPr>
        <p:spPr bwMode="auto">
          <a:xfrm>
            <a:off x="7199313" y="6030913"/>
            <a:ext cx="658812" cy="274637"/>
          </a:xfrm>
          <a:prstGeom prst="rect">
            <a:avLst/>
          </a:prstGeom>
          <a:noFill/>
          <a:ln w="12700">
            <a:noFill/>
            <a:miter lim="800000"/>
            <a:headEnd/>
            <a:tailEnd/>
          </a:ln>
          <a:effectLst/>
        </p:spPr>
        <p:txBody>
          <a:bodyPr wrap="none" lIns="90488" tIns="44450" rIns="90488" bIns="44450">
            <a:spAutoFit/>
          </a:bodyPr>
          <a:lstStyle/>
          <a:p>
            <a:pPr defTabSz="762000" eaLnBrk="0" fontAlgn="auto" hangingPunct="0">
              <a:spcBef>
                <a:spcPts val="0"/>
              </a:spcBef>
              <a:spcAft>
                <a:spcPts val="0"/>
              </a:spcAft>
              <a:defRPr/>
            </a:pPr>
            <a:r>
              <a:rPr lang="de-DE" sz="1200">
                <a:solidFill>
                  <a:schemeClr val="accent4">
                    <a:lumMod val="10000"/>
                  </a:schemeClr>
                </a:solidFill>
                <a:latin typeface="+mn-lt"/>
                <a:cs typeface="Arial" charset="0"/>
              </a:rPr>
              <a:t>months</a:t>
            </a:r>
          </a:p>
        </p:txBody>
      </p:sp>
      <p:sp>
        <p:nvSpPr>
          <p:cNvPr id="105590" name="Freeform 118"/>
          <p:cNvSpPr>
            <a:spLocks/>
          </p:cNvSpPr>
          <p:nvPr/>
        </p:nvSpPr>
        <p:spPr bwMode="auto">
          <a:xfrm>
            <a:off x="1628775" y="5387975"/>
            <a:ext cx="5424488" cy="155575"/>
          </a:xfrm>
          <a:custGeom>
            <a:avLst/>
            <a:gdLst/>
            <a:ahLst/>
            <a:cxnLst>
              <a:cxn ang="0">
                <a:pos x="0" y="78"/>
              </a:cxn>
              <a:cxn ang="0">
                <a:pos x="0" y="0"/>
              </a:cxn>
              <a:cxn ang="0">
                <a:pos x="3416" y="0"/>
              </a:cxn>
              <a:cxn ang="0">
                <a:pos x="3416" y="78"/>
              </a:cxn>
              <a:cxn ang="0">
                <a:pos x="0" y="78"/>
              </a:cxn>
            </a:cxnLst>
            <a:rect l="0" t="0" r="r" b="b"/>
            <a:pathLst>
              <a:path w="3417" h="79">
                <a:moveTo>
                  <a:pt x="0" y="78"/>
                </a:moveTo>
                <a:lnTo>
                  <a:pt x="0" y="0"/>
                </a:lnTo>
                <a:lnTo>
                  <a:pt x="3416" y="0"/>
                </a:lnTo>
                <a:lnTo>
                  <a:pt x="3416" y="78"/>
                </a:lnTo>
                <a:lnTo>
                  <a:pt x="0" y="78"/>
                </a:lnTo>
              </a:path>
            </a:pathLst>
          </a:custGeom>
          <a:solidFill>
            <a:srgbClr val="FFCCCC"/>
          </a:solidFill>
          <a:ln w="12700" cap="rnd" cmpd="sng">
            <a:solidFill>
              <a:srgbClr val="000000"/>
            </a:solidFill>
            <a:prstDash val="solid"/>
            <a:round/>
            <a:headEnd type="none" w="med" len="med"/>
            <a:tailEnd type="none" w="med" len="med"/>
          </a:ln>
          <a:effectLst/>
        </p:spPr>
        <p:txBody>
          <a:bodyP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591" name="Line 119"/>
          <p:cNvSpPr>
            <a:spLocks noChangeShapeType="1"/>
          </p:cNvSpPr>
          <p:nvPr/>
        </p:nvSpPr>
        <p:spPr bwMode="auto">
          <a:xfrm>
            <a:off x="4579938" y="5842000"/>
            <a:ext cx="2473325" cy="0"/>
          </a:xfrm>
          <a:prstGeom prst="line">
            <a:avLst/>
          </a:prstGeom>
          <a:noFill/>
          <a:ln w="12700">
            <a:solidFill>
              <a:srgbClr val="000000"/>
            </a:solidFill>
            <a:round/>
            <a:headEnd/>
            <a:tailEnd/>
          </a:ln>
          <a:effectLst/>
        </p:spPr>
        <p:txBody>
          <a:bodyP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592" name="Rectangle 120"/>
          <p:cNvSpPr>
            <a:spLocks noChangeArrowheads="1"/>
          </p:cNvSpPr>
          <p:nvPr/>
        </p:nvSpPr>
        <p:spPr bwMode="auto">
          <a:xfrm>
            <a:off x="3646488" y="5337175"/>
            <a:ext cx="846137" cy="274638"/>
          </a:xfrm>
          <a:prstGeom prst="rect">
            <a:avLst/>
          </a:prstGeom>
          <a:noFill/>
          <a:ln w="12700">
            <a:noFill/>
            <a:miter lim="800000"/>
            <a:headEnd/>
            <a:tailEnd/>
          </a:ln>
          <a:effectLst/>
        </p:spPr>
        <p:txBody>
          <a:bodyPr wrap="none" lIns="90488" tIns="44450" rIns="90488" bIns="44450">
            <a:spAutoFit/>
          </a:bodyPr>
          <a:lstStyle/>
          <a:p>
            <a:pPr defTabSz="762000" eaLnBrk="0" fontAlgn="auto" hangingPunct="0">
              <a:spcBef>
                <a:spcPts val="0"/>
              </a:spcBef>
              <a:spcAft>
                <a:spcPts val="0"/>
              </a:spcAft>
              <a:defRPr/>
            </a:pPr>
            <a:r>
              <a:rPr lang="de-DE" sz="1200">
                <a:solidFill>
                  <a:schemeClr val="accent4">
                    <a:lumMod val="10000"/>
                  </a:schemeClr>
                </a:solidFill>
                <a:latin typeface="+mn-lt"/>
                <a:cs typeface="Arial" charset="0"/>
              </a:rPr>
              <a:t>6 MP/MTX</a:t>
            </a:r>
          </a:p>
        </p:txBody>
      </p:sp>
      <p:sp>
        <p:nvSpPr>
          <p:cNvPr id="105593" name="Rectangle 121"/>
          <p:cNvSpPr>
            <a:spLocks noChangeArrowheads="1"/>
          </p:cNvSpPr>
          <p:nvPr/>
        </p:nvSpPr>
        <p:spPr bwMode="auto">
          <a:xfrm>
            <a:off x="2336800" y="6030913"/>
            <a:ext cx="411163" cy="274637"/>
          </a:xfrm>
          <a:prstGeom prst="rect">
            <a:avLst/>
          </a:prstGeom>
          <a:noFill/>
          <a:ln w="12700">
            <a:noFill/>
            <a:miter lim="800000"/>
            <a:headEnd/>
            <a:tailEnd/>
          </a:ln>
          <a:effectLst/>
        </p:spPr>
        <p:txBody>
          <a:bodyPr wrap="none" lIns="90488" tIns="44450" rIns="90488" bIns="44450">
            <a:spAutoFit/>
          </a:bodyPr>
          <a:lstStyle/>
          <a:p>
            <a:pPr defTabSz="762000" eaLnBrk="0" fontAlgn="auto" hangingPunct="0">
              <a:spcBef>
                <a:spcPts val="0"/>
              </a:spcBef>
              <a:spcAft>
                <a:spcPts val="0"/>
              </a:spcAft>
              <a:defRPr/>
            </a:pPr>
            <a:r>
              <a:rPr lang="de-DE" sz="1200">
                <a:solidFill>
                  <a:schemeClr val="accent4">
                    <a:lumMod val="10000"/>
                  </a:schemeClr>
                </a:solidFill>
                <a:latin typeface="+mn-lt"/>
                <a:cs typeface="Arial" charset="0"/>
              </a:rPr>
              <a:t>  15</a:t>
            </a:r>
          </a:p>
        </p:txBody>
      </p:sp>
      <p:sp>
        <p:nvSpPr>
          <p:cNvPr id="105594" name="Rectangle 122"/>
          <p:cNvSpPr>
            <a:spLocks noChangeArrowheads="1"/>
          </p:cNvSpPr>
          <p:nvPr/>
        </p:nvSpPr>
        <p:spPr bwMode="auto">
          <a:xfrm>
            <a:off x="3873500" y="6026150"/>
            <a:ext cx="390525" cy="290513"/>
          </a:xfrm>
          <a:prstGeom prst="rect">
            <a:avLst/>
          </a:prstGeom>
          <a:noFill/>
          <a:ln w="12700">
            <a:noFill/>
            <a:miter lim="800000"/>
            <a:headEnd/>
            <a:tailEnd/>
          </a:ln>
          <a:effectLst/>
        </p:spPr>
        <p:txBody>
          <a:bodyPr wrap="none" lIns="90488" tIns="44450" rIns="90488" bIns="44450">
            <a:spAutoFit/>
          </a:bodyPr>
          <a:lstStyle/>
          <a:p>
            <a:pPr defTabSz="762000" eaLnBrk="0" fontAlgn="auto" hangingPunct="0">
              <a:spcBef>
                <a:spcPts val="0"/>
              </a:spcBef>
              <a:spcAft>
                <a:spcPts val="0"/>
              </a:spcAft>
              <a:defRPr/>
            </a:pPr>
            <a:r>
              <a:rPr lang="de-DE" sz="1300">
                <a:solidFill>
                  <a:schemeClr val="accent4">
                    <a:lumMod val="10000"/>
                  </a:schemeClr>
                </a:solidFill>
                <a:latin typeface="+mn-lt"/>
                <a:cs typeface="Arial" charset="0"/>
              </a:rPr>
              <a:t> 18</a:t>
            </a:r>
          </a:p>
        </p:txBody>
      </p:sp>
      <p:sp>
        <p:nvSpPr>
          <p:cNvPr id="105595" name="Rectangle 123"/>
          <p:cNvSpPr>
            <a:spLocks noChangeArrowheads="1"/>
          </p:cNvSpPr>
          <p:nvPr/>
        </p:nvSpPr>
        <p:spPr bwMode="auto">
          <a:xfrm>
            <a:off x="5313363" y="6026150"/>
            <a:ext cx="390525" cy="290513"/>
          </a:xfrm>
          <a:prstGeom prst="rect">
            <a:avLst/>
          </a:prstGeom>
          <a:noFill/>
          <a:ln w="12700">
            <a:noFill/>
            <a:miter lim="800000"/>
            <a:headEnd/>
            <a:tailEnd/>
          </a:ln>
          <a:effectLst/>
        </p:spPr>
        <p:txBody>
          <a:bodyPr wrap="none" lIns="90488" tIns="44450" rIns="90488" bIns="44450">
            <a:spAutoFit/>
          </a:bodyPr>
          <a:lstStyle/>
          <a:p>
            <a:pPr defTabSz="762000" eaLnBrk="0" fontAlgn="auto" hangingPunct="0">
              <a:spcBef>
                <a:spcPts val="0"/>
              </a:spcBef>
              <a:spcAft>
                <a:spcPts val="0"/>
              </a:spcAft>
              <a:defRPr/>
            </a:pPr>
            <a:r>
              <a:rPr lang="de-DE" sz="1300">
                <a:solidFill>
                  <a:schemeClr val="accent4">
                    <a:lumMod val="10000"/>
                  </a:schemeClr>
                </a:solidFill>
                <a:latin typeface="+mn-lt"/>
                <a:cs typeface="Arial" charset="0"/>
              </a:rPr>
              <a:t> 21</a:t>
            </a:r>
          </a:p>
        </p:txBody>
      </p:sp>
      <p:sp>
        <p:nvSpPr>
          <p:cNvPr id="105596" name="Rectangle 124"/>
          <p:cNvSpPr>
            <a:spLocks noChangeArrowheads="1"/>
          </p:cNvSpPr>
          <p:nvPr/>
        </p:nvSpPr>
        <p:spPr bwMode="auto">
          <a:xfrm>
            <a:off x="6862763" y="6026150"/>
            <a:ext cx="390525" cy="290513"/>
          </a:xfrm>
          <a:prstGeom prst="rect">
            <a:avLst/>
          </a:prstGeom>
          <a:noFill/>
          <a:ln w="12700">
            <a:noFill/>
            <a:miter lim="800000"/>
            <a:headEnd/>
            <a:tailEnd/>
          </a:ln>
          <a:effectLst/>
        </p:spPr>
        <p:txBody>
          <a:bodyPr wrap="none" lIns="90488" tIns="44450" rIns="90488" bIns="44450">
            <a:spAutoFit/>
          </a:bodyPr>
          <a:lstStyle/>
          <a:p>
            <a:pPr defTabSz="762000" eaLnBrk="0" fontAlgn="auto" hangingPunct="0">
              <a:spcBef>
                <a:spcPts val="0"/>
              </a:spcBef>
              <a:spcAft>
                <a:spcPts val="0"/>
              </a:spcAft>
              <a:defRPr/>
            </a:pPr>
            <a:r>
              <a:rPr lang="de-DE" sz="1300">
                <a:solidFill>
                  <a:schemeClr val="accent4">
                    <a:lumMod val="10000"/>
                  </a:schemeClr>
                </a:solidFill>
                <a:latin typeface="+mn-lt"/>
                <a:cs typeface="Arial" charset="0"/>
              </a:rPr>
              <a:t> 24</a:t>
            </a:r>
          </a:p>
        </p:txBody>
      </p:sp>
      <p:sp>
        <p:nvSpPr>
          <p:cNvPr id="105597" name="Rectangle 125"/>
          <p:cNvSpPr>
            <a:spLocks noChangeArrowheads="1"/>
          </p:cNvSpPr>
          <p:nvPr/>
        </p:nvSpPr>
        <p:spPr bwMode="auto">
          <a:xfrm>
            <a:off x="2535238" y="3408363"/>
            <a:ext cx="355600" cy="241300"/>
          </a:xfrm>
          <a:prstGeom prst="rect">
            <a:avLst/>
          </a:prstGeom>
          <a:noFill/>
          <a:ln w="12700">
            <a:noFill/>
            <a:miter lim="800000"/>
            <a:headEnd/>
            <a:tailEnd/>
          </a:ln>
          <a:effectLst/>
        </p:spPr>
        <p:txBody>
          <a:bodyPr wrap="none" lIns="90488" tIns="44450" rIns="90488" bIns="44450">
            <a:spAutoFit/>
          </a:bodyPr>
          <a:lstStyle/>
          <a:p>
            <a:pPr defTabSz="762000" eaLnBrk="0" fontAlgn="auto" hangingPunct="0">
              <a:spcBef>
                <a:spcPts val="0"/>
              </a:spcBef>
              <a:spcAft>
                <a:spcPts val="0"/>
              </a:spcAft>
              <a:defRPr/>
            </a:pPr>
            <a:r>
              <a:rPr lang="de-DE" sz="1000">
                <a:solidFill>
                  <a:schemeClr val="accent4">
                    <a:lumMod val="10000"/>
                  </a:schemeClr>
                </a:solidFill>
                <a:latin typeface="+mn-lt"/>
                <a:cs typeface="Arial" charset="0"/>
              </a:rPr>
              <a:t> 14</a:t>
            </a:r>
          </a:p>
        </p:txBody>
      </p:sp>
      <p:sp>
        <p:nvSpPr>
          <p:cNvPr id="105598" name="Rectangle 126"/>
          <p:cNvSpPr>
            <a:spLocks noChangeArrowheads="1"/>
          </p:cNvSpPr>
          <p:nvPr/>
        </p:nvSpPr>
        <p:spPr bwMode="auto">
          <a:xfrm>
            <a:off x="4781550" y="3416300"/>
            <a:ext cx="371475" cy="242888"/>
          </a:xfrm>
          <a:prstGeom prst="rect">
            <a:avLst/>
          </a:prstGeom>
          <a:noFill/>
          <a:ln w="12700">
            <a:noFill/>
            <a:miter lim="800000"/>
            <a:headEnd/>
            <a:tailEnd/>
          </a:ln>
          <a:effectLst/>
        </p:spPr>
        <p:txBody>
          <a:bodyPr wrap="none" lIns="90488" tIns="44450" rIns="90488" bIns="44450">
            <a:spAutoFit/>
          </a:bodyPr>
          <a:lstStyle/>
          <a:p>
            <a:pPr defTabSz="762000" eaLnBrk="0" fontAlgn="auto" hangingPunct="0">
              <a:spcBef>
                <a:spcPts val="0"/>
              </a:spcBef>
              <a:spcAft>
                <a:spcPts val="0"/>
              </a:spcAft>
              <a:defRPr/>
            </a:pPr>
            <a:r>
              <a:rPr lang="de-DE" sz="1000">
                <a:solidFill>
                  <a:schemeClr val="accent4">
                    <a:lumMod val="10000"/>
                  </a:schemeClr>
                </a:solidFill>
                <a:latin typeface="+mn-lt"/>
                <a:cs typeface="Arial" charset="0"/>
              </a:rPr>
              <a:t>  30</a:t>
            </a:r>
          </a:p>
        </p:txBody>
      </p:sp>
      <p:sp>
        <p:nvSpPr>
          <p:cNvPr id="105599" name="Rectangle 127"/>
          <p:cNvSpPr>
            <a:spLocks noChangeArrowheads="1"/>
          </p:cNvSpPr>
          <p:nvPr/>
        </p:nvSpPr>
        <p:spPr bwMode="auto">
          <a:xfrm>
            <a:off x="3995738" y="2049463"/>
            <a:ext cx="542925" cy="396875"/>
          </a:xfrm>
          <a:prstGeom prst="rect">
            <a:avLst/>
          </a:prstGeom>
          <a:noFill/>
          <a:ln w="12700">
            <a:noFill/>
            <a:miter lim="800000"/>
            <a:headEnd/>
            <a:tailEnd/>
          </a:ln>
          <a:effectLst/>
        </p:spPr>
        <p:txBody>
          <a:bodyPr wrap="none" lIns="90488" tIns="44450" rIns="90488" bIns="44450">
            <a:spAutoFit/>
          </a:bodyPr>
          <a:lstStyle/>
          <a:p>
            <a:pPr algn="ctr" defTabSz="762000" eaLnBrk="0" fontAlgn="auto" hangingPunct="0">
              <a:spcBef>
                <a:spcPts val="0"/>
              </a:spcBef>
              <a:spcAft>
                <a:spcPts val="0"/>
              </a:spcAft>
              <a:defRPr/>
            </a:pPr>
            <a:r>
              <a:rPr lang="de-DE" sz="1000" b="1">
                <a:solidFill>
                  <a:schemeClr val="accent4">
                    <a:lumMod val="10000"/>
                  </a:schemeClr>
                </a:solidFill>
                <a:latin typeface="+mn-lt"/>
                <a:cs typeface="Arial" charset="0"/>
              </a:rPr>
              <a:t>IDMTX</a:t>
            </a:r>
          </a:p>
          <a:p>
            <a:pPr algn="ctr" defTabSz="762000" eaLnBrk="0" fontAlgn="auto" hangingPunct="0">
              <a:spcBef>
                <a:spcPts val="0"/>
              </a:spcBef>
              <a:spcAft>
                <a:spcPts val="0"/>
              </a:spcAft>
              <a:defRPr/>
            </a:pPr>
            <a:r>
              <a:rPr lang="de-DE" sz="1000" b="1">
                <a:solidFill>
                  <a:schemeClr val="accent4">
                    <a:lumMod val="10000"/>
                  </a:schemeClr>
                </a:solidFill>
                <a:latin typeface="+mn-lt"/>
                <a:cs typeface="Arial" charset="0"/>
              </a:rPr>
              <a:t>ASP</a:t>
            </a:r>
          </a:p>
        </p:txBody>
      </p:sp>
      <p:sp>
        <p:nvSpPr>
          <p:cNvPr id="105600" name="Freeform 128"/>
          <p:cNvSpPr>
            <a:spLocks/>
          </p:cNvSpPr>
          <p:nvPr/>
        </p:nvSpPr>
        <p:spPr bwMode="auto">
          <a:xfrm>
            <a:off x="4176713" y="2728913"/>
            <a:ext cx="63500" cy="273050"/>
          </a:xfrm>
          <a:custGeom>
            <a:avLst/>
            <a:gdLst/>
            <a:ahLst/>
            <a:cxnLst>
              <a:cxn ang="0">
                <a:pos x="0" y="0"/>
              </a:cxn>
              <a:cxn ang="0">
                <a:pos x="0" y="171"/>
              </a:cxn>
              <a:cxn ang="0">
                <a:pos x="39" y="171"/>
              </a:cxn>
              <a:cxn ang="0">
                <a:pos x="39" y="0"/>
              </a:cxn>
              <a:cxn ang="0">
                <a:pos x="0" y="0"/>
              </a:cxn>
            </a:cxnLst>
            <a:rect l="0" t="0" r="r" b="b"/>
            <a:pathLst>
              <a:path w="40" h="172">
                <a:moveTo>
                  <a:pt x="0" y="0"/>
                </a:moveTo>
                <a:lnTo>
                  <a:pt x="0" y="171"/>
                </a:lnTo>
                <a:lnTo>
                  <a:pt x="39" y="171"/>
                </a:lnTo>
                <a:lnTo>
                  <a:pt x="39" y="0"/>
                </a:lnTo>
                <a:lnTo>
                  <a:pt x="0" y="0"/>
                </a:lnTo>
              </a:path>
            </a:pathLst>
          </a:custGeom>
          <a:solidFill>
            <a:srgbClr val="FFCC00"/>
          </a:solidFill>
          <a:ln w="12700" cap="rnd" cmpd="sng">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601" name="Rectangle 129"/>
          <p:cNvSpPr>
            <a:spLocks noChangeArrowheads="1"/>
          </p:cNvSpPr>
          <p:nvPr/>
        </p:nvSpPr>
        <p:spPr bwMode="auto">
          <a:xfrm>
            <a:off x="3970338" y="1835150"/>
            <a:ext cx="889000" cy="241300"/>
          </a:xfrm>
          <a:prstGeom prst="rect">
            <a:avLst/>
          </a:prstGeom>
          <a:noFill/>
          <a:ln w="12700">
            <a:noFill/>
            <a:miter lim="800000"/>
            <a:headEnd/>
            <a:tailEnd/>
          </a:ln>
          <a:effectLst/>
        </p:spPr>
        <p:txBody>
          <a:bodyPr lIns="90488" tIns="44450" rIns="90488" bIns="44450">
            <a:spAutoFit/>
          </a:bodyPr>
          <a:lstStyle/>
          <a:p>
            <a:pPr defTabSz="762000" eaLnBrk="0" fontAlgn="auto" hangingPunct="0">
              <a:spcBef>
                <a:spcPts val="0"/>
              </a:spcBef>
              <a:spcAft>
                <a:spcPts val="0"/>
              </a:spcAft>
              <a:defRPr/>
            </a:pPr>
            <a:r>
              <a:rPr lang="de-DE" sz="1000" b="1">
                <a:solidFill>
                  <a:schemeClr val="accent4">
                    <a:lumMod val="10000"/>
                  </a:schemeClr>
                </a:solidFill>
                <a:latin typeface="+mn-lt"/>
                <a:cs typeface="Arial" charset="0"/>
              </a:rPr>
              <a:t>Cons. V</a:t>
            </a:r>
          </a:p>
        </p:txBody>
      </p:sp>
      <p:sp>
        <p:nvSpPr>
          <p:cNvPr id="105602" name="Rectangle 130"/>
          <p:cNvSpPr>
            <a:spLocks noChangeArrowheads="1"/>
          </p:cNvSpPr>
          <p:nvPr/>
        </p:nvSpPr>
        <p:spPr bwMode="auto">
          <a:xfrm>
            <a:off x="4679950" y="2049463"/>
            <a:ext cx="487363" cy="242887"/>
          </a:xfrm>
          <a:prstGeom prst="rect">
            <a:avLst/>
          </a:prstGeom>
          <a:noFill/>
          <a:ln w="12700">
            <a:noFill/>
            <a:miter lim="800000"/>
            <a:headEnd/>
            <a:tailEnd/>
          </a:ln>
          <a:effectLst/>
        </p:spPr>
        <p:txBody>
          <a:bodyPr wrap="none" lIns="90488" tIns="44450" rIns="90488" bIns="44450">
            <a:spAutoFit/>
          </a:bodyPr>
          <a:lstStyle/>
          <a:p>
            <a:pPr defTabSz="762000" eaLnBrk="0" fontAlgn="auto" hangingPunct="0">
              <a:spcBef>
                <a:spcPts val="0"/>
              </a:spcBef>
              <a:spcAft>
                <a:spcPts val="0"/>
              </a:spcAft>
              <a:defRPr/>
            </a:pPr>
            <a:r>
              <a:rPr lang="de-DE" sz="1000" b="1">
                <a:solidFill>
                  <a:schemeClr val="accent4">
                    <a:lumMod val="10000"/>
                  </a:schemeClr>
                </a:solidFill>
                <a:latin typeface="+mn-lt"/>
                <a:cs typeface="Arial" charset="0"/>
              </a:rPr>
              <a:t>HDAC</a:t>
            </a:r>
          </a:p>
        </p:txBody>
      </p:sp>
      <p:sp>
        <p:nvSpPr>
          <p:cNvPr id="105603" name="Freeform 131"/>
          <p:cNvSpPr>
            <a:spLocks/>
          </p:cNvSpPr>
          <p:nvPr/>
        </p:nvSpPr>
        <p:spPr bwMode="auto">
          <a:xfrm>
            <a:off x="4767263" y="2727325"/>
            <a:ext cx="92075" cy="274638"/>
          </a:xfrm>
          <a:custGeom>
            <a:avLst/>
            <a:gdLst/>
            <a:ahLst/>
            <a:cxnLst>
              <a:cxn ang="0">
                <a:pos x="0" y="172"/>
              </a:cxn>
              <a:cxn ang="0">
                <a:pos x="0" y="0"/>
              </a:cxn>
              <a:cxn ang="0">
                <a:pos x="57" y="0"/>
              </a:cxn>
              <a:cxn ang="0">
                <a:pos x="57" y="172"/>
              </a:cxn>
              <a:cxn ang="0">
                <a:pos x="0" y="172"/>
              </a:cxn>
            </a:cxnLst>
            <a:rect l="0" t="0" r="r" b="b"/>
            <a:pathLst>
              <a:path w="58" h="173">
                <a:moveTo>
                  <a:pt x="0" y="172"/>
                </a:moveTo>
                <a:lnTo>
                  <a:pt x="0" y="0"/>
                </a:lnTo>
                <a:lnTo>
                  <a:pt x="57" y="0"/>
                </a:lnTo>
                <a:lnTo>
                  <a:pt x="57" y="172"/>
                </a:lnTo>
                <a:lnTo>
                  <a:pt x="0" y="172"/>
                </a:lnTo>
              </a:path>
            </a:pathLst>
          </a:custGeom>
          <a:solidFill>
            <a:schemeClr val="accent1"/>
          </a:solidFill>
          <a:ln w="12700" cap="rnd" cmpd="sng">
            <a:solidFill>
              <a:srgbClr val="009999"/>
            </a:solidFill>
            <a:prstDash val="solid"/>
            <a:round/>
            <a:headEnd type="none" w="med" len="med"/>
            <a:tailEnd type="none" w="med" len="med"/>
          </a:ln>
          <a:effectLst/>
        </p:spPr>
        <p:txBody>
          <a:bodyP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604" name="Rectangle 132"/>
          <p:cNvSpPr>
            <a:spLocks noChangeArrowheads="1"/>
          </p:cNvSpPr>
          <p:nvPr/>
        </p:nvSpPr>
        <p:spPr bwMode="auto">
          <a:xfrm>
            <a:off x="4572000" y="1816100"/>
            <a:ext cx="611188" cy="242888"/>
          </a:xfrm>
          <a:prstGeom prst="rect">
            <a:avLst/>
          </a:prstGeom>
          <a:noFill/>
          <a:ln w="12700">
            <a:noFill/>
            <a:miter lim="800000"/>
            <a:headEnd/>
            <a:tailEnd/>
          </a:ln>
          <a:effectLst/>
        </p:spPr>
        <p:txBody>
          <a:bodyPr wrap="none" lIns="90488" tIns="44450" rIns="90488" bIns="44450">
            <a:spAutoFit/>
          </a:bodyPr>
          <a:lstStyle/>
          <a:p>
            <a:pPr defTabSz="762000" eaLnBrk="0" fontAlgn="auto" hangingPunct="0">
              <a:spcBef>
                <a:spcPts val="0"/>
              </a:spcBef>
              <a:spcAft>
                <a:spcPts val="0"/>
              </a:spcAft>
              <a:defRPr/>
            </a:pPr>
            <a:r>
              <a:rPr lang="de-DE" sz="1000" b="1">
                <a:solidFill>
                  <a:schemeClr val="accent4">
                    <a:lumMod val="10000"/>
                  </a:schemeClr>
                </a:solidFill>
                <a:latin typeface="+mn-lt"/>
                <a:cs typeface="Arial" charset="0"/>
              </a:rPr>
              <a:t>Cons. IV</a:t>
            </a:r>
          </a:p>
        </p:txBody>
      </p:sp>
      <p:sp>
        <p:nvSpPr>
          <p:cNvPr id="105605" name="Freeform 133"/>
          <p:cNvSpPr>
            <a:spLocks/>
          </p:cNvSpPr>
          <p:nvPr/>
        </p:nvSpPr>
        <p:spPr bwMode="auto">
          <a:xfrm>
            <a:off x="2670175" y="4991100"/>
            <a:ext cx="63500" cy="273050"/>
          </a:xfrm>
          <a:custGeom>
            <a:avLst/>
            <a:gdLst/>
            <a:ahLst/>
            <a:cxnLst>
              <a:cxn ang="0">
                <a:pos x="0" y="0"/>
              </a:cxn>
              <a:cxn ang="0">
                <a:pos x="0" y="171"/>
              </a:cxn>
              <a:cxn ang="0">
                <a:pos x="39" y="171"/>
              </a:cxn>
              <a:cxn ang="0">
                <a:pos x="39" y="0"/>
              </a:cxn>
              <a:cxn ang="0">
                <a:pos x="0" y="0"/>
              </a:cxn>
            </a:cxnLst>
            <a:rect l="0" t="0" r="r" b="b"/>
            <a:pathLst>
              <a:path w="40" h="172">
                <a:moveTo>
                  <a:pt x="0" y="0"/>
                </a:moveTo>
                <a:lnTo>
                  <a:pt x="0" y="171"/>
                </a:lnTo>
                <a:lnTo>
                  <a:pt x="39" y="171"/>
                </a:lnTo>
                <a:lnTo>
                  <a:pt x="39" y="0"/>
                </a:lnTo>
                <a:lnTo>
                  <a:pt x="0" y="0"/>
                </a:lnTo>
              </a:path>
            </a:pathLst>
          </a:custGeom>
          <a:solidFill>
            <a:srgbClr val="00FF00"/>
          </a:solidFill>
          <a:ln w="12700" cap="rnd" cmpd="sng">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606" name="Freeform 134"/>
          <p:cNvSpPr>
            <a:spLocks/>
          </p:cNvSpPr>
          <p:nvPr/>
        </p:nvSpPr>
        <p:spPr bwMode="auto">
          <a:xfrm>
            <a:off x="4098925" y="4991100"/>
            <a:ext cx="63500" cy="273050"/>
          </a:xfrm>
          <a:custGeom>
            <a:avLst/>
            <a:gdLst/>
            <a:ahLst/>
            <a:cxnLst>
              <a:cxn ang="0">
                <a:pos x="0" y="0"/>
              </a:cxn>
              <a:cxn ang="0">
                <a:pos x="0" y="171"/>
              </a:cxn>
              <a:cxn ang="0">
                <a:pos x="39" y="171"/>
              </a:cxn>
              <a:cxn ang="0">
                <a:pos x="39" y="0"/>
              </a:cxn>
              <a:cxn ang="0">
                <a:pos x="0" y="0"/>
              </a:cxn>
            </a:cxnLst>
            <a:rect l="0" t="0" r="r" b="b"/>
            <a:pathLst>
              <a:path w="40" h="172">
                <a:moveTo>
                  <a:pt x="0" y="0"/>
                </a:moveTo>
                <a:lnTo>
                  <a:pt x="0" y="171"/>
                </a:lnTo>
                <a:lnTo>
                  <a:pt x="39" y="171"/>
                </a:lnTo>
                <a:lnTo>
                  <a:pt x="39" y="0"/>
                </a:lnTo>
                <a:lnTo>
                  <a:pt x="0" y="0"/>
                </a:lnTo>
              </a:path>
            </a:pathLst>
          </a:custGeom>
          <a:solidFill>
            <a:srgbClr val="00FF00"/>
          </a:solidFill>
          <a:ln w="12700" cap="rnd" cmpd="sng">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607" name="Freeform 135"/>
          <p:cNvSpPr>
            <a:spLocks/>
          </p:cNvSpPr>
          <p:nvPr/>
        </p:nvSpPr>
        <p:spPr bwMode="auto">
          <a:xfrm>
            <a:off x="5586413" y="4991100"/>
            <a:ext cx="63500" cy="273050"/>
          </a:xfrm>
          <a:custGeom>
            <a:avLst/>
            <a:gdLst/>
            <a:ahLst/>
            <a:cxnLst>
              <a:cxn ang="0">
                <a:pos x="0" y="0"/>
              </a:cxn>
              <a:cxn ang="0">
                <a:pos x="0" y="171"/>
              </a:cxn>
              <a:cxn ang="0">
                <a:pos x="39" y="171"/>
              </a:cxn>
              <a:cxn ang="0">
                <a:pos x="39" y="0"/>
              </a:cxn>
              <a:cxn ang="0">
                <a:pos x="0" y="0"/>
              </a:cxn>
            </a:cxnLst>
            <a:rect l="0" t="0" r="r" b="b"/>
            <a:pathLst>
              <a:path w="40" h="172">
                <a:moveTo>
                  <a:pt x="0" y="0"/>
                </a:moveTo>
                <a:lnTo>
                  <a:pt x="0" y="171"/>
                </a:lnTo>
                <a:lnTo>
                  <a:pt x="39" y="171"/>
                </a:lnTo>
                <a:lnTo>
                  <a:pt x="39" y="0"/>
                </a:lnTo>
                <a:lnTo>
                  <a:pt x="0" y="0"/>
                </a:lnTo>
              </a:path>
            </a:pathLst>
          </a:custGeom>
          <a:solidFill>
            <a:srgbClr val="00FF00"/>
          </a:solidFill>
          <a:ln w="12700" cap="rnd" cmpd="sng">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608" name="Freeform 136"/>
          <p:cNvSpPr>
            <a:spLocks/>
          </p:cNvSpPr>
          <p:nvPr/>
        </p:nvSpPr>
        <p:spPr bwMode="auto">
          <a:xfrm>
            <a:off x="7000875" y="4991100"/>
            <a:ext cx="63500" cy="273050"/>
          </a:xfrm>
          <a:custGeom>
            <a:avLst/>
            <a:gdLst/>
            <a:ahLst/>
            <a:cxnLst>
              <a:cxn ang="0">
                <a:pos x="0" y="0"/>
              </a:cxn>
              <a:cxn ang="0">
                <a:pos x="0" y="171"/>
              </a:cxn>
              <a:cxn ang="0">
                <a:pos x="39" y="171"/>
              </a:cxn>
              <a:cxn ang="0">
                <a:pos x="39" y="0"/>
              </a:cxn>
              <a:cxn ang="0">
                <a:pos x="0" y="0"/>
              </a:cxn>
            </a:cxnLst>
            <a:rect l="0" t="0" r="r" b="b"/>
            <a:pathLst>
              <a:path w="40" h="172">
                <a:moveTo>
                  <a:pt x="0" y="0"/>
                </a:moveTo>
                <a:lnTo>
                  <a:pt x="0" y="171"/>
                </a:lnTo>
                <a:lnTo>
                  <a:pt x="39" y="171"/>
                </a:lnTo>
                <a:lnTo>
                  <a:pt x="39" y="0"/>
                </a:lnTo>
                <a:lnTo>
                  <a:pt x="0" y="0"/>
                </a:lnTo>
              </a:path>
            </a:pathLst>
          </a:custGeom>
          <a:solidFill>
            <a:srgbClr val="00FF00"/>
          </a:solidFill>
          <a:ln w="12700" cap="rnd" cmpd="sng">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609" name="Rectangle 137"/>
          <p:cNvSpPr>
            <a:spLocks noChangeArrowheads="1"/>
          </p:cNvSpPr>
          <p:nvPr/>
        </p:nvSpPr>
        <p:spPr bwMode="auto">
          <a:xfrm>
            <a:off x="2827338" y="2049463"/>
            <a:ext cx="542925" cy="396875"/>
          </a:xfrm>
          <a:prstGeom prst="rect">
            <a:avLst/>
          </a:prstGeom>
          <a:noFill/>
          <a:ln w="12700">
            <a:noFill/>
            <a:miter lim="800000"/>
            <a:headEnd/>
            <a:tailEnd/>
          </a:ln>
          <a:effectLst/>
        </p:spPr>
        <p:txBody>
          <a:bodyPr wrap="none" lIns="90488" tIns="44450" rIns="90488" bIns="44450">
            <a:spAutoFit/>
          </a:bodyPr>
          <a:lstStyle/>
          <a:p>
            <a:pPr algn="ctr" defTabSz="762000" eaLnBrk="0" fontAlgn="auto" hangingPunct="0">
              <a:spcBef>
                <a:spcPts val="0"/>
              </a:spcBef>
              <a:spcAft>
                <a:spcPts val="0"/>
              </a:spcAft>
              <a:defRPr/>
            </a:pPr>
            <a:r>
              <a:rPr lang="de-DE" sz="1000" b="1">
                <a:solidFill>
                  <a:schemeClr val="accent4">
                    <a:lumMod val="10000"/>
                  </a:schemeClr>
                </a:solidFill>
                <a:latin typeface="+mn-lt"/>
                <a:cs typeface="Arial" charset="0"/>
              </a:rPr>
              <a:t>IDMTX</a:t>
            </a:r>
          </a:p>
          <a:p>
            <a:pPr algn="ctr" defTabSz="762000" eaLnBrk="0" fontAlgn="auto" hangingPunct="0">
              <a:spcBef>
                <a:spcPts val="0"/>
              </a:spcBef>
              <a:spcAft>
                <a:spcPts val="0"/>
              </a:spcAft>
              <a:defRPr/>
            </a:pPr>
            <a:r>
              <a:rPr lang="de-DE" sz="1000" b="1">
                <a:solidFill>
                  <a:schemeClr val="accent4">
                    <a:lumMod val="10000"/>
                  </a:schemeClr>
                </a:solidFill>
                <a:latin typeface="+mn-lt"/>
                <a:cs typeface="Arial" charset="0"/>
              </a:rPr>
              <a:t>ASP</a:t>
            </a:r>
          </a:p>
        </p:txBody>
      </p:sp>
      <p:sp>
        <p:nvSpPr>
          <p:cNvPr id="105610" name="Rectangle 138"/>
          <p:cNvSpPr>
            <a:spLocks noChangeArrowheads="1"/>
          </p:cNvSpPr>
          <p:nvPr/>
        </p:nvSpPr>
        <p:spPr bwMode="auto">
          <a:xfrm>
            <a:off x="2808288" y="1827213"/>
            <a:ext cx="603250" cy="242887"/>
          </a:xfrm>
          <a:prstGeom prst="rect">
            <a:avLst/>
          </a:prstGeom>
          <a:noFill/>
          <a:ln w="12700">
            <a:noFill/>
            <a:miter lim="800000"/>
            <a:headEnd/>
            <a:tailEnd/>
          </a:ln>
          <a:effectLst/>
        </p:spPr>
        <p:txBody>
          <a:bodyPr wrap="none" lIns="90488" tIns="44450" rIns="90488" bIns="44450">
            <a:spAutoFit/>
          </a:bodyPr>
          <a:lstStyle/>
          <a:p>
            <a:pPr algn="ctr" defTabSz="762000" eaLnBrk="0" fontAlgn="auto" hangingPunct="0">
              <a:spcBef>
                <a:spcPts val="0"/>
              </a:spcBef>
              <a:spcAft>
                <a:spcPts val="0"/>
              </a:spcAft>
              <a:defRPr/>
            </a:pPr>
            <a:r>
              <a:rPr lang="de-DE" sz="1000" b="1">
                <a:solidFill>
                  <a:schemeClr val="accent4">
                    <a:lumMod val="10000"/>
                  </a:schemeClr>
                </a:solidFill>
                <a:latin typeface="+mn-lt"/>
                <a:cs typeface="Arial" charset="0"/>
              </a:rPr>
              <a:t>Cons. III</a:t>
            </a:r>
          </a:p>
        </p:txBody>
      </p:sp>
      <p:sp>
        <p:nvSpPr>
          <p:cNvPr id="105611" name="Freeform 139"/>
          <p:cNvSpPr>
            <a:spLocks/>
          </p:cNvSpPr>
          <p:nvPr/>
        </p:nvSpPr>
        <p:spPr bwMode="auto">
          <a:xfrm>
            <a:off x="5327650" y="3055938"/>
            <a:ext cx="2881313" cy="157162"/>
          </a:xfrm>
          <a:custGeom>
            <a:avLst/>
            <a:gdLst/>
            <a:ahLst/>
            <a:cxnLst>
              <a:cxn ang="0">
                <a:pos x="0" y="78"/>
              </a:cxn>
              <a:cxn ang="0">
                <a:pos x="0" y="0"/>
              </a:cxn>
              <a:cxn ang="0">
                <a:pos x="3416" y="0"/>
              </a:cxn>
              <a:cxn ang="0">
                <a:pos x="3416" y="78"/>
              </a:cxn>
              <a:cxn ang="0">
                <a:pos x="0" y="78"/>
              </a:cxn>
            </a:cxnLst>
            <a:rect l="0" t="0" r="r" b="b"/>
            <a:pathLst>
              <a:path w="3417" h="79">
                <a:moveTo>
                  <a:pt x="0" y="78"/>
                </a:moveTo>
                <a:lnTo>
                  <a:pt x="0" y="0"/>
                </a:lnTo>
                <a:lnTo>
                  <a:pt x="3416" y="0"/>
                </a:lnTo>
                <a:lnTo>
                  <a:pt x="3416" y="78"/>
                </a:lnTo>
                <a:lnTo>
                  <a:pt x="0" y="78"/>
                </a:lnTo>
              </a:path>
            </a:pathLst>
          </a:custGeom>
          <a:solidFill>
            <a:srgbClr val="FFCCCC"/>
          </a:solidFill>
          <a:ln w="12700" cap="rnd" cmpd="sng">
            <a:solidFill>
              <a:srgbClr val="000000"/>
            </a:solidFill>
            <a:prstDash val="solid"/>
            <a:round/>
            <a:headEnd type="none" w="med" len="med"/>
            <a:tailEnd type="none" w="med" len="med"/>
          </a:ln>
          <a:effectLst/>
        </p:spPr>
        <p:txBody>
          <a:bodyP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612" name="Freeform 140"/>
          <p:cNvSpPr>
            <a:spLocks/>
          </p:cNvSpPr>
          <p:nvPr/>
        </p:nvSpPr>
        <p:spPr bwMode="auto">
          <a:xfrm>
            <a:off x="5327650" y="2711450"/>
            <a:ext cx="63500" cy="273050"/>
          </a:xfrm>
          <a:custGeom>
            <a:avLst/>
            <a:gdLst/>
            <a:ahLst/>
            <a:cxnLst>
              <a:cxn ang="0">
                <a:pos x="0" y="0"/>
              </a:cxn>
              <a:cxn ang="0">
                <a:pos x="0" y="171"/>
              </a:cxn>
              <a:cxn ang="0">
                <a:pos x="39" y="171"/>
              </a:cxn>
              <a:cxn ang="0">
                <a:pos x="39" y="0"/>
              </a:cxn>
              <a:cxn ang="0">
                <a:pos x="0" y="0"/>
              </a:cxn>
            </a:cxnLst>
            <a:rect l="0" t="0" r="r" b="b"/>
            <a:pathLst>
              <a:path w="40" h="172">
                <a:moveTo>
                  <a:pt x="0" y="0"/>
                </a:moveTo>
                <a:lnTo>
                  <a:pt x="0" y="171"/>
                </a:lnTo>
                <a:lnTo>
                  <a:pt x="39" y="171"/>
                </a:lnTo>
                <a:lnTo>
                  <a:pt x="39" y="0"/>
                </a:lnTo>
                <a:lnTo>
                  <a:pt x="0" y="0"/>
                </a:lnTo>
              </a:path>
            </a:pathLst>
          </a:custGeom>
          <a:solidFill>
            <a:srgbClr val="00FF00"/>
          </a:solidFill>
          <a:ln w="12700" cap="rnd" cmpd="sng">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613" name="Rectangle 141"/>
          <p:cNvSpPr>
            <a:spLocks noChangeArrowheads="1"/>
          </p:cNvSpPr>
          <p:nvPr/>
        </p:nvSpPr>
        <p:spPr bwMode="auto">
          <a:xfrm>
            <a:off x="5111750" y="2349500"/>
            <a:ext cx="473075" cy="396875"/>
          </a:xfrm>
          <a:prstGeom prst="rect">
            <a:avLst/>
          </a:prstGeom>
          <a:noFill/>
          <a:ln w="12700">
            <a:noFill/>
            <a:miter lim="800000"/>
            <a:headEnd/>
            <a:tailEnd/>
          </a:ln>
          <a:effectLst/>
        </p:spPr>
        <p:txBody>
          <a:bodyPr wrap="none" lIns="90488" tIns="44450" rIns="90488" bIns="44450">
            <a:spAutoFit/>
          </a:bodyPr>
          <a:lstStyle/>
          <a:p>
            <a:pPr algn="ctr" defTabSz="762000" eaLnBrk="0" fontAlgn="auto" hangingPunct="0">
              <a:spcBef>
                <a:spcPts val="0"/>
              </a:spcBef>
              <a:spcAft>
                <a:spcPts val="0"/>
              </a:spcAft>
              <a:defRPr/>
            </a:pPr>
            <a:r>
              <a:rPr lang="de-DE" sz="1000" b="1">
                <a:solidFill>
                  <a:schemeClr val="accent4">
                    <a:lumMod val="10000"/>
                  </a:schemeClr>
                </a:solidFill>
                <a:latin typeface="+mn-lt"/>
                <a:cs typeface="Arial" charset="0"/>
              </a:rPr>
              <a:t>VCR</a:t>
            </a:r>
          </a:p>
          <a:p>
            <a:pPr algn="ctr" defTabSz="762000" eaLnBrk="0" fontAlgn="auto" hangingPunct="0">
              <a:spcBef>
                <a:spcPts val="0"/>
              </a:spcBef>
              <a:spcAft>
                <a:spcPts val="0"/>
              </a:spcAft>
              <a:defRPr/>
            </a:pPr>
            <a:r>
              <a:rPr lang="de-DE" sz="1000" b="1">
                <a:solidFill>
                  <a:schemeClr val="accent4">
                    <a:lumMod val="10000"/>
                  </a:schemeClr>
                </a:solidFill>
                <a:latin typeface="+mn-lt"/>
                <a:cs typeface="Arial" charset="0"/>
              </a:rPr>
              <a:t>DEXA</a:t>
            </a:r>
          </a:p>
        </p:txBody>
      </p:sp>
      <p:sp>
        <p:nvSpPr>
          <p:cNvPr id="105614" name="Rectangle 142"/>
          <p:cNvSpPr>
            <a:spLocks noChangeArrowheads="1"/>
          </p:cNvSpPr>
          <p:nvPr/>
        </p:nvSpPr>
        <p:spPr bwMode="auto">
          <a:xfrm>
            <a:off x="6264275" y="3008313"/>
            <a:ext cx="741363" cy="242887"/>
          </a:xfrm>
          <a:prstGeom prst="rect">
            <a:avLst/>
          </a:prstGeom>
          <a:noFill/>
          <a:ln w="12700">
            <a:noFill/>
            <a:miter lim="800000"/>
            <a:headEnd/>
            <a:tailEnd/>
          </a:ln>
          <a:effectLst/>
        </p:spPr>
        <p:txBody>
          <a:bodyPr wrap="none" lIns="90488" tIns="44450" rIns="90488" bIns="44450">
            <a:spAutoFit/>
          </a:bodyPr>
          <a:lstStyle/>
          <a:p>
            <a:pPr defTabSz="762000" eaLnBrk="0" fontAlgn="auto" hangingPunct="0">
              <a:spcBef>
                <a:spcPts val="0"/>
              </a:spcBef>
              <a:spcAft>
                <a:spcPts val="0"/>
              </a:spcAft>
              <a:defRPr/>
            </a:pPr>
            <a:r>
              <a:rPr lang="de-DE" sz="1000">
                <a:solidFill>
                  <a:schemeClr val="accent4">
                    <a:lumMod val="10000"/>
                  </a:schemeClr>
                </a:solidFill>
                <a:latin typeface="+mn-lt"/>
                <a:cs typeface="Arial" charset="0"/>
              </a:rPr>
              <a:t>6 MP/MTX</a:t>
            </a:r>
          </a:p>
        </p:txBody>
      </p:sp>
      <p:sp>
        <p:nvSpPr>
          <p:cNvPr id="105615" name="Rectangle 143"/>
          <p:cNvSpPr>
            <a:spLocks noChangeArrowheads="1"/>
          </p:cNvSpPr>
          <p:nvPr/>
        </p:nvSpPr>
        <p:spPr bwMode="auto">
          <a:xfrm>
            <a:off x="2392363" y="4508500"/>
            <a:ext cx="533400" cy="458788"/>
          </a:xfrm>
          <a:prstGeom prst="rect">
            <a:avLst/>
          </a:prstGeom>
          <a:noFill/>
          <a:ln w="12700">
            <a:noFill/>
            <a:miter lim="800000"/>
            <a:headEnd/>
            <a:tailEnd/>
          </a:ln>
          <a:effectLst/>
        </p:spPr>
        <p:txBody>
          <a:bodyPr wrap="none" lIns="90488" tIns="44450" rIns="90488" bIns="44450">
            <a:spAutoFit/>
          </a:bodyPr>
          <a:lstStyle/>
          <a:p>
            <a:pPr algn="ctr" defTabSz="762000" eaLnBrk="0" fontAlgn="auto" hangingPunct="0">
              <a:spcBef>
                <a:spcPts val="0"/>
              </a:spcBef>
              <a:spcAft>
                <a:spcPts val="0"/>
              </a:spcAft>
              <a:defRPr/>
            </a:pPr>
            <a:r>
              <a:rPr lang="de-DE" sz="1200" b="1">
                <a:solidFill>
                  <a:schemeClr val="accent4">
                    <a:lumMod val="10000"/>
                  </a:schemeClr>
                </a:solidFill>
                <a:latin typeface="+mn-lt"/>
                <a:cs typeface="Arial" charset="0"/>
              </a:rPr>
              <a:t>VCR</a:t>
            </a:r>
          </a:p>
          <a:p>
            <a:pPr algn="ctr" defTabSz="762000" eaLnBrk="0" fontAlgn="auto" hangingPunct="0">
              <a:spcBef>
                <a:spcPts val="0"/>
              </a:spcBef>
              <a:spcAft>
                <a:spcPts val="0"/>
              </a:spcAft>
              <a:defRPr/>
            </a:pPr>
            <a:r>
              <a:rPr lang="de-DE" sz="1200" b="1">
                <a:solidFill>
                  <a:schemeClr val="accent4">
                    <a:lumMod val="10000"/>
                  </a:schemeClr>
                </a:solidFill>
                <a:latin typeface="+mn-lt"/>
                <a:cs typeface="Arial" charset="0"/>
              </a:rPr>
              <a:t>DEXA</a:t>
            </a:r>
          </a:p>
        </p:txBody>
      </p:sp>
      <p:sp>
        <p:nvSpPr>
          <p:cNvPr id="105616" name="Rectangle 144"/>
          <p:cNvSpPr>
            <a:spLocks noChangeArrowheads="1"/>
          </p:cNvSpPr>
          <p:nvPr/>
        </p:nvSpPr>
        <p:spPr bwMode="auto">
          <a:xfrm>
            <a:off x="3824288" y="4545013"/>
            <a:ext cx="533400" cy="458787"/>
          </a:xfrm>
          <a:prstGeom prst="rect">
            <a:avLst/>
          </a:prstGeom>
          <a:noFill/>
          <a:ln w="12700">
            <a:noFill/>
            <a:miter lim="800000"/>
            <a:headEnd/>
            <a:tailEnd/>
          </a:ln>
          <a:effectLst/>
        </p:spPr>
        <p:txBody>
          <a:bodyPr wrap="none" lIns="90488" tIns="44450" rIns="90488" bIns="44450">
            <a:spAutoFit/>
          </a:bodyPr>
          <a:lstStyle/>
          <a:p>
            <a:pPr algn="ctr" defTabSz="762000" eaLnBrk="0" fontAlgn="auto" hangingPunct="0">
              <a:spcBef>
                <a:spcPts val="0"/>
              </a:spcBef>
              <a:spcAft>
                <a:spcPts val="0"/>
              </a:spcAft>
              <a:defRPr/>
            </a:pPr>
            <a:r>
              <a:rPr lang="de-DE" sz="1200" b="1">
                <a:solidFill>
                  <a:schemeClr val="accent4">
                    <a:lumMod val="10000"/>
                  </a:schemeClr>
                </a:solidFill>
                <a:latin typeface="+mn-lt"/>
                <a:cs typeface="Arial" charset="0"/>
              </a:rPr>
              <a:t>VCR</a:t>
            </a:r>
          </a:p>
          <a:p>
            <a:pPr algn="ctr" defTabSz="762000" eaLnBrk="0" fontAlgn="auto" hangingPunct="0">
              <a:spcBef>
                <a:spcPts val="0"/>
              </a:spcBef>
              <a:spcAft>
                <a:spcPts val="0"/>
              </a:spcAft>
              <a:defRPr/>
            </a:pPr>
            <a:r>
              <a:rPr lang="de-DE" sz="1200" b="1">
                <a:solidFill>
                  <a:schemeClr val="accent4">
                    <a:lumMod val="10000"/>
                  </a:schemeClr>
                </a:solidFill>
                <a:latin typeface="+mn-lt"/>
                <a:cs typeface="Arial" charset="0"/>
              </a:rPr>
              <a:t>DEXA</a:t>
            </a:r>
          </a:p>
        </p:txBody>
      </p:sp>
      <p:sp>
        <p:nvSpPr>
          <p:cNvPr id="105617" name="Rectangle 145"/>
          <p:cNvSpPr>
            <a:spLocks noChangeArrowheads="1"/>
          </p:cNvSpPr>
          <p:nvPr/>
        </p:nvSpPr>
        <p:spPr bwMode="auto">
          <a:xfrm>
            <a:off x="5335588" y="4545013"/>
            <a:ext cx="533400" cy="458787"/>
          </a:xfrm>
          <a:prstGeom prst="rect">
            <a:avLst/>
          </a:prstGeom>
          <a:noFill/>
          <a:ln w="12700">
            <a:noFill/>
            <a:miter lim="800000"/>
            <a:headEnd/>
            <a:tailEnd/>
          </a:ln>
          <a:effectLst/>
        </p:spPr>
        <p:txBody>
          <a:bodyPr wrap="none" lIns="90488" tIns="44450" rIns="90488" bIns="44450">
            <a:spAutoFit/>
          </a:bodyPr>
          <a:lstStyle/>
          <a:p>
            <a:pPr algn="ctr" defTabSz="762000" eaLnBrk="0" fontAlgn="auto" hangingPunct="0">
              <a:spcBef>
                <a:spcPts val="0"/>
              </a:spcBef>
              <a:spcAft>
                <a:spcPts val="0"/>
              </a:spcAft>
              <a:defRPr/>
            </a:pPr>
            <a:r>
              <a:rPr lang="de-DE" sz="1200" b="1">
                <a:solidFill>
                  <a:schemeClr val="accent4">
                    <a:lumMod val="10000"/>
                  </a:schemeClr>
                </a:solidFill>
                <a:latin typeface="+mn-lt"/>
                <a:cs typeface="Arial" charset="0"/>
              </a:rPr>
              <a:t>VCR</a:t>
            </a:r>
          </a:p>
          <a:p>
            <a:pPr algn="ctr" defTabSz="762000" eaLnBrk="0" fontAlgn="auto" hangingPunct="0">
              <a:spcBef>
                <a:spcPts val="0"/>
              </a:spcBef>
              <a:spcAft>
                <a:spcPts val="0"/>
              </a:spcAft>
              <a:defRPr/>
            </a:pPr>
            <a:r>
              <a:rPr lang="de-DE" sz="1200" b="1">
                <a:solidFill>
                  <a:schemeClr val="accent4">
                    <a:lumMod val="10000"/>
                  </a:schemeClr>
                </a:solidFill>
                <a:latin typeface="+mn-lt"/>
                <a:cs typeface="Arial" charset="0"/>
              </a:rPr>
              <a:t>DEXA</a:t>
            </a:r>
          </a:p>
        </p:txBody>
      </p:sp>
      <p:sp>
        <p:nvSpPr>
          <p:cNvPr id="105618" name="Rectangle 146"/>
          <p:cNvSpPr>
            <a:spLocks noChangeArrowheads="1"/>
          </p:cNvSpPr>
          <p:nvPr/>
        </p:nvSpPr>
        <p:spPr bwMode="auto">
          <a:xfrm>
            <a:off x="6740525" y="4545013"/>
            <a:ext cx="533400" cy="458787"/>
          </a:xfrm>
          <a:prstGeom prst="rect">
            <a:avLst/>
          </a:prstGeom>
          <a:noFill/>
          <a:ln w="12700">
            <a:noFill/>
            <a:miter lim="800000"/>
            <a:headEnd/>
            <a:tailEnd/>
          </a:ln>
          <a:effectLst/>
        </p:spPr>
        <p:txBody>
          <a:bodyPr wrap="none" lIns="90488" tIns="44450" rIns="90488" bIns="44450">
            <a:spAutoFit/>
          </a:bodyPr>
          <a:lstStyle/>
          <a:p>
            <a:pPr algn="ctr" defTabSz="762000" eaLnBrk="0" fontAlgn="auto" hangingPunct="0">
              <a:spcBef>
                <a:spcPts val="0"/>
              </a:spcBef>
              <a:spcAft>
                <a:spcPts val="0"/>
              </a:spcAft>
              <a:defRPr/>
            </a:pPr>
            <a:r>
              <a:rPr lang="de-DE" sz="1200" b="1">
                <a:solidFill>
                  <a:schemeClr val="accent4">
                    <a:lumMod val="10000"/>
                  </a:schemeClr>
                </a:solidFill>
                <a:latin typeface="+mn-lt"/>
                <a:cs typeface="Arial" charset="0"/>
              </a:rPr>
              <a:t>VCR</a:t>
            </a:r>
          </a:p>
          <a:p>
            <a:pPr algn="ctr" defTabSz="762000" eaLnBrk="0" fontAlgn="auto" hangingPunct="0">
              <a:spcBef>
                <a:spcPts val="0"/>
              </a:spcBef>
              <a:spcAft>
                <a:spcPts val="0"/>
              </a:spcAft>
              <a:defRPr/>
            </a:pPr>
            <a:r>
              <a:rPr lang="de-DE" sz="1200" b="1">
                <a:solidFill>
                  <a:schemeClr val="accent4">
                    <a:lumMod val="10000"/>
                  </a:schemeClr>
                </a:solidFill>
                <a:latin typeface="+mn-lt"/>
                <a:cs typeface="Arial" charset="0"/>
              </a:rPr>
              <a:t>DEXA</a:t>
            </a:r>
          </a:p>
        </p:txBody>
      </p:sp>
      <p:sp>
        <p:nvSpPr>
          <p:cNvPr id="50323" name="Text Box 147"/>
          <p:cNvSpPr txBox="1">
            <a:spLocks noChangeArrowheads="1"/>
          </p:cNvSpPr>
          <p:nvPr/>
        </p:nvSpPr>
        <p:spPr bwMode="auto">
          <a:xfrm>
            <a:off x="358775" y="115888"/>
            <a:ext cx="8572500" cy="1169987"/>
          </a:xfrm>
          <a:prstGeom prst="rect">
            <a:avLst/>
          </a:prstGeom>
          <a:noFill/>
          <a:ln w="9525">
            <a:noFill/>
            <a:miter lim="800000"/>
            <a:headEnd/>
            <a:tailEnd/>
          </a:ln>
        </p:spPr>
        <p:txBody>
          <a:bodyPr>
            <a:spAutoFit/>
          </a:bodyPr>
          <a:lstStyle/>
          <a:p>
            <a:pPr algn="ctr"/>
            <a:r>
              <a:rPr lang="de-DE" b="1" u="sng">
                <a:solidFill>
                  <a:srgbClr val="2806BA"/>
                </a:solidFill>
                <a:latin typeface="Calibri" pitchFamily="34" charset="0"/>
              </a:rPr>
              <a:t>Final</a:t>
            </a:r>
            <a:r>
              <a:rPr lang="de-DE" b="1">
                <a:solidFill>
                  <a:srgbClr val="2806BA"/>
                </a:solidFill>
                <a:latin typeface="Calibri" pitchFamily="34" charset="0"/>
              </a:rPr>
              <a:t> European Proposal for Standard Chemotherapy </a:t>
            </a:r>
            <a:r>
              <a:rPr lang="en-US" b="1">
                <a:solidFill>
                  <a:srgbClr val="2806BA"/>
                </a:solidFill>
                <a:latin typeface="Calibri" pitchFamily="34" charset="0"/>
              </a:rPr>
              <a:t>of Elderly  Patients </a:t>
            </a:r>
          </a:p>
          <a:p>
            <a:pPr algn="ctr"/>
            <a:r>
              <a:rPr lang="en-US" b="1">
                <a:solidFill>
                  <a:srgbClr val="2806BA"/>
                </a:solidFill>
                <a:latin typeface="Calibri" pitchFamily="34" charset="0"/>
              </a:rPr>
              <a:t>with </a:t>
            </a:r>
            <a:r>
              <a:rPr lang="en-US" b="1" i="1">
                <a:solidFill>
                  <a:srgbClr val="2806BA"/>
                </a:solidFill>
                <a:latin typeface="Calibri" pitchFamily="34" charset="0"/>
              </a:rPr>
              <a:t>de novo</a:t>
            </a:r>
            <a:r>
              <a:rPr lang="en-US" b="1">
                <a:solidFill>
                  <a:srgbClr val="2806BA"/>
                </a:solidFill>
                <a:latin typeface="Calibri" pitchFamily="34" charset="0"/>
              </a:rPr>
              <a:t> Ph-negative ALL</a:t>
            </a:r>
          </a:p>
          <a:p>
            <a:pPr algn="ctr"/>
            <a:r>
              <a:rPr lang="en-US" sz="1600">
                <a:solidFill>
                  <a:srgbClr val="2806BA"/>
                </a:solidFill>
                <a:latin typeface="Calibri" pitchFamily="34" charset="0"/>
              </a:rPr>
              <a:t>Cooperative Study by GMALL, GIMEMA, GRAALL, NILG, PETHEMA and PALG</a:t>
            </a:r>
          </a:p>
          <a:p>
            <a:pPr algn="ctr"/>
            <a:r>
              <a:rPr lang="en-US" b="1">
                <a:solidFill>
                  <a:srgbClr val="2806BA"/>
                </a:solidFill>
                <a:latin typeface="Calibri" pitchFamily="34" charset="0"/>
              </a:rPr>
              <a:t>OVERVIEW</a:t>
            </a:r>
          </a:p>
        </p:txBody>
      </p:sp>
      <p:sp>
        <p:nvSpPr>
          <p:cNvPr id="105620" name="Text Box 148"/>
          <p:cNvSpPr txBox="1">
            <a:spLocks noChangeArrowheads="1"/>
          </p:cNvSpPr>
          <p:nvPr/>
        </p:nvSpPr>
        <p:spPr bwMode="auto">
          <a:xfrm>
            <a:off x="2484438" y="1404938"/>
            <a:ext cx="3668712" cy="307975"/>
          </a:xfrm>
          <a:prstGeom prst="rect">
            <a:avLst/>
          </a:prstGeom>
          <a:noFill/>
          <a:ln w="12700">
            <a:noFill/>
            <a:miter lim="800000"/>
            <a:headEnd/>
            <a:tailEnd/>
          </a:ln>
          <a:effectLst/>
        </p:spPr>
        <p:txBody>
          <a:bodyPr wrap="none">
            <a:spAutoFit/>
          </a:bodyPr>
          <a:lstStyle/>
          <a:p>
            <a:pPr defTabSz="762000" eaLnBrk="0" fontAlgn="auto" hangingPunct="0">
              <a:spcBef>
                <a:spcPts val="0"/>
              </a:spcBef>
              <a:spcAft>
                <a:spcPts val="0"/>
              </a:spcAft>
              <a:defRPr/>
            </a:pPr>
            <a:r>
              <a:rPr lang="de-DE" sz="1400" b="1">
                <a:solidFill>
                  <a:schemeClr val="accent4">
                    <a:lumMod val="10000"/>
                  </a:schemeClr>
                </a:solidFill>
                <a:latin typeface="+mn-lt"/>
                <a:cs typeface="Arial" charset="0"/>
              </a:rPr>
              <a:t>Induction and Consolidation Therapy (1st year)</a:t>
            </a:r>
          </a:p>
        </p:txBody>
      </p:sp>
      <p:sp>
        <p:nvSpPr>
          <p:cNvPr id="105621" name="Freeform 149"/>
          <p:cNvSpPr>
            <a:spLocks/>
          </p:cNvSpPr>
          <p:nvPr/>
        </p:nvSpPr>
        <p:spPr bwMode="auto">
          <a:xfrm>
            <a:off x="6480175" y="2724150"/>
            <a:ext cx="63500" cy="273050"/>
          </a:xfrm>
          <a:custGeom>
            <a:avLst/>
            <a:gdLst/>
            <a:ahLst/>
            <a:cxnLst>
              <a:cxn ang="0">
                <a:pos x="0" y="0"/>
              </a:cxn>
              <a:cxn ang="0">
                <a:pos x="0" y="171"/>
              </a:cxn>
              <a:cxn ang="0">
                <a:pos x="39" y="171"/>
              </a:cxn>
              <a:cxn ang="0">
                <a:pos x="39" y="0"/>
              </a:cxn>
              <a:cxn ang="0">
                <a:pos x="0" y="0"/>
              </a:cxn>
            </a:cxnLst>
            <a:rect l="0" t="0" r="r" b="b"/>
            <a:pathLst>
              <a:path w="40" h="172">
                <a:moveTo>
                  <a:pt x="0" y="0"/>
                </a:moveTo>
                <a:lnTo>
                  <a:pt x="0" y="171"/>
                </a:lnTo>
                <a:lnTo>
                  <a:pt x="39" y="171"/>
                </a:lnTo>
                <a:lnTo>
                  <a:pt x="39" y="0"/>
                </a:lnTo>
                <a:lnTo>
                  <a:pt x="0" y="0"/>
                </a:lnTo>
              </a:path>
            </a:pathLst>
          </a:custGeom>
          <a:solidFill>
            <a:srgbClr val="00FF00"/>
          </a:solidFill>
          <a:ln w="12700" cap="rnd" cmpd="sng">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622" name="Rectangle 150"/>
          <p:cNvSpPr>
            <a:spLocks noChangeArrowheads="1"/>
          </p:cNvSpPr>
          <p:nvPr/>
        </p:nvSpPr>
        <p:spPr bwMode="auto">
          <a:xfrm>
            <a:off x="6270625" y="2349500"/>
            <a:ext cx="473075" cy="396875"/>
          </a:xfrm>
          <a:prstGeom prst="rect">
            <a:avLst/>
          </a:prstGeom>
          <a:noFill/>
          <a:ln w="12700">
            <a:noFill/>
            <a:miter lim="800000"/>
            <a:headEnd/>
            <a:tailEnd/>
          </a:ln>
          <a:effectLst/>
        </p:spPr>
        <p:txBody>
          <a:bodyPr wrap="none" lIns="90488" tIns="44450" rIns="90488" bIns="44450">
            <a:spAutoFit/>
          </a:bodyPr>
          <a:lstStyle/>
          <a:p>
            <a:pPr algn="ctr" defTabSz="762000" eaLnBrk="0" fontAlgn="auto" hangingPunct="0">
              <a:spcBef>
                <a:spcPts val="0"/>
              </a:spcBef>
              <a:spcAft>
                <a:spcPts val="0"/>
              </a:spcAft>
              <a:defRPr/>
            </a:pPr>
            <a:r>
              <a:rPr lang="de-DE" sz="1000" b="1">
                <a:solidFill>
                  <a:schemeClr val="accent4">
                    <a:lumMod val="10000"/>
                  </a:schemeClr>
                </a:solidFill>
                <a:latin typeface="+mn-lt"/>
                <a:cs typeface="Arial" charset="0"/>
              </a:rPr>
              <a:t>VCR</a:t>
            </a:r>
          </a:p>
          <a:p>
            <a:pPr algn="ctr" defTabSz="762000" eaLnBrk="0" fontAlgn="auto" hangingPunct="0">
              <a:spcBef>
                <a:spcPts val="0"/>
              </a:spcBef>
              <a:spcAft>
                <a:spcPts val="0"/>
              </a:spcAft>
              <a:defRPr/>
            </a:pPr>
            <a:r>
              <a:rPr lang="de-DE" sz="1000" b="1">
                <a:solidFill>
                  <a:schemeClr val="accent4">
                    <a:lumMod val="10000"/>
                  </a:schemeClr>
                </a:solidFill>
                <a:latin typeface="+mn-lt"/>
                <a:cs typeface="Arial" charset="0"/>
              </a:rPr>
              <a:t>DEXA</a:t>
            </a:r>
          </a:p>
        </p:txBody>
      </p:sp>
      <p:sp>
        <p:nvSpPr>
          <p:cNvPr id="105623" name="Freeform 151"/>
          <p:cNvSpPr>
            <a:spLocks/>
          </p:cNvSpPr>
          <p:nvPr/>
        </p:nvSpPr>
        <p:spPr bwMode="auto">
          <a:xfrm>
            <a:off x="7632700" y="2724150"/>
            <a:ext cx="63500" cy="273050"/>
          </a:xfrm>
          <a:custGeom>
            <a:avLst/>
            <a:gdLst/>
            <a:ahLst/>
            <a:cxnLst>
              <a:cxn ang="0">
                <a:pos x="0" y="0"/>
              </a:cxn>
              <a:cxn ang="0">
                <a:pos x="0" y="171"/>
              </a:cxn>
              <a:cxn ang="0">
                <a:pos x="39" y="171"/>
              </a:cxn>
              <a:cxn ang="0">
                <a:pos x="39" y="0"/>
              </a:cxn>
              <a:cxn ang="0">
                <a:pos x="0" y="0"/>
              </a:cxn>
            </a:cxnLst>
            <a:rect l="0" t="0" r="r" b="b"/>
            <a:pathLst>
              <a:path w="40" h="172">
                <a:moveTo>
                  <a:pt x="0" y="0"/>
                </a:moveTo>
                <a:lnTo>
                  <a:pt x="0" y="171"/>
                </a:lnTo>
                <a:lnTo>
                  <a:pt x="39" y="171"/>
                </a:lnTo>
                <a:lnTo>
                  <a:pt x="39" y="0"/>
                </a:lnTo>
                <a:lnTo>
                  <a:pt x="0" y="0"/>
                </a:lnTo>
              </a:path>
            </a:pathLst>
          </a:custGeom>
          <a:solidFill>
            <a:srgbClr val="00FF00"/>
          </a:solidFill>
          <a:ln w="12700" cap="rnd" cmpd="sng">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solidFill>
                <a:schemeClr val="accent4">
                  <a:lumMod val="10000"/>
                </a:schemeClr>
              </a:solidFill>
              <a:latin typeface="+mn-lt"/>
              <a:cs typeface="+mn-cs"/>
            </a:endParaRPr>
          </a:p>
        </p:txBody>
      </p:sp>
      <p:sp>
        <p:nvSpPr>
          <p:cNvPr id="105624" name="Rectangle 152"/>
          <p:cNvSpPr>
            <a:spLocks noChangeArrowheads="1"/>
          </p:cNvSpPr>
          <p:nvPr/>
        </p:nvSpPr>
        <p:spPr bwMode="auto">
          <a:xfrm>
            <a:off x="7423150" y="2349500"/>
            <a:ext cx="473075" cy="396875"/>
          </a:xfrm>
          <a:prstGeom prst="rect">
            <a:avLst/>
          </a:prstGeom>
          <a:noFill/>
          <a:ln w="12700">
            <a:noFill/>
            <a:miter lim="800000"/>
            <a:headEnd/>
            <a:tailEnd/>
          </a:ln>
          <a:effectLst/>
        </p:spPr>
        <p:txBody>
          <a:bodyPr wrap="none" lIns="90488" tIns="44450" rIns="90488" bIns="44450">
            <a:spAutoFit/>
          </a:bodyPr>
          <a:lstStyle/>
          <a:p>
            <a:pPr algn="ctr" defTabSz="762000" eaLnBrk="0" fontAlgn="auto" hangingPunct="0">
              <a:spcBef>
                <a:spcPts val="0"/>
              </a:spcBef>
              <a:spcAft>
                <a:spcPts val="0"/>
              </a:spcAft>
              <a:defRPr/>
            </a:pPr>
            <a:r>
              <a:rPr lang="de-DE" sz="1000" b="1">
                <a:solidFill>
                  <a:schemeClr val="accent4">
                    <a:lumMod val="10000"/>
                  </a:schemeClr>
                </a:solidFill>
                <a:latin typeface="+mn-lt"/>
                <a:cs typeface="Arial" charset="0"/>
              </a:rPr>
              <a:t>VCR</a:t>
            </a:r>
          </a:p>
          <a:p>
            <a:pPr algn="ctr" defTabSz="762000" eaLnBrk="0" fontAlgn="auto" hangingPunct="0">
              <a:spcBef>
                <a:spcPts val="0"/>
              </a:spcBef>
              <a:spcAft>
                <a:spcPts val="0"/>
              </a:spcAft>
              <a:defRPr/>
            </a:pPr>
            <a:r>
              <a:rPr lang="de-DE" sz="1000" b="1">
                <a:solidFill>
                  <a:schemeClr val="accent4">
                    <a:lumMod val="10000"/>
                  </a:schemeClr>
                </a:solidFill>
                <a:latin typeface="+mn-lt"/>
                <a:cs typeface="Arial" charset="0"/>
              </a:rPr>
              <a:t>DEXA</a:t>
            </a:r>
          </a:p>
        </p:txBody>
      </p:sp>
      <p:pic>
        <p:nvPicPr>
          <p:cNvPr id="50329" name="Picture 10"/>
          <p:cNvPicPr>
            <a:picLocks noChangeAspect="1" noChangeArrowheads="1"/>
          </p:cNvPicPr>
          <p:nvPr/>
        </p:nvPicPr>
        <p:blipFill>
          <a:blip r:embed="rId3" cstate="print"/>
          <a:srcRect/>
          <a:stretch>
            <a:fillRect/>
          </a:stretch>
        </p:blipFill>
        <p:spPr bwMode="auto">
          <a:xfrm>
            <a:off x="214313" y="785813"/>
            <a:ext cx="1182687" cy="298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4"/>
          <p:cNvSpPr txBox="1">
            <a:spLocks noChangeArrowheads="1"/>
          </p:cNvSpPr>
          <p:nvPr/>
        </p:nvSpPr>
        <p:spPr bwMode="auto">
          <a:xfrm>
            <a:off x="2411413" y="858838"/>
            <a:ext cx="3676650" cy="409575"/>
          </a:xfrm>
          <a:prstGeom prst="rect">
            <a:avLst/>
          </a:prstGeom>
          <a:noFill/>
          <a:ln w="12700">
            <a:solidFill>
              <a:schemeClr val="tx1"/>
            </a:solidFill>
            <a:miter lim="800000"/>
            <a:headEnd/>
            <a:tailEnd/>
          </a:ln>
        </p:spPr>
        <p:txBody>
          <a:bodyPr>
            <a:spAutoFit/>
          </a:bodyPr>
          <a:lstStyle/>
          <a:p>
            <a:pPr algn="ctr">
              <a:spcBef>
                <a:spcPct val="50000"/>
              </a:spcBef>
            </a:pPr>
            <a:r>
              <a:rPr lang="es-ES" sz="2000">
                <a:latin typeface="Times New Roman" pitchFamily="18" charset="0"/>
              </a:rPr>
              <a:t>Registrados 28, 19 centros </a:t>
            </a:r>
          </a:p>
        </p:txBody>
      </p:sp>
      <p:sp>
        <p:nvSpPr>
          <p:cNvPr id="55299" name="Text Box 5"/>
          <p:cNvSpPr txBox="1">
            <a:spLocks noChangeArrowheads="1"/>
          </p:cNvSpPr>
          <p:nvPr/>
        </p:nvSpPr>
        <p:spPr bwMode="auto">
          <a:xfrm>
            <a:off x="2916238" y="1846263"/>
            <a:ext cx="2378075" cy="409575"/>
          </a:xfrm>
          <a:prstGeom prst="rect">
            <a:avLst/>
          </a:prstGeom>
          <a:noFill/>
          <a:ln w="12700">
            <a:solidFill>
              <a:schemeClr val="tx1"/>
            </a:solidFill>
            <a:miter lim="800000"/>
            <a:headEnd/>
            <a:tailEnd/>
          </a:ln>
        </p:spPr>
        <p:txBody>
          <a:bodyPr>
            <a:spAutoFit/>
          </a:bodyPr>
          <a:lstStyle/>
          <a:p>
            <a:pPr algn="ctr">
              <a:spcBef>
                <a:spcPct val="50000"/>
              </a:spcBef>
            </a:pPr>
            <a:r>
              <a:rPr lang="es-ES" sz="2000">
                <a:latin typeface="Times New Roman" pitchFamily="18" charset="0"/>
              </a:rPr>
              <a:t>Válidos 24, (86%)</a:t>
            </a:r>
          </a:p>
        </p:txBody>
      </p:sp>
      <p:sp>
        <p:nvSpPr>
          <p:cNvPr id="55300" name="Text Box 6"/>
          <p:cNvSpPr txBox="1">
            <a:spLocks noChangeArrowheads="1"/>
          </p:cNvSpPr>
          <p:nvPr/>
        </p:nvSpPr>
        <p:spPr bwMode="auto">
          <a:xfrm>
            <a:off x="2954338" y="2824163"/>
            <a:ext cx="2305050" cy="469900"/>
          </a:xfrm>
          <a:prstGeom prst="rect">
            <a:avLst/>
          </a:prstGeom>
          <a:noFill/>
          <a:ln w="12700">
            <a:solidFill>
              <a:schemeClr val="tx1"/>
            </a:solidFill>
            <a:miter lim="800000"/>
            <a:headEnd/>
            <a:tailEnd/>
          </a:ln>
        </p:spPr>
        <p:txBody>
          <a:bodyPr>
            <a:spAutoFit/>
          </a:bodyPr>
          <a:lstStyle/>
          <a:p>
            <a:pPr algn="ctr">
              <a:spcBef>
                <a:spcPct val="50000"/>
              </a:spcBef>
            </a:pPr>
            <a:r>
              <a:rPr lang="es-ES" sz="2400" b="1">
                <a:solidFill>
                  <a:srgbClr val="0066FF"/>
                </a:solidFill>
                <a:latin typeface="Times New Roman" pitchFamily="18" charset="0"/>
              </a:rPr>
              <a:t>RC 18, (75%)</a:t>
            </a:r>
          </a:p>
        </p:txBody>
      </p:sp>
      <p:sp>
        <p:nvSpPr>
          <p:cNvPr id="55301" name="Text Box 7"/>
          <p:cNvSpPr txBox="1">
            <a:spLocks noChangeArrowheads="1"/>
          </p:cNvSpPr>
          <p:nvPr/>
        </p:nvSpPr>
        <p:spPr bwMode="auto">
          <a:xfrm>
            <a:off x="3078163" y="3870325"/>
            <a:ext cx="2159000" cy="409575"/>
          </a:xfrm>
          <a:prstGeom prst="rect">
            <a:avLst/>
          </a:prstGeom>
          <a:noFill/>
          <a:ln w="12700">
            <a:solidFill>
              <a:schemeClr val="tx1"/>
            </a:solidFill>
            <a:miter lim="800000"/>
            <a:headEnd/>
            <a:tailEnd/>
          </a:ln>
        </p:spPr>
        <p:txBody>
          <a:bodyPr>
            <a:spAutoFit/>
          </a:bodyPr>
          <a:lstStyle/>
          <a:p>
            <a:pPr algn="ctr">
              <a:spcBef>
                <a:spcPct val="50000"/>
              </a:spcBef>
            </a:pPr>
            <a:r>
              <a:rPr lang="es-ES" sz="2000">
                <a:latin typeface="Times New Roman" pitchFamily="18" charset="0"/>
              </a:rPr>
              <a:t>Consolidación : 17</a:t>
            </a:r>
          </a:p>
        </p:txBody>
      </p:sp>
      <p:sp>
        <p:nvSpPr>
          <p:cNvPr id="55302" name="Text Box 8"/>
          <p:cNvSpPr txBox="1">
            <a:spLocks noChangeArrowheads="1"/>
          </p:cNvSpPr>
          <p:nvPr/>
        </p:nvSpPr>
        <p:spPr bwMode="auto">
          <a:xfrm>
            <a:off x="2840038" y="4946650"/>
            <a:ext cx="2581275" cy="409575"/>
          </a:xfrm>
          <a:prstGeom prst="rect">
            <a:avLst/>
          </a:prstGeom>
          <a:noFill/>
          <a:ln w="12700">
            <a:solidFill>
              <a:schemeClr val="tx1"/>
            </a:solidFill>
            <a:miter lim="800000"/>
            <a:headEnd/>
            <a:tailEnd/>
          </a:ln>
        </p:spPr>
        <p:txBody>
          <a:bodyPr>
            <a:spAutoFit/>
          </a:bodyPr>
          <a:lstStyle/>
          <a:p>
            <a:pPr algn="ctr">
              <a:spcBef>
                <a:spcPct val="50000"/>
              </a:spcBef>
            </a:pPr>
            <a:r>
              <a:rPr lang="es-ES" sz="2000">
                <a:latin typeface="Times New Roman" pitchFamily="18" charset="0"/>
              </a:rPr>
              <a:t>Mantenimiento : 6</a:t>
            </a:r>
          </a:p>
        </p:txBody>
      </p:sp>
      <p:sp>
        <p:nvSpPr>
          <p:cNvPr id="55303" name="Text Box 10"/>
          <p:cNvSpPr txBox="1">
            <a:spLocks noChangeArrowheads="1"/>
          </p:cNvSpPr>
          <p:nvPr/>
        </p:nvSpPr>
        <p:spPr bwMode="auto">
          <a:xfrm>
            <a:off x="34925" y="1350963"/>
            <a:ext cx="2592388" cy="366712"/>
          </a:xfrm>
          <a:prstGeom prst="rect">
            <a:avLst/>
          </a:prstGeom>
          <a:noFill/>
          <a:ln w="12700">
            <a:noFill/>
            <a:miter lim="800000"/>
            <a:headEnd/>
            <a:tailEnd/>
          </a:ln>
        </p:spPr>
        <p:txBody>
          <a:bodyPr>
            <a:spAutoFit/>
          </a:bodyPr>
          <a:lstStyle/>
          <a:p>
            <a:pPr algn="r">
              <a:spcBef>
                <a:spcPct val="50000"/>
              </a:spcBef>
            </a:pPr>
            <a:r>
              <a:rPr lang="es-ES">
                <a:latin typeface="Times New Roman" pitchFamily="18" charset="0"/>
              </a:rPr>
              <a:t>Faltan datos : 3 </a:t>
            </a:r>
          </a:p>
        </p:txBody>
      </p:sp>
      <p:sp>
        <p:nvSpPr>
          <p:cNvPr id="55304" name="Text Box 12"/>
          <p:cNvSpPr txBox="1">
            <a:spLocks noChangeArrowheads="1"/>
          </p:cNvSpPr>
          <p:nvPr/>
        </p:nvSpPr>
        <p:spPr bwMode="auto">
          <a:xfrm>
            <a:off x="5580063" y="2152650"/>
            <a:ext cx="3384550" cy="750888"/>
          </a:xfrm>
          <a:prstGeom prst="rect">
            <a:avLst/>
          </a:prstGeom>
          <a:noFill/>
          <a:ln w="12700">
            <a:noFill/>
            <a:miter lim="800000"/>
            <a:headEnd/>
            <a:tailEnd/>
          </a:ln>
        </p:spPr>
        <p:txBody>
          <a:bodyPr>
            <a:spAutoFit/>
          </a:bodyPr>
          <a:lstStyle/>
          <a:p>
            <a:pPr>
              <a:lnSpc>
                <a:spcPct val="70000"/>
              </a:lnSpc>
              <a:spcBef>
                <a:spcPct val="50000"/>
              </a:spcBef>
            </a:pPr>
            <a:r>
              <a:rPr lang="es-ES">
                <a:latin typeface="Times New Roman" pitchFamily="18" charset="0"/>
              </a:rPr>
              <a:t>Muerte inducción : 3</a:t>
            </a:r>
          </a:p>
          <a:p>
            <a:pPr>
              <a:lnSpc>
                <a:spcPct val="70000"/>
              </a:lnSpc>
              <a:spcBef>
                <a:spcPct val="15000"/>
              </a:spcBef>
            </a:pPr>
            <a:r>
              <a:rPr lang="es-ES">
                <a:latin typeface="Times New Roman" pitchFamily="18" charset="0"/>
              </a:rPr>
              <a:t>    </a:t>
            </a:r>
            <a:r>
              <a:rPr lang="es-ES" sz="1400">
                <a:latin typeface="Times New Roman" pitchFamily="18" charset="0"/>
              </a:rPr>
              <a:t>(1 hemorragia, 2 toxicidad )</a:t>
            </a:r>
          </a:p>
          <a:p>
            <a:pPr>
              <a:lnSpc>
                <a:spcPct val="70000"/>
              </a:lnSpc>
              <a:spcBef>
                <a:spcPct val="15000"/>
              </a:spcBef>
            </a:pPr>
            <a:r>
              <a:rPr lang="es-ES">
                <a:latin typeface="Times New Roman" pitchFamily="18" charset="0"/>
              </a:rPr>
              <a:t>Fracaso : 3</a:t>
            </a:r>
          </a:p>
        </p:txBody>
      </p:sp>
      <p:sp>
        <p:nvSpPr>
          <p:cNvPr id="55305" name="Line 14"/>
          <p:cNvSpPr>
            <a:spLocks noChangeShapeType="1"/>
          </p:cNvSpPr>
          <p:nvPr/>
        </p:nvSpPr>
        <p:spPr bwMode="auto">
          <a:xfrm>
            <a:off x="4140200" y="1268413"/>
            <a:ext cx="0" cy="560387"/>
          </a:xfrm>
          <a:prstGeom prst="line">
            <a:avLst/>
          </a:prstGeom>
          <a:noFill/>
          <a:ln w="9525">
            <a:solidFill>
              <a:schemeClr val="tx1"/>
            </a:solidFill>
            <a:round/>
            <a:headEnd/>
            <a:tailEnd type="triangle" w="med" len="med"/>
          </a:ln>
        </p:spPr>
        <p:txBody>
          <a:bodyPr/>
          <a:lstStyle/>
          <a:p>
            <a:endParaRPr lang="en-US"/>
          </a:p>
        </p:txBody>
      </p:sp>
      <p:sp>
        <p:nvSpPr>
          <p:cNvPr id="55306" name="Line 19"/>
          <p:cNvSpPr>
            <a:spLocks noChangeShapeType="1"/>
          </p:cNvSpPr>
          <p:nvPr/>
        </p:nvSpPr>
        <p:spPr bwMode="auto">
          <a:xfrm>
            <a:off x="4140200" y="4292600"/>
            <a:ext cx="0" cy="649288"/>
          </a:xfrm>
          <a:prstGeom prst="line">
            <a:avLst/>
          </a:prstGeom>
          <a:noFill/>
          <a:ln w="9525">
            <a:solidFill>
              <a:schemeClr val="tx1"/>
            </a:solidFill>
            <a:round/>
            <a:headEnd/>
            <a:tailEnd type="triangle" w="med" len="med"/>
          </a:ln>
        </p:spPr>
        <p:txBody>
          <a:bodyPr/>
          <a:lstStyle/>
          <a:p>
            <a:endParaRPr lang="en-US"/>
          </a:p>
        </p:txBody>
      </p:sp>
      <p:sp>
        <p:nvSpPr>
          <p:cNvPr id="55307" name="Line 20"/>
          <p:cNvSpPr>
            <a:spLocks noChangeShapeType="1"/>
          </p:cNvSpPr>
          <p:nvPr/>
        </p:nvSpPr>
        <p:spPr bwMode="auto">
          <a:xfrm>
            <a:off x="4133850" y="5373688"/>
            <a:ext cx="6350" cy="360362"/>
          </a:xfrm>
          <a:prstGeom prst="line">
            <a:avLst/>
          </a:prstGeom>
          <a:noFill/>
          <a:ln w="9525">
            <a:solidFill>
              <a:schemeClr val="tx1"/>
            </a:solidFill>
            <a:round/>
            <a:headEnd/>
            <a:tailEnd type="triangle" w="med" len="med"/>
          </a:ln>
        </p:spPr>
        <p:txBody>
          <a:bodyPr/>
          <a:lstStyle/>
          <a:p>
            <a:endParaRPr lang="en-US"/>
          </a:p>
        </p:txBody>
      </p:sp>
      <p:sp>
        <p:nvSpPr>
          <p:cNvPr id="55308" name="Line 26"/>
          <p:cNvSpPr>
            <a:spLocks noChangeShapeType="1"/>
          </p:cNvSpPr>
          <p:nvPr/>
        </p:nvSpPr>
        <p:spPr bwMode="auto">
          <a:xfrm flipV="1">
            <a:off x="4140200" y="2349500"/>
            <a:ext cx="1295400" cy="0"/>
          </a:xfrm>
          <a:prstGeom prst="line">
            <a:avLst/>
          </a:prstGeom>
          <a:noFill/>
          <a:ln w="9525">
            <a:solidFill>
              <a:schemeClr val="tx1"/>
            </a:solidFill>
            <a:round/>
            <a:headEnd/>
            <a:tailEnd type="triangle" w="med" len="med"/>
          </a:ln>
        </p:spPr>
        <p:txBody>
          <a:bodyPr/>
          <a:lstStyle/>
          <a:p>
            <a:endParaRPr lang="en-US"/>
          </a:p>
        </p:txBody>
      </p:sp>
      <p:sp>
        <p:nvSpPr>
          <p:cNvPr id="55309" name="Text Box 30"/>
          <p:cNvSpPr txBox="1">
            <a:spLocks noChangeArrowheads="1"/>
          </p:cNvSpPr>
          <p:nvPr/>
        </p:nvSpPr>
        <p:spPr bwMode="auto">
          <a:xfrm>
            <a:off x="3132138" y="188913"/>
            <a:ext cx="2374900" cy="457200"/>
          </a:xfrm>
          <a:prstGeom prst="rect">
            <a:avLst/>
          </a:prstGeom>
          <a:noFill/>
          <a:ln w="9525">
            <a:noFill/>
            <a:miter lim="800000"/>
            <a:headEnd/>
            <a:tailEnd/>
          </a:ln>
        </p:spPr>
        <p:txBody>
          <a:bodyPr>
            <a:spAutoFit/>
          </a:bodyPr>
          <a:lstStyle/>
          <a:p>
            <a:r>
              <a:rPr lang="es-ES" sz="2400" b="1">
                <a:solidFill>
                  <a:schemeClr val="accent2"/>
                </a:solidFill>
                <a:latin typeface="Times New Roman" pitchFamily="18" charset="0"/>
              </a:rPr>
              <a:t>LAL-OLD-07</a:t>
            </a:r>
            <a:endParaRPr lang="es-ES_tradnl" sz="2400" b="1">
              <a:solidFill>
                <a:schemeClr val="accent2"/>
              </a:solidFill>
              <a:latin typeface="Times New Roman" pitchFamily="18" charset="0"/>
            </a:endParaRPr>
          </a:p>
        </p:txBody>
      </p:sp>
      <p:sp>
        <p:nvSpPr>
          <p:cNvPr id="55310" name="Line 37"/>
          <p:cNvSpPr>
            <a:spLocks noChangeShapeType="1"/>
          </p:cNvSpPr>
          <p:nvPr/>
        </p:nvSpPr>
        <p:spPr bwMode="auto">
          <a:xfrm rot="10800000">
            <a:off x="2627313" y="5516563"/>
            <a:ext cx="1511300" cy="0"/>
          </a:xfrm>
          <a:prstGeom prst="line">
            <a:avLst/>
          </a:prstGeom>
          <a:noFill/>
          <a:ln w="9525">
            <a:solidFill>
              <a:schemeClr val="tx1"/>
            </a:solidFill>
            <a:round/>
            <a:headEnd/>
            <a:tailEnd type="triangle" w="med" len="med"/>
          </a:ln>
        </p:spPr>
        <p:txBody>
          <a:bodyPr/>
          <a:lstStyle/>
          <a:p>
            <a:endParaRPr lang="en-US"/>
          </a:p>
        </p:txBody>
      </p:sp>
      <p:sp>
        <p:nvSpPr>
          <p:cNvPr id="55311" name="Text Box 38"/>
          <p:cNvSpPr txBox="1">
            <a:spLocks noChangeArrowheads="1"/>
          </p:cNvSpPr>
          <p:nvPr/>
        </p:nvSpPr>
        <p:spPr bwMode="auto">
          <a:xfrm>
            <a:off x="-180975" y="5373688"/>
            <a:ext cx="2665413" cy="284162"/>
          </a:xfrm>
          <a:prstGeom prst="rect">
            <a:avLst/>
          </a:prstGeom>
          <a:noFill/>
          <a:ln w="12700">
            <a:noFill/>
            <a:miter lim="800000"/>
            <a:headEnd/>
            <a:tailEnd/>
          </a:ln>
        </p:spPr>
        <p:txBody>
          <a:bodyPr>
            <a:spAutoFit/>
          </a:bodyPr>
          <a:lstStyle/>
          <a:p>
            <a:pPr algn="r">
              <a:lnSpc>
                <a:spcPct val="70000"/>
              </a:lnSpc>
              <a:spcBef>
                <a:spcPct val="50000"/>
              </a:spcBef>
            </a:pPr>
            <a:r>
              <a:rPr lang="es-ES">
                <a:latin typeface="Times New Roman" pitchFamily="18" charset="0"/>
              </a:rPr>
              <a:t>En tratamiento : 2</a:t>
            </a:r>
          </a:p>
        </p:txBody>
      </p:sp>
      <p:sp>
        <p:nvSpPr>
          <p:cNvPr id="55312" name="Text Box 45"/>
          <p:cNvSpPr txBox="1">
            <a:spLocks noChangeArrowheads="1"/>
          </p:cNvSpPr>
          <p:nvPr/>
        </p:nvSpPr>
        <p:spPr bwMode="auto">
          <a:xfrm>
            <a:off x="2944813" y="6321425"/>
            <a:ext cx="2374900" cy="469900"/>
          </a:xfrm>
          <a:prstGeom prst="rect">
            <a:avLst/>
          </a:prstGeom>
          <a:noFill/>
          <a:ln w="12700">
            <a:solidFill>
              <a:schemeClr val="tx1"/>
            </a:solidFill>
            <a:miter lim="800000"/>
            <a:headEnd/>
            <a:tailEnd/>
          </a:ln>
        </p:spPr>
        <p:txBody>
          <a:bodyPr>
            <a:spAutoFit/>
          </a:bodyPr>
          <a:lstStyle/>
          <a:p>
            <a:pPr algn="ctr">
              <a:spcBef>
                <a:spcPct val="50000"/>
              </a:spcBef>
            </a:pPr>
            <a:r>
              <a:rPr lang="es-ES" sz="2400" b="1">
                <a:solidFill>
                  <a:srgbClr val="0000FF"/>
                </a:solidFill>
                <a:latin typeface="Times New Roman" pitchFamily="18" charset="0"/>
              </a:rPr>
              <a:t>RCC 4</a:t>
            </a:r>
          </a:p>
        </p:txBody>
      </p:sp>
      <p:sp>
        <p:nvSpPr>
          <p:cNvPr id="55313" name="Line 48"/>
          <p:cNvSpPr>
            <a:spLocks noChangeShapeType="1"/>
          </p:cNvSpPr>
          <p:nvPr/>
        </p:nvSpPr>
        <p:spPr bwMode="auto">
          <a:xfrm flipV="1">
            <a:off x="4140200" y="1514475"/>
            <a:ext cx="1295400" cy="0"/>
          </a:xfrm>
          <a:prstGeom prst="line">
            <a:avLst/>
          </a:prstGeom>
          <a:noFill/>
          <a:ln w="9525">
            <a:solidFill>
              <a:schemeClr val="tx1"/>
            </a:solidFill>
            <a:round/>
            <a:headEnd/>
            <a:tailEnd type="triangle" w="med" len="med"/>
          </a:ln>
        </p:spPr>
        <p:txBody>
          <a:bodyPr/>
          <a:lstStyle/>
          <a:p>
            <a:endParaRPr lang="en-US"/>
          </a:p>
        </p:txBody>
      </p:sp>
      <p:sp>
        <p:nvSpPr>
          <p:cNvPr id="55314" name="Text Box 49"/>
          <p:cNvSpPr txBox="1">
            <a:spLocks noChangeArrowheads="1"/>
          </p:cNvSpPr>
          <p:nvPr/>
        </p:nvSpPr>
        <p:spPr bwMode="auto">
          <a:xfrm>
            <a:off x="5580063" y="1412875"/>
            <a:ext cx="3419475" cy="284163"/>
          </a:xfrm>
          <a:prstGeom prst="rect">
            <a:avLst/>
          </a:prstGeom>
          <a:noFill/>
          <a:ln w="12700">
            <a:noFill/>
            <a:miter lim="800000"/>
            <a:headEnd/>
            <a:tailEnd/>
          </a:ln>
        </p:spPr>
        <p:txBody>
          <a:bodyPr>
            <a:spAutoFit/>
          </a:bodyPr>
          <a:lstStyle/>
          <a:p>
            <a:pPr>
              <a:lnSpc>
                <a:spcPct val="70000"/>
              </a:lnSpc>
              <a:spcBef>
                <a:spcPct val="50000"/>
              </a:spcBef>
            </a:pPr>
            <a:r>
              <a:rPr lang="es-ES">
                <a:latin typeface="Times New Roman" pitchFamily="18" charset="0"/>
              </a:rPr>
              <a:t>No criterios inclusión : 1 </a:t>
            </a:r>
          </a:p>
        </p:txBody>
      </p:sp>
      <p:sp>
        <p:nvSpPr>
          <p:cNvPr id="55315" name="Line 52"/>
          <p:cNvSpPr>
            <a:spLocks noChangeShapeType="1"/>
          </p:cNvSpPr>
          <p:nvPr/>
        </p:nvSpPr>
        <p:spPr bwMode="auto">
          <a:xfrm rot="10800000">
            <a:off x="2627313" y="1519238"/>
            <a:ext cx="1511300" cy="0"/>
          </a:xfrm>
          <a:prstGeom prst="line">
            <a:avLst/>
          </a:prstGeom>
          <a:noFill/>
          <a:ln w="9525">
            <a:solidFill>
              <a:schemeClr val="tx1"/>
            </a:solidFill>
            <a:round/>
            <a:headEnd/>
            <a:tailEnd type="triangle" w="med" len="med"/>
          </a:ln>
        </p:spPr>
        <p:txBody>
          <a:bodyPr/>
          <a:lstStyle/>
          <a:p>
            <a:endParaRPr lang="en-US"/>
          </a:p>
        </p:txBody>
      </p:sp>
      <p:sp>
        <p:nvSpPr>
          <p:cNvPr id="55316" name="Text Box 60"/>
          <p:cNvSpPr txBox="1">
            <a:spLocks noChangeArrowheads="1"/>
          </p:cNvSpPr>
          <p:nvPr/>
        </p:nvSpPr>
        <p:spPr bwMode="auto">
          <a:xfrm>
            <a:off x="5637213" y="4375150"/>
            <a:ext cx="3673475" cy="366713"/>
          </a:xfrm>
          <a:prstGeom prst="rect">
            <a:avLst/>
          </a:prstGeom>
          <a:noFill/>
          <a:ln w="12700">
            <a:noFill/>
            <a:miter lim="800000"/>
            <a:headEnd/>
            <a:tailEnd/>
          </a:ln>
        </p:spPr>
        <p:txBody>
          <a:bodyPr>
            <a:spAutoFit/>
          </a:bodyPr>
          <a:lstStyle/>
          <a:p>
            <a:r>
              <a:rPr lang="es-ES">
                <a:latin typeface="Times New Roman" pitchFamily="18" charset="0"/>
              </a:rPr>
              <a:t>Abandono: 2 </a:t>
            </a:r>
            <a:r>
              <a:rPr lang="es-ES" sz="1400">
                <a:latin typeface="Times New Roman" pitchFamily="18" charset="0"/>
              </a:rPr>
              <a:t>( toxicidad,  SMD secundario)</a:t>
            </a:r>
          </a:p>
        </p:txBody>
      </p:sp>
      <p:sp>
        <p:nvSpPr>
          <p:cNvPr id="55317" name="Line 61"/>
          <p:cNvSpPr>
            <a:spLocks noChangeShapeType="1"/>
          </p:cNvSpPr>
          <p:nvPr/>
        </p:nvSpPr>
        <p:spPr bwMode="auto">
          <a:xfrm flipV="1">
            <a:off x="4140200" y="4379913"/>
            <a:ext cx="1295400" cy="0"/>
          </a:xfrm>
          <a:prstGeom prst="line">
            <a:avLst/>
          </a:prstGeom>
          <a:noFill/>
          <a:ln w="9525">
            <a:solidFill>
              <a:schemeClr val="tx1"/>
            </a:solidFill>
            <a:round/>
            <a:headEnd/>
            <a:tailEnd type="triangle" w="med" len="med"/>
          </a:ln>
        </p:spPr>
        <p:txBody>
          <a:bodyPr/>
          <a:lstStyle/>
          <a:p>
            <a:endParaRPr lang="en-US"/>
          </a:p>
        </p:txBody>
      </p:sp>
      <p:sp>
        <p:nvSpPr>
          <p:cNvPr id="55318" name="Text Box 64"/>
          <p:cNvSpPr txBox="1">
            <a:spLocks noChangeArrowheads="1"/>
          </p:cNvSpPr>
          <p:nvPr/>
        </p:nvSpPr>
        <p:spPr bwMode="auto">
          <a:xfrm>
            <a:off x="5651500" y="5373688"/>
            <a:ext cx="3222625" cy="284162"/>
          </a:xfrm>
          <a:prstGeom prst="rect">
            <a:avLst/>
          </a:prstGeom>
          <a:noFill/>
          <a:ln w="12700">
            <a:noFill/>
            <a:miter lim="800000"/>
            <a:headEnd/>
            <a:tailEnd/>
          </a:ln>
        </p:spPr>
        <p:txBody>
          <a:bodyPr>
            <a:spAutoFit/>
          </a:bodyPr>
          <a:lstStyle/>
          <a:p>
            <a:pPr>
              <a:lnSpc>
                <a:spcPct val="70000"/>
              </a:lnSpc>
              <a:spcBef>
                <a:spcPct val="50000"/>
              </a:spcBef>
            </a:pPr>
            <a:r>
              <a:rPr lang="es-ES">
                <a:latin typeface="Times New Roman" pitchFamily="18" charset="0"/>
              </a:rPr>
              <a:t>Recaída : 2</a:t>
            </a:r>
          </a:p>
        </p:txBody>
      </p:sp>
      <p:sp>
        <p:nvSpPr>
          <p:cNvPr id="55319" name="Line 65"/>
          <p:cNvSpPr>
            <a:spLocks noChangeShapeType="1"/>
          </p:cNvSpPr>
          <p:nvPr/>
        </p:nvSpPr>
        <p:spPr bwMode="auto">
          <a:xfrm flipV="1">
            <a:off x="4140200" y="5516563"/>
            <a:ext cx="1295400" cy="0"/>
          </a:xfrm>
          <a:prstGeom prst="line">
            <a:avLst/>
          </a:prstGeom>
          <a:noFill/>
          <a:ln w="9525">
            <a:solidFill>
              <a:schemeClr val="tx1"/>
            </a:solidFill>
            <a:round/>
            <a:headEnd/>
            <a:tailEnd type="triangle" w="med" len="med"/>
          </a:ln>
        </p:spPr>
        <p:txBody>
          <a:bodyPr/>
          <a:lstStyle/>
          <a:p>
            <a:endParaRPr lang="en-US"/>
          </a:p>
        </p:txBody>
      </p:sp>
      <p:sp>
        <p:nvSpPr>
          <p:cNvPr id="55320" name="Line 67"/>
          <p:cNvSpPr>
            <a:spLocks noChangeShapeType="1"/>
          </p:cNvSpPr>
          <p:nvPr/>
        </p:nvSpPr>
        <p:spPr bwMode="auto">
          <a:xfrm>
            <a:off x="4140200" y="2257425"/>
            <a:ext cx="0" cy="576263"/>
          </a:xfrm>
          <a:prstGeom prst="line">
            <a:avLst/>
          </a:prstGeom>
          <a:noFill/>
          <a:ln w="9525">
            <a:solidFill>
              <a:schemeClr val="tx1"/>
            </a:solidFill>
            <a:round/>
            <a:headEnd/>
            <a:tailEnd type="triangle" w="med" len="med"/>
          </a:ln>
        </p:spPr>
        <p:txBody>
          <a:bodyPr/>
          <a:lstStyle/>
          <a:p>
            <a:endParaRPr lang="en-US"/>
          </a:p>
        </p:txBody>
      </p:sp>
      <p:sp>
        <p:nvSpPr>
          <p:cNvPr id="55321" name="Line 69"/>
          <p:cNvSpPr>
            <a:spLocks noChangeShapeType="1"/>
          </p:cNvSpPr>
          <p:nvPr/>
        </p:nvSpPr>
        <p:spPr bwMode="auto">
          <a:xfrm>
            <a:off x="4140200" y="3294063"/>
            <a:ext cx="0" cy="576262"/>
          </a:xfrm>
          <a:prstGeom prst="line">
            <a:avLst/>
          </a:prstGeom>
          <a:noFill/>
          <a:ln w="9525">
            <a:solidFill>
              <a:schemeClr val="tx1"/>
            </a:solidFill>
            <a:round/>
            <a:headEnd/>
            <a:tailEnd type="triangle" w="med" len="med"/>
          </a:ln>
        </p:spPr>
        <p:txBody>
          <a:bodyPr/>
          <a:lstStyle/>
          <a:p>
            <a:endParaRPr lang="en-US"/>
          </a:p>
        </p:txBody>
      </p:sp>
      <p:sp>
        <p:nvSpPr>
          <p:cNvPr id="55322" name="Text Box 64"/>
          <p:cNvSpPr txBox="1">
            <a:spLocks noChangeArrowheads="1"/>
          </p:cNvSpPr>
          <p:nvPr/>
        </p:nvSpPr>
        <p:spPr bwMode="auto">
          <a:xfrm>
            <a:off x="5651500" y="4149725"/>
            <a:ext cx="3222625" cy="284163"/>
          </a:xfrm>
          <a:prstGeom prst="rect">
            <a:avLst/>
          </a:prstGeom>
          <a:noFill/>
          <a:ln w="12700">
            <a:noFill/>
            <a:miter lim="800000"/>
            <a:headEnd/>
            <a:tailEnd/>
          </a:ln>
        </p:spPr>
        <p:txBody>
          <a:bodyPr>
            <a:spAutoFit/>
          </a:bodyPr>
          <a:lstStyle/>
          <a:p>
            <a:pPr>
              <a:lnSpc>
                <a:spcPct val="70000"/>
              </a:lnSpc>
              <a:spcBef>
                <a:spcPct val="50000"/>
              </a:spcBef>
            </a:pPr>
            <a:r>
              <a:rPr lang="es-ES">
                <a:latin typeface="Times New Roman" pitchFamily="18" charset="0"/>
              </a:rPr>
              <a:t>Exitus : 1</a:t>
            </a:r>
            <a:r>
              <a:rPr lang="es-ES" sz="1400">
                <a:latin typeface="Times New Roman" pitchFamily="18" charset="0"/>
              </a:rPr>
              <a:t> ( toxicidad)</a:t>
            </a:r>
          </a:p>
        </p:txBody>
      </p:sp>
      <p:sp>
        <p:nvSpPr>
          <p:cNvPr id="55323" name="Line 61"/>
          <p:cNvSpPr>
            <a:spLocks noChangeShapeType="1"/>
          </p:cNvSpPr>
          <p:nvPr/>
        </p:nvSpPr>
        <p:spPr bwMode="auto">
          <a:xfrm flipV="1">
            <a:off x="4140200" y="4581525"/>
            <a:ext cx="1295400" cy="0"/>
          </a:xfrm>
          <a:prstGeom prst="line">
            <a:avLst/>
          </a:prstGeom>
          <a:noFill/>
          <a:ln w="9525">
            <a:solidFill>
              <a:schemeClr val="tx1"/>
            </a:solidFill>
            <a:round/>
            <a:headEnd/>
            <a:tailEnd type="triangle" w="med" len="med"/>
          </a:ln>
        </p:spPr>
        <p:txBody>
          <a:bodyPr/>
          <a:lstStyle/>
          <a:p>
            <a:endParaRPr lang="en-US"/>
          </a:p>
        </p:txBody>
      </p:sp>
      <p:sp>
        <p:nvSpPr>
          <p:cNvPr id="55324" name="Line 26"/>
          <p:cNvSpPr>
            <a:spLocks noChangeShapeType="1"/>
          </p:cNvSpPr>
          <p:nvPr/>
        </p:nvSpPr>
        <p:spPr bwMode="auto">
          <a:xfrm flipV="1">
            <a:off x="4140200" y="2708275"/>
            <a:ext cx="1295400" cy="0"/>
          </a:xfrm>
          <a:prstGeom prst="line">
            <a:avLst/>
          </a:prstGeom>
          <a:noFill/>
          <a:ln w="9525">
            <a:solidFill>
              <a:schemeClr val="tx1"/>
            </a:solidFill>
            <a:round/>
            <a:headEnd/>
            <a:tailEnd type="triangle" w="med" len="med"/>
          </a:ln>
        </p:spPr>
        <p:txBody>
          <a:bodyPr/>
          <a:lstStyle/>
          <a:p>
            <a:endParaRPr lang="en-US"/>
          </a:p>
        </p:txBody>
      </p:sp>
      <p:sp>
        <p:nvSpPr>
          <p:cNvPr id="55325" name="Text Box 10"/>
          <p:cNvSpPr txBox="1">
            <a:spLocks noChangeArrowheads="1"/>
          </p:cNvSpPr>
          <p:nvPr/>
        </p:nvSpPr>
        <p:spPr bwMode="auto">
          <a:xfrm>
            <a:off x="0" y="3284538"/>
            <a:ext cx="2592388" cy="641350"/>
          </a:xfrm>
          <a:prstGeom prst="rect">
            <a:avLst/>
          </a:prstGeom>
          <a:noFill/>
          <a:ln w="12700">
            <a:noFill/>
            <a:miter lim="800000"/>
            <a:headEnd/>
            <a:tailEnd/>
          </a:ln>
        </p:spPr>
        <p:txBody>
          <a:bodyPr>
            <a:spAutoFit/>
          </a:bodyPr>
          <a:lstStyle/>
          <a:p>
            <a:pPr algn="r">
              <a:spcBef>
                <a:spcPct val="50000"/>
              </a:spcBef>
            </a:pPr>
            <a:r>
              <a:rPr lang="es-ES">
                <a:latin typeface="Times New Roman" pitchFamily="18" charset="0"/>
              </a:rPr>
              <a:t>Pendiente inicio consolidación : 1 </a:t>
            </a:r>
          </a:p>
        </p:txBody>
      </p:sp>
      <p:sp>
        <p:nvSpPr>
          <p:cNvPr id="55326" name="Line 52"/>
          <p:cNvSpPr>
            <a:spLocks noChangeShapeType="1"/>
          </p:cNvSpPr>
          <p:nvPr/>
        </p:nvSpPr>
        <p:spPr bwMode="auto">
          <a:xfrm rot="10800000">
            <a:off x="2627313" y="3573463"/>
            <a:ext cx="1511300" cy="0"/>
          </a:xfrm>
          <a:prstGeom prst="line">
            <a:avLst/>
          </a:prstGeom>
          <a:noFill/>
          <a:ln w="9525">
            <a:solidFill>
              <a:schemeClr val="tx1"/>
            </a:solidFill>
            <a:round/>
            <a:headEnd/>
            <a:tailEnd type="triangle" w="med" len="med"/>
          </a:ln>
        </p:spPr>
        <p:txBody>
          <a:bodyPr/>
          <a:lstStyle/>
          <a:p>
            <a:endParaRPr lang="en-US"/>
          </a:p>
        </p:txBody>
      </p:sp>
      <p:sp>
        <p:nvSpPr>
          <p:cNvPr id="55327" name="Line 61"/>
          <p:cNvSpPr>
            <a:spLocks noChangeShapeType="1"/>
          </p:cNvSpPr>
          <p:nvPr/>
        </p:nvSpPr>
        <p:spPr bwMode="auto">
          <a:xfrm flipV="1">
            <a:off x="4140200" y="4816475"/>
            <a:ext cx="1295400" cy="0"/>
          </a:xfrm>
          <a:prstGeom prst="line">
            <a:avLst/>
          </a:prstGeom>
          <a:noFill/>
          <a:ln w="9525">
            <a:solidFill>
              <a:schemeClr val="tx1"/>
            </a:solidFill>
            <a:round/>
            <a:headEnd/>
            <a:tailEnd type="triangle" w="med" len="med"/>
          </a:ln>
        </p:spPr>
        <p:txBody>
          <a:bodyPr/>
          <a:lstStyle/>
          <a:p>
            <a:endParaRPr lang="en-US"/>
          </a:p>
        </p:txBody>
      </p:sp>
      <p:sp>
        <p:nvSpPr>
          <p:cNvPr id="55328" name="Text Box 64"/>
          <p:cNvSpPr txBox="1">
            <a:spLocks noChangeArrowheads="1"/>
          </p:cNvSpPr>
          <p:nvPr/>
        </p:nvSpPr>
        <p:spPr bwMode="auto">
          <a:xfrm>
            <a:off x="5637213" y="4724400"/>
            <a:ext cx="3222625" cy="284163"/>
          </a:xfrm>
          <a:prstGeom prst="rect">
            <a:avLst/>
          </a:prstGeom>
          <a:noFill/>
          <a:ln w="12700">
            <a:noFill/>
            <a:miter lim="800000"/>
            <a:headEnd/>
            <a:tailEnd/>
          </a:ln>
        </p:spPr>
        <p:txBody>
          <a:bodyPr>
            <a:spAutoFit/>
          </a:bodyPr>
          <a:lstStyle/>
          <a:p>
            <a:pPr>
              <a:lnSpc>
                <a:spcPct val="70000"/>
              </a:lnSpc>
              <a:spcBef>
                <a:spcPct val="50000"/>
              </a:spcBef>
            </a:pPr>
            <a:r>
              <a:rPr lang="es-ES">
                <a:latin typeface="Times New Roman" pitchFamily="18" charset="0"/>
              </a:rPr>
              <a:t>Recaídas : 6</a:t>
            </a:r>
          </a:p>
        </p:txBody>
      </p:sp>
      <p:sp>
        <p:nvSpPr>
          <p:cNvPr id="55329" name="Text Box 8"/>
          <p:cNvSpPr txBox="1">
            <a:spLocks noChangeArrowheads="1"/>
          </p:cNvSpPr>
          <p:nvPr/>
        </p:nvSpPr>
        <p:spPr bwMode="auto">
          <a:xfrm>
            <a:off x="2627313" y="5734050"/>
            <a:ext cx="3024187" cy="409575"/>
          </a:xfrm>
          <a:prstGeom prst="rect">
            <a:avLst/>
          </a:prstGeom>
          <a:noFill/>
          <a:ln w="12700">
            <a:solidFill>
              <a:schemeClr val="tx1"/>
            </a:solidFill>
            <a:miter lim="800000"/>
            <a:headEnd/>
            <a:tailEnd/>
          </a:ln>
        </p:spPr>
        <p:txBody>
          <a:bodyPr>
            <a:spAutoFit/>
          </a:bodyPr>
          <a:lstStyle/>
          <a:p>
            <a:pPr algn="ctr">
              <a:spcBef>
                <a:spcPct val="50000"/>
              </a:spcBef>
            </a:pPr>
            <a:r>
              <a:rPr lang="es-ES" sz="2000">
                <a:solidFill>
                  <a:srgbClr val="0000FF"/>
                </a:solidFill>
                <a:latin typeface="Times New Roman" pitchFamily="18" charset="0"/>
              </a:rPr>
              <a:t>Tratamiento finalizado : 4</a:t>
            </a:r>
          </a:p>
        </p:txBody>
      </p:sp>
      <p:sp>
        <p:nvSpPr>
          <p:cNvPr id="55330" name="Line 20"/>
          <p:cNvSpPr>
            <a:spLocks noChangeShapeType="1"/>
          </p:cNvSpPr>
          <p:nvPr/>
        </p:nvSpPr>
        <p:spPr bwMode="auto">
          <a:xfrm>
            <a:off x="4140200" y="6165850"/>
            <a:ext cx="0" cy="142875"/>
          </a:xfrm>
          <a:prstGeom prst="line">
            <a:avLst/>
          </a:prstGeom>
          <a:noFill/>
          <a:ln w="9525">
            <a:solidFill>
              <a:schemeClr val="tx1"/>
            </a:solidFill>
            <a:round/>
            <a:headEnd/>
            <a:tailEnd type="triangle" w="med" len="med"/>
          </a:ln>
        </p:spPr>
        <p:txBody>
          <a:bodyPr/>
          <a:lstStyle/>
          <a:p>
            <a:endParaRPr lang="en-US"/>
          </a:p>
        </p:txBody>
      </p:sp>
      <p:sp>
        <p:nvSpPr>
          <p:cNvPr id="55331" name="Text Box 10"/>
          <p:cNvSpPr txBox="1">
            <a:spLocks noChangeArrowheads="1"/>
          </p:cNvSpPr>
          <p:nvPr/>
        </p:nvSpPr>
        <p:spPr bwMode="auto">
          <a:xfrm>
            <a:off x="34925" y="4430713"/>
            <a:ext cx="2592388" cy="366712"/>
          </a:xfrm>
          <a:prstGeom prst="rect">
            <a:avLst/>
          </a:prstGeom>
          <a:noFill/>
          <a:ln w="12700">
            <a:noFill/>
            <a:miter lim="800000"/>
            <a:headEnd/>
            <a:tailEnd/>
          </a:ln>
        </p:spPr>
        <p:txBody>
          <a:bodyPr>
            <a:spAutoFit/>
          </a:bodyPr>
          <a:lstStyle/>
          <a:p>
            <a:pPr algn="r">
              <a:spcBef>
                <a:spcPct val="50000"/>
              </a:spcBef>
            </a:pPr>
            <a:r>
              <a:rPr lang="es-ES">
                <a:latin typeface="Times New Roman" pitchFamily="18" charset="0"/>
              </a:rPr>
              <a:t>En tratamiento : 3 </a:t>
            </a:r>
          </a:p>
        </p:txBody>
      </p:sp>
      <p:sp>
        <p:nvSpPr>
          <p:cNvPr id="55332" name="Line 52"/>
          <p:cNvSpPr>
            <a:spLocks noChangeShapeType="1"/>
          </p:cNvSpPr>
          <p:nvPr/>
        </p:nvSpPr>
        <p:spPr bwMode="auto">
          <a:xfrm rot="10800000">
            <a:off x="2627313" y="4598988"/>
            <a:ext cx="1511300" cy="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6"/>
          <p:cNvSpPr txBox="1">
            <a:spLocks noChangeArrowheads="1"/>
          </p:cNvSpPr>
          <p:nvPr/>
        </p:nvSpPr>
        <p:spPr bwMode="auto">
          <a:xfrm>
            <a:off x="2771775" y="188913"/>
            <a:ext cx="4241800" cy="579437"/>
          </a:xfrm>
          <a:prstGeom prst="rect">
            <a:avLst/>
          </a:prstGeom>
          <a:noFill/>
          <a:ln w="9525">
            <a:noFill/>
            <a:miter lim="800000"/>
            <a:headEnd/>
            <a:tailEnd/>
          </a:ln>
        </p:spPr>
        <p:txBody>
          <a:bodyPr wrap="none">
            <a:spAutoFit/>
          </a:bodyPr>
          <a:lstStyle/>
          <a:p>
            <a:r>
              <a:rPr lang="es-ES" sz="3200" b="1">
                <a:solidFill>
                  <a:srgbClr val="0066FF"/>
                </a:solidFill>
              </a:rPr>
              <a:t>Supervivencia global</a:t>
            </a:r>
          </a:p>
        </p:txBody>
      </p:sp>
      <p:pic>
        <p:nvPicPr>
          <p:cNvPr id="58371" name="Picture 3"/>
          <p:cNvPicPr>
            <a:picLocks noChangeAspect="1" noChangeArrowheads="1"/>
          </p:cNvPicPr>
          <p:nvPr/>
        </p:nvPicPr>
        <p:blipFill>
          <a:blip r:embed="rId3" cstate="print"/>
          <a:srcRect/>
          <a:stretch>
            <a:fillRect/>
          </a:stretch>
        </p:blipFill>
        <p:spPr bwMode="auto">
          <a:xfrm>
            <a:off x="1116013" y="908050"/>
            <a:ext cx="7080250" cy="56642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5"/>
          <p:cNvSpPr>
            <a:spLocks noGrp="1"/>
          </p:cNvSpPr>
          <p:nvPr>
            <p:ph type="title"/>
          </p:nvPr>
        </p:nvSpPr>
        <p:spPr/>
        <p:txBody>
          <a:bodyPr/>
          <a:lstStyle/>
          <a:p>
            <a:pPr eaLnBrk="1" hangingPunct="1"/>
            <a:r>
              <a:rPr lang="en-US" sz="3600" b="1" smtClean="0">
                <a:solidFill>
                  <a:srgbClr val="2515F9"/>
                </a:solidFill>
              </a:rPr>
              <a:t>ALL in Older Patients: Summary</a:t>
            </a:r>
          </a:p>
        </p:txBody>
      </p:sp>
      <p:sp>
        <p:nvSpPr>
          <p:cNvPr id="47107" name="Content Placeholder 4"/>
          <p:cNvSpPr>
            <a:spLocks noGrp="1"/>
          </p:cNvSpPr>
          <p:nvPr>
            <p:ph idx="1"/>
          </p:nvPr>
        </p:nvSpPr>
        <p:spPr/>
        <p:txBody>
          <a:bodyPr/>
          <a:lstStyle/>
          <a:p>
            <a:pPr eaLnBrk="1" hangingPunct="1"/>
            <a:r>
              <a:rPr lang="en-US" sz="2800" smtClean="0"/>
              <a:t>Outcomes often poor</a:t>
            </a:r>
          </a:p>
          <a:p>
            <a:pPr eaLnBrk="1" hangingPunct="1"/>
            <a:r>
              <a:rPr lang="en-US" sz="2800" smtClean="0"/>
              <a:t>Treatment with “palliative” intent may paradoxically produce equally good OS due to very high rates of treatment-related mortality</a:t>
            </a:r>
          </a:p>
          <a:p>
            <a:pPr eaLnBrk="1" hangingPunct="1"/>
            <a:r>
              <a:rPr lang="en-US" sz="2800" smtClean="0"/>
              <a:t>CR rates and survival in older Ph+ ALL have improved dramatically with tyrosine kinase inhibitors</a:t>
            </a:r>
          </a:p>
          <a:p>
            <a:pPr eaLnBrk="1" hangingPunct="1"/>
            <a:r>
              <a:rPr lang="en-US" sz="2800" smtClean="0"/>
              <a:t>Clinical trials specifically designed for older individuals are vital</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642938" y="1071563"/>
            <a:ext cx="8170862" cy="1077912"/>
          </a:xfrm>
          <a:prstGeom prst="rect">
            <a:avLst/>
          </a:prstGeom>
          <a:noFill/>
          <a:ln w="38100">
            <a:solidFill>
              <a:srgbClr val="2515F9"/>
            </a:solidFill>
          </a:ln>
          <a:effectLst>
            <a:outerShdw blurRad="50800" dist="38100" dir="2700000" algn="tl" rotWithShape="0">
              <a:prstClr val="black">
                <a:alpha val="40000"/>
              </a:prstClr>
            </a:outerShdw>
          </a:effectLst>
        </p:spPr>
        <p:txBody>
          <a:bodyPr wrap="none">
            <a:spAutoFit/>
          </a:bodyPr>
          <a:lstStyle/>
          <a:p>
            <a:pPr algn="ctr" fontAlgn="auto">
              <a:spcBef>
                <a:spcPts val="0"/>
              </a:spcBef>
              <a:spcAft>
                <a:spcPts val="0"/>
              </a:spcAft>
              <a:defRPr/>
            </a:pPr>
            <a:r>
              <a:rPr lang="en-US" sz="3200" b="1" dirty="0">
                <a:solidFill>
                  <a:srgbClr val="2515F9"/>
                </a:solidFill>
                <a:latin typeface="+mn-lt"/>
                <a:cs typeface="+mn-cs"/>
              </a:rPr>
              <a:t>LAL </a:t>
            </a:r>
            <a:r>
              <a:rPr lang="en-US" sz="3200" b="1" dirty="0" err="1">
                <a:solidFill>
                  <a:srgbClr val="2515F9"/>
                </a:solidFill>
                <a:latin typeface="+mn-lt"/>
                <a:cs typeface="+mn-cs"/>
              </a:rPr>
              <a:t>Burkitt</a:t>
            </a:r>
            <a:r>
              <a:rPr lang="en-US" sz="3200" b="1" dirty="0">
                <a:solidFill>
                  <a:srgbClr val="2515F9"/>
                </a:solidFill>
                <a:latin typeface="+mn-lt"/>
                <a:cs typeface="+mn-cs"/>
              </a:rPr>
              <a:t>-like</a:t>
            </a:r>
          </a:p>
          <a:p>
            <a:pPr algn="ctr" fontAlgn="auto">
              <a:spcBef>
                <a:spcPts val="0"/>
              </a:spcBef>
              <a:spcAft>
                <a:spcPts val="0"/>
              </a:spcAft>
              <a:defRPr/>
            </a:pPr>
            <a:r>
              <a:rPr lang="en-US" sz="3200" b="1" dirty="0">
                <a:solidFill>
                  <a:srgbClr val="2515F9"/>
                </a:solidFill>
                <a:latin typeface="+mn-lt"/>
                <a:cs typeface="+mn-cs"/>
              </a:rPr>
              <a:t> t(;14), t(2;8), o t(8;22), </a:t>
            </a:r>
            <a:r>
              <a:rPr lang="en-US" sz="3200" b="1" dirty="0" err="1">
                <a:solidFill>
                  <a:srgbClr val="2515F9"/>
                </a:solidFill>
                <a:latin typeface="+mn-lt"/>
                <a:cs typeface="+mn-cs"/>
              </a:rPr>
              <a:t>reordenamiento</a:t>
            </a:r>
            <a:r>
              <a:rPr lang="en-US" sz="3200" b="1" dirty="0">
                <a:solidFill>
                  <a:srgbClr val="2515F9"/>
                </a:solidFill>
                <a:latin typeface="+mn-lt"/>
                <a:cs typeface="+mn-cs"/>
              </a:rPr>
              <a:t> C-MYC</a:t>
            </a:r>
          </a:p>
        </p:txBody>
      </p:sp>
      <p:sp>
        <p:nvSpPr>
          <p:cNvPr id="69635" name="6 CuadroTexto"/>
          <p:cNvSpPr txBox="1">
            <a:spLocks noChangeArrowheads="1"/>
          </p:cNvSpPr>
          <p:nvPr/>
        </p:nvSpPr>
        <p:spPr bwMode="auto">
          <a:xfrm>
            <a:off x="2286000" y="4071938"/>
            <a:ext cx="4948238" cy="1754187"/>
          </a:xfrm>
          <a:prstGeom prst="rect">
            <a:avLst/>
          </a:prstGeom>
          <a:solidFill>
            <a:schemeClr val="accent6">
              <a:lumMod val="60000"/>
              <a:lumOff val="40000"/>
            </a:schemeClr>
          </a:solidFill>
          <a:ln w="38100">
            <a:solidFill>
              <a:srgbClr val="2515F9"/>
            </a:solidFill>
            <a:miter lim="800000"/>
            <a:headEnd/>
            <a:tailEnd/>
          </a:ln>
        </p:spPr>
        <p:txBody>
          <a:bodyPr wrap="none">
            <a:spAutoFit/>
          </a:bodyPr>
          <a:lstStyle/>
          <a:p>
            <a:pPr algn="ctr"/>
            <a:r>
              <a:rPr lang="en-US" sz="3600" b="1" dirty="0" err="1">
                <a:solidFill>
                  <a:srgbClr val="2515F9"/>
                </a:solidFill>
                <a:latin typeface="Calibri" pitchFamily="34" charset="0"/>
              </a:rPr>
              <a:t>Quimioterapia</a:t>
            </a:r>
            <a:r>
              <a:rPr lang="en-US" sz="3600" b="1" dirty="0">
                <a:solidFill>
                  <a:srgbClr val="2515F9"/>
                </a:solidFill>
                <a:latin typeface="Calibri" pitchFamily="34" charset="0"/>
              </a:rPr>
              <a:t> </a:t>
            </a:r>
            <a:r>
              <a:rPr lang="en-US" sz="3600" b="1" dirty="0" err="1">
                <a:solidFill>
                  <a:srgbClr val="2515F9"/>
                </a:solidFill>
                <a:latin typeface="Calibri" pitchFamily="34" charset="0"/>
              </a:rPr>
              <a:t>específica</a:t>
            </a:r>
            <a:endParaRPr lang="en-US" sz="3600" b="1" dirty="0">
              <a:solidFill>
                <a:srgbClr val="2515F9"/>
              </a:solidFill>
              <a:latin typeface="Calibri" pitchFamily="34" charset="0"/>
            </a:endParaRPr>
          </a:p>
          <a:p>
            <a:pPr algn="ctr"/>
            <a:r>
              <a:rPr lang="en-US" sz="3600" b="1" dirty="0">
                <a:solidFill>
                  <a:srgbClr val="2515F9"/>
                </a:solidFill>
                <a:latin typeface="Calibri" pitchFamily="34" charset="0"/>
              </a:rPr>
              <a:t>+</a:t>
            </a:r>
          </a:p>
          <a:p>
            <a:pPr algn="ctr"/>
            <a:r>
              <a:rPr lang="en-US" sz="3600" b="1" dirty="0" err="1">
                <a:solidFill>
                  <a:srgbClr val="2515F9"/>
                </a:solidFill>
                <a:latin typeface="Calibri" pitchFamily="34" charset="0"/>
              </a:rPr>
              <a:t>Rituximab</a:t>
            </a:r>
            <a:endParaRPr lang="en-US" sz="3600" b="1" dirty="0">
              <a:solidFill>
                <a:srgbClr val="2515F9"/>
              </a:solidFill>
              <a:latin typeface="Calibri" pitchFamily="34" charset="0"/>
            </a:endParaRPr>
          </a:p>
        </p:txBody>
      </p:sp>
      <p:cxnSp>
        <p:nvCxnSpPr>
          <p:cNvPr id="9" name="8 Conector recto de flecha"/>
          <p:cNvCxnSpPr/>
          <p:nvPr/>
        </p:nvCxnSpPr>
        <p:spPr>
          <a:xfrm rot="5400000">
            <a:off x="4036219" y="3178969"/>
            <a:ext cx="1501775" cy="1587"/>
          </a:xfrm>
          <a:prstGeom prst="straightConnector1">
            <a:avLst/>
          </a:prstGeom>
          <a:ln w="57150">
            <a:solidFill>
              <a:srgbClr val="2515F9"/>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Título"/>
          <p:cNvSpPr>
            <a:spLocks noGrp="1"/>
          </p:cNvSpPr>
          <p:nvPr>
            <p:ph type="ctrTitle"/>
          </p:nvPr>
        </p:nvSpPr>
        <p:spPr>
          <a:ln/>
        </p:spPr>
        <p:style>
          <a:lnRef idx="1">
            <a:schemeClr val="accent1"/>
          </a:lnRef>
          <a:fillRef idx="2">
            <a:schemeClr val="accent1"/>
          </a:fillRef>
          <a:effectRef idx="1">
            <a:schemeClr val="accent1"/>
          </a:effectRef>
          <a:fontRef idx="minor">
            <a:schemeClr val="dk1"/>
          </a:fontRef>
        </p:style>
        <p:txBody>
          <a:bodyPr/>
          <a:lstStyle/>
          <a:p>
            <a:pPr eaLnBrk="1" hangingPunct="1"/>
            <a:r>
              <a:rPr lang="en-US" sz="4000" b="1" dirty="0" err="1" smtClean="0">
                <a:solidFill>
                  <a:srgbClr val="2515F9"/>
                </a:solidFill>
              </a:rPr>
              <a:t>Nuevos</a:t>
            </a:r>
            <a:r>
              <a:rPr lang="en-US" sz="4000" b="1" dirty="0" smtClean="0">
                <a:solidFill>
                  <a:srgbClr val="2515F9"/>
                </a:solidFill>
              </a:rPr>
              <a:t> </a:t>
            </a:r>
            <a:r>
              <a:rPr lang="en-US" sz="4000" b="1" dirty="0" err="1" smtClean="0">
                <a:solidFill>
                  <a:srgbClr val="2515F9"/>
                </a:solidFill>
              </a:rPr>
              <a:t>agentes</a:t>
            </a:r>
            <a:r>
              <a:rPr lang="en-US" sz="4000" b="1" dirty="0" smtClean="0">
                <a:solidFill>
                  <a:srgbClr val="2515F9"/>
                </a:solidFill>
              </a:rPr>
              <a:t> en el </a:t>
            </a:r>
            <a:r>
              <a:rPr lang="en-US" sz="4000" b="1" dirty="0" err="1" smtClean="0">
                <a:solidFill>
                  <a:srgbClr val="2515F9"/>
                </a:solidFill>
              </a:rPr>
              <a:t>tratamiento</a:t>
            </a:r>
            <a:r>
              <a:rPr lang="en-US" sz="4000" b="1" dirty="0" smtClean="0">
                <a:solidFill>
                  <a:srgbClr val="2515F9"/>
                </a:solidFill>
              </a:rPr>
              <a:t> de la LAL</a:t>
            </a:r>
          </a:p>
        </p:txBody>
      </p:sp>
      <p:sp>
        <p:nvSpPr>
          <p:cNvPr id="3" name="2 Subtítulo"/>
          <p:cNvSpPr>
            <a:spLocks noGrp="1"/>
          </p:cNvSpPr>
          <p:nvPr>
            <p:ph type="subTitle" idx="1"/>
          </p:nvPr>
        </p:nvSpPr>
        <p:spPr/>
        <p:txBody>
          <a:bodyPr rtlCol="0">
            <a:normAutofit/>
          </a:bodyPr>
          <a:lstStyle/>
          <a:p>
            <a:pPr eaLnBrk="1" fontAlgn="auto" hangingPunct="1">
              <a:spcAft>
                <a:spcPts val="0"/>
              </a:spcAft>
              <a:defRPr/>
            </a:pPr>
            <a:endParaRPr 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625" y="142875"/>
            <a:ext cx="8229600" cy="1143000"/>
          </a:xfrm>
        </p:spPr>
        <p:txBody>
          <a:bodyPr/>
          <a:lstStyle/>
          <a:p>
            <a:pPr eaLnBrk="1" hangingPunct="1"/>
            <a:r>
              <a:rPr lang="es-ES" sz="3600" b="1" dirty="0" smtClean="0">
                <a:solidFill>
                  <a:srgbClr val="2515F9"/>
                </a:solidFill>
                <a:latin typeface="Arial" pitchFamily="34" charset="0"/>
              </a:rPr>
              <a:t>Dianas moleculares en LLA</a:t>
            </a:r>
            <a:endParaRPr lang="en-US" dirty="0" smtClean="0">
              <a:solidFill>
                <a:srgbClr val="2515F9"/>
              </a:solidFill>
            </a:endParaRPr>
          </a:p>
        </p:txBody>
      </p:sp>
      <p:sp>
        <p:nvSpPr>
          <p:cNvPr id="30723" name="2 Marcador de contenido"/>
          <p:cNvSpPr>
            <a:spLocks noGrp="1"/>
          </p:cNvSpPr>
          <p:nvPr>
            <p:ph idx="1"/>
          </p:nvPr>
        </p:nvSpPr>
        <p:spPr>
          <a:xfrm>
            <a:off x="428625" y="1357313"/>
            <a:ext cx="8501063" cy="5214937"/>
          </a:xfrm>
          <a:solidFill>
            <a:schemeClr val="accent4">
              <a:lumMod val="20000"/>
              <a:lumOff val="80000"/>
            </a:schemeClr>
          </a:solidFill>
          <a:ln>
            <a:solidFill>
              <a:schemeClr val="tx1"/>
            </a:solidFill>
          </a:ln>
        </p:spPr>
        <p:txBody>
          <a:bodyPr/>
          <a:lstStyle/>
          <a:p>
            <a:pPr eaLnBrk="1" hangingPunct="1">
              <a:buFontTx/>
              <a:buNone/>
              <a:defRPr/>
            </a:pPr>
            <a:r>
              <a:rPr lang="en-US" sz="2400" b="1" dirty="0" err="1" smtClean="0">
                <a:solidFill>
                  <a:srgbClr val="0000FF"/>
                </a:solidFill>
              </a:rPr>
              <a:t>Grupo</a:t>
            </a:r>
            <a:r>
              <a:rPr lang="en-US" sz="2400" b="1" dirty="0" smtClean="0">
                <a:solidFill>
                  <a:srgbClr val="0000FF"/>
                </a:solidFill>
              </a:rPr>
              <a:t> </a:t>
            </a:r>
            <a:r>
              <a:rPr lang="en-US" sz="2400" b="1" dirty="0" err="1" smtClean="0">
                <a:solidFill>
                  <a:srgbClr val="0000FF"/>
                </a:solidFill>
              </a:rPr>
              <a:t>terapéutico</a:t>
            </a:r>
            <a:r>
              <a:rPr lang="en-US" sz="2400" dirty="0" smtClean="0"/>
              <a:t>		</a:t>
            </a:r>
            <a:r>
              <a:rPr lang="en-US" sz="2400" b="1" dirty="0" err="1" smtClean="0">
                <a:solidFill>
                  <a:srgbClr val="0000FF"/>
                </a:solidFill>
              </a:rPr>
              <a:t>Fármaco</a:t>
            </a:r>
            <a:r>
              <a:rPr lang="en-US" sz="2400" dirty="0" smtClean="0"/>
              <a:t>	</a:t>
            </a:r>
            <a:r>
              <a:rPr lang="en-US" sz="2400" b="1" dirty="0" err="1" smtClean="0">
                <a:solidFill>
                  <a:srgbClr val="0000FF"/>
                </a:solidFill>
              </a:rPr>
              <a:t>Tipo</a:t>
            </a:r>
            <a:r>
              <a:rPr lang="en-US" sz="2400" b="1" dirty="0" smtClean="0">
                <a:solidFill>
                  <a:srgbClr val="0000FF"/>
                </a:solidFill>
              </a:rPr>
              <a:t> LAL</a:t>
            </a:r>
          </a:p>
          <a:p>
            <a:pPr eaLnBrk="1" hangingPunct="1">
              <a:buFontTx/>
              <a:buNone/>
              <a:defRPr/>
            </a:pPr>
            <a:endParaRPr lang="en-US" sz="2400" b="1" dirty="0" smtClean="0">
              <a:solidFill>
                <a:srgbClr val="0000FF"/>
              </a:solidFill>
            </a:endParaRPr>
          </a:p>
          <a:p>
            <a:pPr eaLnBrk="1" hangingPunct="1">
              <a:buFontTx/>
              <a:buNone/>
              <a:defRPr/>
            </a:pPr>
            <a:r>
              <a:rPr lang="en-US" sz="1800" b="1" dirty="0" err="1" smtClean="0"/>
              <a:t>Inhibidores</a:t>
            </a:r>
            <a:r>
              <a:rPr lang="en-US" sz="1800" b="1" dirty="0" smtClean="0"/>
              <a:t> de </a:t>
            </a:r>
            <a:r>
              <a:rPr lang="en-US" sz="1800" b="1" dirty="0" err="1" smtClean="0"/>
              <a:t>tirosincinasas</a:t>
            </a:r>
            <a:r>
              <a:rPr lang="en-US" sz="1800" dirty="0" smtClean="0"/>
              <a:t> 	I	</a:t>
            </a:r>
            <a:r>
              <a:rPr lang="en-US" sz="1800" dirty="0" err="1" smtClean="0"/>
              <a:t>imatinib</a:t>
            </a:r>
            <a:r>
              <a:rPr lang="en-US" sz="1800" dirty="0" smtClean="0"/>
              <a:t>		</a:t>
            </a:r>
            <a:r>
              <a:rPr lang="en-US" sz="1800" i="1" dirty="0" smtClean="0"/>
              <a:t>BCR-ABL</a:t>
            </a:r>
            <a:r>
              <a:rPr lang="en-US" sz="1800" dirty="0" smtClean="0"/>
              <a:t>, </a:t>
            </a:r>
            <a:r>
              <a:rPr lang="en-US" sz="1800" i="1" dirty="0" smtClean="0"/>
              <a:t>NUP214-ABL1</a:t>
            </a:r>
          </a:p>
          <a:p>
            <a:pPr eaLnBrk="1" hangingPunct="1">
              <a:buFontTx/>
              <a:buNone/>
              <a:defRPr/>
            </a:pPr>
            <a:r>
              <a:rPr lang="en-US" sz="1800" dirty="0" smtClean="0"/>
              <a:t>					</a:t>
            </a:r>
            <a:r>
              <a:rPr lang="en-US" sz="1800" dirty="0" err="1" smtClean="0"/>
              <a:t>dasatinib</a:t>
            </a:r>
            <a:endParaRPr lang="en-US" sz="1800" dirty="0" smtClean="0"/>
          </a:p>
          <a:p>
            <a:pPr eaLnBrk="1" hangingPunct="1">
              <a:buFontTx/>
              <a:buNone/>
              <a:defRPr/>
            </a:pPr>
            <a:r>
              <a:rPr lang="en-US" sz="1800" dirty="0" smtClean="0"/>
              <a:t>					</a:t>
            </a:r>
            <a:r>
              <a:rPr lang="en-US" sz="1800" dirty="0" err="1" smtClean="0"/>
              <a:t>nilotinib</a:t>
            </a:r>
            <a:endParaRPr lang="en-US" sz="1800" dirty="0" smtClean="0"/>
          </a:p>
          <a:p>
            <a:pPr eaLnBrk="1" hangingPunct="1">
              <a:buFontTx/>
              <a:buNone/>
              <a:defRPr/>
            </a:pPr>
            <a:r>
              <a:rPr lang="en-US" sz="1800" dirty="0" smtClean="0"/>
              <a:t>					</a:t>
            </a:r>
            <a:r>
              <a:rPr lang="en-US" sz="1800" dirty="0" err="1" smtClean="0"/>
              <a:t>Otros</a:t>
            </a:r>
            <a:endParaRPr lang="en-US" sz="1800" dirty="0" smtClean="0"/>
          </a:p>
          <a:p>
            <a:pPr eaLnBrk="1" hangingPunct="1">
              <a:buFontTx/>
              <a:buNone/>
              <a:defRPr/>
            </a:pPr>
            <a:r>
              <a:rPr lang="en-US" sz="1800" b="1" dirty="0" err="1" smtClean="0"/>
              <a:t>Inhibidores</a:t>
            </a:r>
            <a:r>
              <a:rPr lang="en-US" sz="1800" b="1" dirty="0" smtClean="0"/>
              <a:t> de </a:t>
            </a:r>
            <a:r>
              <a:rPr lang="en-US" sz="1800" b="1" i="1" dirty="0" smtClean="0"/>
              <a:t>FLT3</a:t>
            </a:r>
            <a:r>
              <a:rPr lang="en-US" sz="1800" dirty="0" smtClean="0"/>
              <a:t>			</a:t>
            </a:r>
            <a:r>
              <a:rPr lang="en-US" sz="1800" dirty="0" err="1" smtClean="0"/>
              <a:t>Lestaurtinib</a:t>
            </a:r>
            <a:r>
              <a:rPr lang="en-US" sz="1800" dirty="0" smtClean="0"/>
              <a:t>	</a:t>
            </a:r>
            <a:r>
              <a:rPr lang="en-US" sz="1800" i="1" dirty="0" smtClean="0"/>
              <a:t>MLL</a:t>
            </a:r>
            <a:r>
              <a:rPr lang="en-US" sz="1800" dirty="0" smtClean="0"/>
              <a:t>, </a:t>
            </a:r>
            <a:r>
              <a:rPr lang="en-US" sz="1800" dirty="0" err="1" smtClean="0"/>
              <a:t>hiperdiploidia</a:t>
            </a:r>
            <a:r>
              <a:rPr lang="en-US" sz="1800" dirty="0" smtClean="0"/>
              <a:t>&gt;50?</a:t>
            </a:r>
          </a:p>
          <a:p>
            <a:pPr eaLnBrk="1" hangingPunct="1">
              <a:buFontTx/>
              <a:buNone/>
              <a:defRPr/>
            </a:pPr>
            <a:r>
              <a:rPr lang="en-US" sz="1800" b="1" dirty="0" err="1" smtClean="0"/>
              <a:t>Inhibidores</a:t>
            </a:r>
            <a:r>
              <a:rPr lang="en-US" sz="1800" b="1" dirty="0" smtClean="0"/>
              <a:t> </a:t>
            </a:r>
            <a:r>
              <a:rPr lang="en-US" sz="1800" b="1" dirty="0" err="1" smtClean="0"/>
              <a:t>farnesiltransferasa</a:t>
            </a:r>
            <a:r>
              <a:rPr lang="en-US" sz="1800" dirty="0" smtClean="0"/>
              <a:t>	</a:t>
            </a:r>
            <a:r>
              <a:rPr lang="en-US" sz="1800" dirty="0" err="1" smtClean="0"/>
              <a:t>Tipifarnib</a:t>
            </a:r>
            <a:r>
              <a:rPr lang="en-US" sz="1800" dirty="0" smtClean="0"/>
              <a:t>		</a:t>
            </a:r>
            <a:r>
              <a:rPr lang="en-US" sz="1800" i="1" dirty="0" smtClean="0"/>
              <a:t>BCR-ABL</a:t>
            </a:r>
            <a:r>
              <a:rPr lang="en-US" sz="1800" dirty="0" smtClean="0"/>
              <a:t>?, LAL-T?</a:t>
            </a:r>
          </a:p>
          <a:p>
            <a:pPr eaLnBrk="1" hangingPunct="1">
              <a:buFontTx/>
              <a:buNone/>
              <a:defRPr/>
            </a:pPr>
            <a:r>
              <a:rPr lang="en-US" sz="1800" dirty="0" smtClean="0"/>
              <a:t>					</a:t>
            </a:r>
            <a:r>
              <a:rPr lang="en-US" sz="1800" dirty="0" err="1" smtClean="0"/>
              <a:t>Lonafarnib</a:t>
            </a:r>
            <a:endParaRPr lang="en-US" sz="1800" dirty="0" smtClean="0"/>
          </a:p>
          <a:p>
            <a:pPr eaLnBrk="1" hangingPunct="1">
              <a:buFontTx/>
              <a:buNone/>
              <a:defRPr/>
            </a:pPr>
            <a:r>
              <a:rPr lang="en-US" sz="1800" b="1" dirty="0" err="1" smtClean="0"/>
              <a:t>Agentes</a:t>
            </a:r>
            <a:r>
              <a:rPr lang="en-US" sz="1800" b="1" dirty="0" smtClean="0"/>
              <a:t> </a:t>
            </a:r>
            <a:r>
              <a:rPr lang="en-US" sz="1800" b="1" dirty="0" err="1" smtClean="0"/>
              <a:t>hipometilantes</a:t>
            </a:r>
            <a:r>
              <a:rPr lang="en-US" sz="1800" dirty="0" smtClean="0"/>
              <a:t>		</a:t>
            </a:r>
            <a:r>
              <a:rPr lang="en-US" sz="1800" dirty="0" err="1" smtClean="0"/>
              <a:t>Azacitidina</a:t>
            </a:r>
            <a:endParaRPr lang="en-US" sz="1800" dirty="0" smtClean="0"/>
          </a:p>
          <a:p>
            <a:pPr eaLnBrk="1" hangingPunct="1">
              <a:buFontTx/>
              <a:buNone/>
              <a:defRPr/>
            </a:pPr>
            <a:r>
              <a:rPr lang="en-US" sz="1800" b="1" dirty="0" err="1" smtClean="0"/>
              <a:t>Inhibidores</a:t>
            </a:r>
            <a:r>
              <a:rPr lang="en-US" sz="1800" b="1" dirty="0" smtClean="0"/>
              <a:t> </a:t>
            </a:r>
            <a:r>
              <a:rPr lang="en-US" sz="1800" b="1" dirty="0" err="1" smtClean="0"/>
              <a:t>histona</a:t>
            </a:r>
            <a:r>
              <a:rPr lang="en-US" sz="1800" b="1" dirty="0" smtClean="0"/>
              <a:t> </a:t>
            </a:r>
            <a:r>
              <a:rPr lang="en-US" sz="1800" b="1" dirty="0" err="1" smtClean="0"/>
              <a:t>desacetilasa</a:t>
            </a:r>
            <a:r>
              <a:rPr lang="en-US" sz="1800" dirty="0" smtClean="0"/>
              <a:t>	</a:t>
            </a:r>
            <a:r>
              <a:rPr lang="en-US" sz="1800" dirty="0" err="1" smtClean="0"/>
              <a:t>Vorinostat</a:t>
            </a:r>
            <a:r>
              <a:rPr lang="en-US" sz="1800" dirty="0" smtClean="0"/>
              <a:t>	LAL </a:t>
            </a:r>
            <a:r>
              <a:rPr lang="en-US" sz="1800" dirty="0" err="1" smtClean="0"/>
              <a:t>Burkitt</a:t>
            </a:r>
            <a:r>
              <a:rPr lang="en-US" sz="1800" dirty="0" smtClean="0"/>
              <a:t>?</a:t>
            </a:r>
          </a:p>
          <a:p>
            <a:pPr eaLnBrk="1" hangingPunct="1">
              <a:buFontTx/>
              <a:buNone/>
              <a:defRPr/>
            </a:pPr>
            <a:r>
              <a:rPr lang="en-US" sz="1800" dirty="0" smtClean="0"/>
              <a:t>					</a:t>
            </a:r>
            <a:r>
              <a:rPr lang="en-US" sz="1800" dirty="0" err="1" smtClean="0"/>
              <a:t>Panobinostat</a:t>
            </a:r>
            <a:endParaRPr lang="en-US" sz="1800" dirty="0" smtClean="0"/>
          </a:p>
          <a:p>
            <a:pPr eaLnBrk="1" hangingPunct="1">
              <a:buFontTx/>
              <a:buNone/>
              <a:defRPr/>
            </a:pPr>
            <a:r>
              <a:rPr lang="en-US" sz="1800" b="1" dirty="0" err="1" smtClean="0"/>
              <a:t>Inhibidores</a:t>
            </a:r>
            <a:r>
              <a:rPr lang="en-US" sz="1800" b="1" dirty="0" smtClean="0"/>
              <a:t> de m-TOR</a:t>
            </a:r>
            <a:r>
              <a:rPr lang="en-US" sz="1800" dirty="0" smtClean="0"/>
              <a:t>		</a:t>
            </a:r>
            <a:r>
              <a:rPr lang="en-US" sz="1800" dirty="0" err="1" smtClean="0"/>
              <a:t>Temsirolimus</a:t>
            </a:r>
            <a:r>
              <a:rPr lang="en-US" sz="1800" dirty="0" smtClean="0"/>
              <a:t>			</a:t>
            </a:r>
          </a:p>
          <a:p>
            <a:pPr eaLnBrk="1" hangingPunct="1">
              <a:buFontTx/>
              <a:buNone/>
              <a:defRPr/>
            </a:pPr>
            <a:r>
              <a:rPr lang="en-US" sz="1800" b="1" dirty="0" err="1" smtClean="0"/>
              <a:t>Inhibidores</a:t>
            </a:r>
            <a:r>
              <a:rPr lang="en-US" sz="1800" b="1" dirty="0" smtClean="0"/>
              <a:t> del </a:t>
            </a:r>
            <a:r>
              <a:rPr lang="en-US" sz="1800" b="1" dirty="0" err="1" smtClean="0"/>
              <a:t>proteasoma</a:t>
            </a:r>
            <a:r>
              <a:rPr lang="en-US" sz="1800" dirty="0" smtClean="0"/>
              <a:t>		</a:t>
            </a:r>
            <a:r>
              <a:rPr lang="en-US" sz="1800" dirty="0" err="1" smtClean="0"/>
              <a:t>Bortezomib</a:t>
            </a:r>
            <a:endParaRPr lang="en-US" sz="1800" dirty="0" smtClean="0"/>
          </a:p>
          <a:p>
            <a:pPr eaLnBrk="1" hangingPunct="1">
              <a:buNone/>
              <a:defRPr/>
            </a:pPr>
            <a:r>
              <a:rPr lang="en-US" sz="1800" b="1" dirty="0" err="1" smtClean="0"/>
              <a:t>Inhibidores</a:t>
            </a:r>
            <a:r>
              <a:rPr lang="en-US" sz="1800" b="1" dirty="0" smtClean="0"/>
              <a:t> de gamma </a:t>
            </a:r>
            <a:r>
              <a:rPr lang="en-US" sz="1800" b="1" dirty="0" err="1" smtClean="0"/>
              <a:t>secretasa</a:t>
            </a:r>
            <a:r>
              <a:rPr lang="en-US" sz="1800" dirty="0" smtClean="0"/>
              <a:t>	</a:t>
            </a:r>
            <a:r>
              <a:rPr lang="es-ES_tradnl" sz="1800" dirty="0" smtClean="0">
                <a:cs typeface="Times New Roman" pitchFamily="18" charset="0"/>
              </a:rPr>
              <a:t>MK0752</a:t>
            </a:r>
            <a:r>
              <a:rPr lang="en-US" sz="1800" dirty="0" smtClean="0"/>
              <a:t>		LAL T</a:t>
            </a:r>
          </a:p>
        </p:txBody>
      </p:sp>
      <p:cxnSp>
        <p:nvCxnSpPr>
          <p:cNvPr id="5" name="4 Conector recto"/>
          <p:cNvCxnSpPr/>
          <p:nvPr/>
        </p:nvCxnSpPr>
        <p:spPr>
          <a:xfrm flipV="1">
            <a:off x="428625" y="1928813"/>
            <a:ext cx="8501063" cy="71437"/>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bwMode="auto">
          <a:xfrm>
            <a:off x="1752600" y="152400"/>
            <a:ext cx="5638800" cy="457200"/>
          </a:xfrm>
          <a:prstGeom prst="rect">
            <a:avLst/>
          </a:prstGeom>
          <a:solidFill>
            <a:srgbClr val="FF9933"/>
          </a:solidFill>
          <a:ln>
            <a:solidFill>
              <a:srgbClr val="000000"/>
            </a:solidFill>
            <a:miter lim="800000"/>
            <a:headEnd/>
            <a:tailEnd/>
          </a:ln>
        </p:spPr>
        <p:txBody>
          <a:bodyPr anchor="ctr"/>
          <a:lstStyle/>
          <a:p>
            <a:r>
              <a:rPr lang="es-ES" sz="2800" b="1" smtClean="0">
                <a:solidFill>
                  <a:srgbClr val="2515F9"/>
                </a:solidFill>
              </a:rPr>
              <a:t>T-ALL. Nucleoside analogs</a:t>
            </a:r>
            <a:endParaRPr lang="en-GB" sz="2800" b="1" smtClean="0">
              <a:solidFill>
                <a:srgbClr val="2515F9"/>
              </a:solidFill>
            </a:endParaRPr>
          </a:p>
        </p:txBody>
      </p:sp>
      <p:sp>
        <p:nvSpPr>
          <p:cNvPr id="312323" name="Rectangle 3"/>
          <p:cNvSpPr>
            <a:spLocks noGrp="1" noChangeArrowheads="1"/>
          </p:cNvSpPr>
          <p:nvPr>
            <p:ph type="body" sz="half" idx="4294967295"/>
          </p:nvPr>
        </p:nvSpPr>
        <p:spPr>
          <a:xfrm>
            <a:off x="3505200" y="533400"/>
            <a:ext cx="3598863" cy="1225550"/>
          </a:xfrm>
        </p:spPr>
        <p:txBody>
          <a:bodyPr/>
          <a:lstStyle/>
          <a:p>
            <a:pPr>
              <a:lnSpc>
                <a:spcPct val="90000"/>
              </a:lnSpc>
              <a:buFontTx/>
              <a:buNone/>
              <a:defRPr/>
            </a:pPr>
            <a:endParaRPr lang="en-GB" sz="1800" b="1">
              <a:solidFill>
                <a:schemeClr val="accent2"/>
              </a:solidFill>
              <a:effectLst>
                <a:outerShdw blurRad="38100" dist="38100" dir="2700000" algn="tl">
                  <a:srgbClr val="C0C0C0"/>
                </a:outerShdw>
              </a:effectLst>
            </a:endParaRPr>
          </a:p>
          <a:p>
            <a:pPr>
              <a:lnSpc>
                <a:spcPct val="90000"/>
              </a:lnSpc>
              <a:buFontTx/>
              <a:buNone/>
              <a:defRPr/>
            </a:pPr>
            <a:r>
              <a:rPr lang="en-GB" sz="1800" b="1">
                <a:effectLst>
                  <a:outerShdw blurRad="38100" dist="38100" dir="2700000" algn="tl">
                    <a:srgbClr val="C0C0C0"/>
                  </a:outerShdw>
                </a:effectLst>
              </a:rPr>
              <a:t>Fludarabine </a:t>
            </a:r>
          </a:p>
          <a:p>
            <a:pPr>
              <a:lnSpc>
                <a:spcPct val="90000"/>
              </a:lnSpc>
              <a:buFontTx/>
              <a:buNone/>
              <a:defRPr/>
            </a:pPr>
            <a:r>
              <a:rPr lang="en-GB" sz="1800" b="1">
                <a:effectLst>
                  <a:outerShdw blurRad="38100" dist="38100" dir="2700000" algn="tl">
                    <a:srgbClr val="C0C0C0"/>
                  </a:outerShdw>
                </a:effectLst>
              </a:rPr>
              <a:t>Cytarabine</a:t>
            </a:r>
            <a:r>
              <a:rPr lang="es-ES" sz="1800" b="1">
                <a:effectLst>
                  <a:outerShdw blurRad="38100" dist="38100" dir="2700000" algn="tl">
                    <a:srgbClr val="C0C0C0"/>
                  </a:outerShdw>
                </a:effectLst>
              </a:rPr>
              <a:t> </a:t>
            </a:r>
          </a:p>
          <a:p>
            <a:pPr>
              <a:lnSpc>
                <a:spcPct val="90000"/>
              </a:lnSpc>
              <a:buFontTx/>
              <a:buNone/>
              <a:defRPr/>
            </a:pPr>
            <a:r>
              <a:rPr lang="es-ES" sz="1800" b="1">
                <a:effectLst>
                  <a:outerShdw blurRad="38100" dist="38100" dir="2700000" algn="tl">
                    <a:srgbClr val="C0C0C0"/>
                  </a:outerShdw>
                </a:effectLst>
              </a:rPr>
              <a:t>Nelarabine</a:t>
            </a:r>
            <a:endParaRPr lang="en-GB" sz="1800" b="1">
              <a:effectLst>
                <a:outerShdw blurRad="38100" dist="38100" dir="2700000" algn="tl">
                  <a:srgbClr val="C0C0C0"/>
                </a:outerShdw>
              </a:effectLst>
            </a:endParaRPr>
          </a:p>
          <a:p>
            <a:pPr>
              <a:lnSpc>
                <a:spcPct val="90000"/>
              </a:lnSpc>
              <a:buFontTx/>
              <a:buNone/>
              <a:defRPr/>
            </a:pPr>
            <a:r>
              <a:rPr lang="en-GB" sz="1800" b="1">
                <a:effectLst>
                  <a:outerShdw blurRad="38100" dist="38100" dir="2700000" algn="tl">
                    <a:srgbClr val="C0C0C0"/>
                  </a:outerShdw>
                </a:effectLst>
              </a:rPr>
              <a:t>Cladribine</a:t>
            </a:r>
          </a:p>
          <a:p>
            <a:pPr>
              <a:lnSpc>
                <a:spcPct val="90000"/>
              </a:lnSpc>
              <a:buFontTx/>
              <a:buNone/>
              <a:defRPr/>
            </a:pPr>
            <a:r>
              <a:rPr lang="en-GB" sz="1800" b="1">
                <a:effectLst>
                  <a:outerShdw blurRad="38100" dist="38100" dir="2700000" algn="tl">
                    <a:srgbClr val="C0C0C0"/>
                  </a:outerShdw>
                </a:effectLst>
              </a:rPr>
              <a:t>Clofarabine</a:t>
            </a:r>
          </a:p>
        </p:txBody>
      </p:sp>
      <p:sp>
        <p:nvSpPr>
          <p:cNvPr id="76804" name="Text Box 4"/>
          <p:cNvSpPr txBox="1">
            <a:spLocks noChangeArrowheads="1"/>
          </p:cNvSpPr>
          <p:nvPr/>
        </p:nvSpPr>
        <p:spPr bwMode="auto">
          <a:xfrm>
            <a:off x="1476375" y="5949950"/>
            <a:ext cx="708025" cy="396875"/>
          </a:xfrm>
          <a:prstGeom prst="rect">
            <a:avLst/>
          </a:prstGeom>
          <a:noFill/>
          <a:ln w="9525">
            <a:noFill/>
            <a:miter lim="800000"/>
            <a:headEnd/>
            <a:tailEnd/>
          </a:ln>
        </p:spPr>
        <p:txBody>
          <a:bodyPr wrap="none">
            <a:spAutoFit/>
          </a:bodyPr>
          <a:lstStyle/>
          <a:p>
            <a:r>
              <a:rPr lang="en-GB" sz="2000" b="1">
                <a:solidFill>
                  <a:srgbClr val="FF0000"/>
                </a:solidFill>
              </a:rPr>
              <a:t>PNP</a:t>
            </a:r>
          </a:p>
        </p:txBody>
      </p:sp>
      <p:sp>
        <p:nvSpPr>
          <p:cNvPr id="76805" name="Text Box 5"/>
          <p:cNvSpPr txBox="1">
            <a:spLocks noChangeArrowheads="1"/>
          </p:cNvSpPr>
          <p:nvPr/>
        </p:nvSpPr>
        <p:spPr bwMode="auto">
          <a:xfrm>
            <a:off x="7086600" y="5176838"/>
            <a:ext cx="1563688" cy="304800"/>
          </a:xfrm>
          <a:prstGeom prst="rect">
            <a:avLst/>
          </a:prstGeom>
          <a:noFill/>
          <a:ln w="9525">
            <a:noFill/>
            <a:miter lim="800000"/>
            <a:headEnd/>
            <a:tailEnd/>
          </a:ln>
        </p:spPr>
        <p:txBody>
          <a:bodyPr wrap="none">
            <a:spAutoFit/>
          </a:bodyPr>
          <a:lstStyle/>
          <a:p>
            <a:r>
              <a:rPr lang="en-GB" sz="1400" b="1">
                <a:solidFill>
                  <a:schemeClr val="tx2"/>
                </a:solidFill>
              </a:rPr>
              <a:t>dNTP imbalance</a:t>
            </a:r>
          </a:p>
        </p:txBody>
      </p:sp>
      <p:sp>
        <p:nvSpPr>
          <p:cNvPr id="76806" name="Line 6"/>
          <p:cNvSpPr>
            <a:spLocks noChangeShapeType="1"/>
          </p:cNvSpPr>
          <p:nvPr/>
        </p:nvSpPr>
        <p:spPr bwMode="auto">
          <a:xfrm>
            <a:off x="6553200" y="4064000"/>
            <a:ext cx="358775" cy="431800"/>
          </a:xfrm>
          <a:prstGeom prst="line">
            <a:avLst/>
          </a:prstGeom>
          <a:noFill/>
          <a:ln w="76200">
            <a:solidFill>
              <a:srgbClr val="FF0000"/>
            </a:solidFill>
            <a:round/>
            <a:headEnd/>
            <a:tailEnd type="triangle" w="med" len="med"/>
          </a:ln>
        </p:spPr>
        <p:txBody>
          <a:bodyPr/>
          <a:lstStyle/>
          <a:p>
            <a:endParaRPr lang="en-US"/>
          </a:p>
        </p:txBody>
      </p:sp>
      <p:sp>
        <p:nvSpPr>
          <p:cNvPr id="76807" name="Line 7"/>
          <p:cNvSpPr>
            <a:spLocks noChangeShapeType="1"/>
          </p:cNvSpPr>
          <p:nvPr/>
        </p:nvSpPr>
        <p:spPr bwMode="auto">
          <a:xfrm flipV="1">
            <a:off x="6553200" y="4876800"/>
            <a:ext cx="360363" cy="431800"/>
          </a:xfrm>
          <a:prstGeom prst="line">
            <a:avLst/>
          </a:prstGeom>
          <a:noFill/>
          <a:ln w="76200">
            <a:solidFill>
              <a:srgbClr val="FF0000"/>
            </a:solidFill>
            <a:round/>
            <a:headEnd/>
            <a:tailEnd type="triangle" w="med" len="med"/>
          </a:ln>
        </p:spPr>
        <p:txBody>
          <a:bodyPr/>
          <a:lstStyle/>
          <a:p>
            <a:endParaRPr lang="en-US"/>
          </a:p>
        </p:txBody>
      </p:sp>
      <p:grpSp>
        <p:nvGrpSpPr>
          <p:cNvPr id="2" name="Group 8"/>
          <p:cNvGrpSpPr>
            <a:grpSpLocks/>
          </p:cNvGrpSpPr>
          <p:nvPr/>
        </p:nvGrpSpPr>
        <p:grpSpPr bwMode="auto">
          <a:xfrm>
            <a:off x="4932363" y="3573463"/>
            <a:ext cx="1079500" cy="506412"/>
            <a:chOff x="3878" y="2023"/>
            <a:chExt cx="771" cy="319"/>
          </a:xfrm>
        </p:grpSpPr>
        <p:sp>
          <p:nvSpPr>
            <p:cNvPr id="76856" name="AutoShape 9"/>
            <p:cNvSpPr>
              <a:spLocks noChangeArrowheads="1"/>
            </p:cNvSpPr>
            <p:nvPr/>
          </p:nvSpPr>
          <p:spPr bwMode="auto">
            <a:xfrm>
              <a:off x="4014" y="2024"/>
              <a:ext cx="635" cy="318"/>
            </a:xfrm>
            <a:prstGeom prst="rightArrow">
              <a:avLst>
                <a:gd name="adj1" fmla="val 50000"/>
                <a:gd name="adj2" fmla="val 49921"/>
              </a:avLst>
            </a:prstGeom>
            <a:solidFill>
              <a:schemeClr val="accent1"/>
            </a:solidFill>
            <a:ln w="9525">
              <a:solidFill>
                <a:schemeClr val="tx1"/>
              </a:solidFill>
              <a:miter lim="800000"/>
              <a:headEnd/>
              <a:tailEnd/>
            </a:ln>
          </p:spPr>
          <p:txBody>
            <a:bodyPr wrap="none" anchor="ctr"/>
            <a:lstStyle/>
            <a:p>
              <a:endParaRPr lang="en-US"/>
            </a:p>
          </p:txBody>
        </p:sp>
        <p:sp>
          <p:nvSpPr>
            <p:cNvPr id="76857" name="AutoShape 10"/>
            <p:cNvSpPr>
              <a:spLocks noChangeArrowheads="1"/>
            </p:cNvSpPr>
            <p:nvPr/>
          </p:nvSpPr>
          <p:spPr bwMode="auto">
            <a:xfrm>
              <a:off x="3878" y="2023"/>
              <a:ext cx="635" cy="318"/>
            </a:xfrm>
            <a:prstGeom prst="rightArrow">
              <a:avLst>
                <a:gd name="adj1" fmla="val 50000"/>
                <a:gd name="adj2" fmla="val 49921"/>
              </a:avLst>
            </a:prstGeom>
            <a:solidFill>
              <a:schemeClr val="accent1"/>
            </a:solidFill>
            <a:ln w="9525">
              <a:solidFill>
                <a:schemeClr val="tx1"/>
              </a:solidFill>
              <a:miter lim="800000"/>
              <a:headEnd/>
              <a:tailEnd/>
            </a:ln>
          </p:spPr>
          <p:txBody>
            <a:bodyPr wrap="none" anchor="ctr"/>
            <a:lstStyle/>
            <a:p>
              <a:endParaRPr lang="en-US"/>
            </a:p>
          </p:txBody>
        </p:sp>
      </p:grpSp>
      <p:sp>
        <p:nvSpPr>
          <p:cNvPr id="76809" name="Text Box 11"/>
          <p:cNvSpPr txBox="1">
            <a:spLocks noChangeArrowheads="1"/>
          </p:cNvSpPr>
          <p:nvPr/>
        </p:nvSpPr>
        <p:spPr bwMode="auto">
          <a:xfrm>
            <a:off x="3779838" y="3644900"/>
            <a:ext cx="1144587" cy="396875"/>
          </a:xfrm>
          <a:prstGeom prst="rect">
            <a:avLst/>
          </a:prstGeom>
          <a:noFill/>
          <a:ln w="9525">
            <a:noFill/>
            <a:miter lim="800000"/>
            <a:headEnd/>
            <a:tailEnd/>
          </a:ln>
        </p:spPr>
        <p:txBody>
          <a:bodyPr wrap="none">
            <a:spAutoFit/>
          </a:bodyPr>
          <a:lstStyle/>
          <a:p>
            <a:pPr algn="ctr"/>
            <a:r>
              <a:rPr lang="en-GB" sz="2000" b="1"/>
              <a:t>NA-MP</a:t>
            </a:r>
          </a:p>
        </p:txBody>
      </p:sp>
      <p:sp>
        <p:nvSpPr>
          <p:cNvPr id="76810" name="Text Box 12"/>
          <p:cNvSpPr txBox="1">
            <a:spLocks noChangeArrowheads="1"/>
          </p:cNvSpPr>
          <p:nvPr/>
        </p:nvSpPr>
        <p:spPr bwMode="auto">
          <a:xfrm>
            <a:off x="6030913" y="3624263"/>
            <a:ext cx="1076325" cy="396875"/>
          </a:xfrm>
          <a:prstGeom prst="rect">
            <a:avLst/>
          </a:prstGeom>
          <a:noFill/>
          <a:ln w="9525">
            <a:noFill/>
            <a:miter lim="800000"/>
            <a:headEnd/>
            <a:tailEnd/>
          </a:ln>
        </p:spPr>
        <p:txBody>
          <a:bodyPr wrap="none">
            <a:spAutoFit/>
          </a:bodyPr>
          <a:lstStyle/>
          <a:p>
            <a:pPr algn="ctr"/>
            <a:r>
              <a:rPr lang="en-GB" sz="2000" b="1"/>
              <a:t>NA-TP</a:t>
            </a:r>
          </a:p>
        </p:txBody>
      </p:sp>
      <p:sp>
        <p:nvSpPr>
          <p:cNvPr id="312333" name="Text Box 13"/>
          <p:cNvSpPr txBox="1">
            <a:spLocks noChangeArrowheads="1"/>
          </p:cNvSpPr>
          <p:nvPr/>
        </p:nvSpPr>
        <p:spPr bwMode="auto">
          <a:xfrm>
            <a:off x="2124075" y="5300663"/>
            <a:ext cx="1112838" cy="519112"/>
          </a:xfrm>
          <a:prstGeom prst="rect">
            <a:avLst/>
          </a:prstGeom>
          <a:noFill/>
          <a:ln w="9525">
            <a:noFill/>
            <a:miter lim="800000"/>
            <a:headEnd/>
            <a:tailEnd/>
          </a:ln>
          <a:effectLst/>
        </p:spPr>
        <p:txBody>
          <a:bodyPr wrap="none">
            <a:spAutoFit/>
          </a:bodyPr>
          <a:lstStyle/>
          <a:p>
            <a:pPr>
              <a:defRPr/>
            </a:pPr>
            <a:r>
              <a:rPr lang="en-GB" sz="2800" b="1">
                <a:solidFill>
                  <a:schemeClr val="tx2"/>
                </a:solidFill>
                <a:effectLst>
                  <a:outerShdw blurRad="38100" dist="38100" dir="2700000" algn="tl">
                    <a:srgbClr val="C0C0C0"/>
                  </a:outerShdw>
                </a:effectLst>
              </a:rPr>
              <a:t>dGuo</a:t>
            </a:r>
          </a:p>
        </p:txBody>
      </p:sp>
      <p:sp>
        <p:nvSpPr>
          <p:cNvPr id="76812" name="AutoShape 14"/>
          <p:cNvSpPr>
            <a:spLocks noChangeArrowheads="1"/>
          </p:cNvSpPr>
          <p:nvPr/>
        </p:nvSpPr>
        <p:spPr bwMode="auto">
          <a:xfrm flipH="1" flipV="1">
            <a:off x="2589213" y="5803900"/>
            <a:ext cx="2058987" cy="327025"/>
          </a:xfrm>
          <a:custGeom>
            <a:avLst/>
            <a:gdLst>
              <a:gd name="T0" fmla="*/ 99279766 w 21600"/>
              <a:gd name="T1" fmla="*/ 0 h 21600"/>
              <a:gd name="T2" fmla="*/ 18273032 w 21600"/>
              <a:gd name="T3" fmla="*/ 2499198 h 21600"/>
              <a:gd name="T4" fmla="*/ 98852717 w 21600"/>
              <a:gd name="T5" fmla="*/ 922150 h 21600"/>
              <a:gd name="T6" fmla="*/ 220721706 w 21600"/>
              <a:gd name="T7" fmla="*/ 2584239 h 21600"/>
              <a:gd name="T8" fmla="*/ 176442873 w 21600"/>
              <a:gd name="T9" fmla="*/ 3625587 h 21600"/>
              <a:gd name="T10" fmla="*/ 135153526 w 21600"/>
              <a:gd name="T11" fmla="*/ 2508373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72" y="11037"/>
                </a:moveTo>
                <a:cubicBezTo>
                  <a:pt x="17575" y="10958"/>
                  <a:pt x="17577" y="10879"/>
                  <a:pt x="17577" y="10800"/>
                </a:cubicBezTo>
                <a:cubicBezTo>
                  <a:pt x="17577" y="7057"/>
                  <a:pt x="14542" y="4023"/>
                  <a:pt x="10800" y="4023"/>
                </a:cubicBezTo>
                <a:cubicBezTo>
                  <a:pt x="7057" y="4023"/>
                  <a:pt x="4023" y="7057"/>
                  <a:pt x="4023" y="10800"/>
                </a:cubicBezTo>
                <a:cubicBezTo>
                  <a:pt x="4022" y="10826"/>
                  <a:pt x="4023" y="10853"/>
                  <a:pt x="4023" y="10879"/>
                </a:cubicBezTo>
                <a:lnTo>
                  <a:pt x="0" y="10927"/>
                </a:lnTo>
                <a:cubicBezTo>
                  <a:pt x="0" y="10884"/>
                  <a:pt x="0" y="10842"/>
                  <a:pt x="0" y="10800"/>
                </a:cubicBezTo>
                <a:cubicBezTo>
                  <a:pt x="0" y="4835"/>
                  <a:pt x="4835" y="0"/>
                  <a:pt x="10800" y="0"/>
                </a:cubicBezTo>
                <a:cubicBezTo>
                  <a:pt x="16764" y="0"/>
                  <a:pt x="21600" y="4835"/>
                  <a:pt x="21600" y="10800"/>
                </a:cubicBezTo>
                <a:cubicBezTo>
                  <a:pt x="21600" y="10926"/>
                  <a:pt x="21597" y="11052"/>
                  <a:pt x="21593" y="11179"/>
                </a:cubicBezTo>
                <a:lnTo>
                  <a:pt x="24291" y="11274"/>
                </a:lnTo>
                <a:lnTo>
                  <a:pt x="19418" y="15817"/>
                </a:lnTo>
                <a:lnTo>
                  <a:pt x="14874" y="10943"/>
                </a:lnTo>
                <a:lnTo>
                  <a:pt x="17572" y="11037"/>
                </a:lnTo>
                <a:close/>
              </a:path>
            </a:pathLst>
          </a:custGeom>
          <a:solidFill>
            <a:srgbClr val="99FF33"/>
          </a:solidFill>
          <a:ln w="9525">
            <a:solidFill>
              <a:schemeClr val="tx1"/>
            </a:solidFill>
            <a:miter lim="800000"/>
            <a:headEnd/>
            <a:tailEnd/>
          </a:ln>
        </p:spPr>
        <p:txBody>
          <a:bodyPr rot="10800000" wrap="none" anchor="ctr"/>
          <a:lstStyle/>
          <a:p>
            <a:pPr algn="ctr"/>
            <a:endParaRPr lang="de-CH" sz="2000"/>
          </a:p>
        </p:txBody>
      </p:sp>
      <p:sp>
        <p:nvSpPr>
          <p:cNvPr id="312335" name="Text Box 15"/>
          <p:cNvSpPr txBox="1">
            <a:spLocks noChangeArrowheads="1"/>
          </p:cNvSpPr>
          <p:nvPr/>
        </p:nvSpPr>
        <p:spPr bwMode="auto">
          <a:xfrm>
            <a:off x="3849688" y="5345113"/>
            <a:ext cx="1211262" cy="519112"/>
          </a:xfrm>
          <a:prstGeom prst="rect">
            <a:avLst/>
          </a:prstGeom>
          <a:noFill/>
          <a:ln w="9525">
            <a:noFill/>
            <a:miter lim="800000"/>
            <a:headEnd/>
            <a:tailEnd/>
          </a:ln>
          <a:effectLst/>
        </p:spPr>
        <p:txBody>
          <a:bodyPr wrap="none">
            <a:spAutoFit/>
          </a:bodyPr>
          <a:lstStyle/>
          <a:p>
            <a:pPr>
              <a:defRPr/>
            </a:pPr>
            <a:r>
              <a:rPr lang="en-GB" sz="2800" b="1">
                <a:solidFill>
                  <a:schemeClr val="tx2"/>
                </a:solidFill>
                <a:effectLst>
                  <a:outerShdw blurRad="38100" dist="38100" dir="2700000" algn="tl">
                    <a:srgbClr val="C0C0C0"/>
                  </a:outerShdw>
                </a:effectLst>
              </a:rPr>
              <a:t>dGMP</a:t>
            </a:r>
          </a:p>
        </p:txBody>
      </p:sp>
      <p:sp>
        <p:nvSpPr>
          <p:cNvPr id="312336" name="Text Box 16"/>
          <p:cNvSpPr txBox="1">
            <a:spLocks noChangeArrowheads="1"/>
          </p:cNvSpPr>
          <p:nvPr/>
        </p:nvSpPr>
        <p:spPr bwMode="auto">
          <a:xfrm>
            <a:off x="6084888" y="5300663"/>
            <a:ext cx="1131887" cy="519112"/>
          </a:xfrm>
          <a:prstGeom prst="rect">
            <a:avLst/>
          </a:prstGeom>
          <a:noFill/>
          <a:ln w="9525">
            <a:noFill/>
            <a:miter lim="800000"/>
            <a:headEnd/>
            <a:tailEnd/>
          </a:ln>
          <a:effectLst/>
        </p:spPr>
        <p:txBody>
          <a:bodyPr wrap="none">
            <a:spAutoFit/>
          </a:bodyPr>
          <a:lstStyle/>
          <a:p>
            <a:pPr>
              <a:defRPr/>
            </a:pPr>
            <a:r>
              <a:rPr lang="en-GB" sz="2800" b="1">
                <a:solidFill>
                  <a:schemeClr val="tx2"/>
                </a:solidFill>
                <a:effectLst>
                  <a:outerShdw blurRad="38100" dist="38100" dir="2700000" algn="tl">
                    <a:srgbClr val="C0C0C0"/>
                  </a:outerShdw>
                </a:effectLst>
              </a:rPr>
              <a:t>dGTP</a:t>
            </a:r>
          </a:p>
        </p:txBody>
      </p:sp>
      <p:grpSp>
        <p:nvGrpSpPr>
          <p:cNvPr id="3" name="Group 17"/>
          <p:cNvGrpSpPr>
            <a:grpSpLocks/>
          </p:cNvGrpSpPr>
          <p:nvPr/>
        </p:nvGrpSpPr>
        <p:grpSpPr bwMode="auto">
          <a:xfrm>
            <a:off x="5076825" y="5373688"/>
            <a:ext cx="995363" cy="460375"/>
            <a:chOff x="3878" y="2023"/>
            <a:chExt cx="771" cy="319"/>
          </a:xfrm>
        </p:grpSpPr>
        <p:sp>
          <p:nvSpPr>
            <p:cNvPr id="76854" name="AutoShape 18"/>
            <p:cNvSpPr>
              <a:spLocks noChangeArrowheads="1"/>
            </p:cNvSpPr>
            <p:nvPr/>
          </p:nvSpPr>
          <p:spPr bwMode="auto">
            <a:xfrm>
              <a:off x="4014" y="2024"/>
              <a:ext cx="635" cy="318"/>
            </a:xfrm>
            <a:prstGeom prst="rightArrow">
              <a:avLst>
                <a:gd name="adj1" fmla="val 50000"/>
                <a:gd name="adj2" fmla="val 49921"/>
              </a:avLst>
            </a:prstGeom>
            <a:solidFill>
              <a:schemeClr val="accent1"/>
            </a:solidFill>
            <a:ln w="9525">
              <a:solidFill>
                <a:schemeClr val="tx1"/>
              </a:solidFill>
              <a:miter lim="800000"/>
              <a:headEnd/>
              <a:tailEnd/>
            </a:ln>
          </p:spPr>
          <p:txBody>
            <a:bodyPr wrap="none" anchor="ctr"/>
            <a:lstStyle/>
            <a:p>
              <a:endParaRPr lang="en-US"/>
            </a:p>
          </p:txBody>
        </p:sp>
        <p:sp>
          <p:nvSpPr>
            <p:cNvPr id="76855" name="AutoShape 19"/>
            <p:cNvSpPr>
              <a:spLocks noChangeArrowheads="1"/>
            </p:cNvSpPr>
            <p:nvPr/>
          </p:nvSpPr>
          <p:spPr bwMode="auto">
            <a:xfrm>
              <a:off x="3878" y="2023"/>
              <a:ext cx="635" cy="318"/>
            </a:xfrm>
            <a:prstGeom prst="rightArrow">
              <a:avLst>
                <a:gd name="adj1" fmla="val 50000"/>
                <a:gd name="adj2" fmla="val 49921"/>
              </a:avLst>
            </a:prstGeom>
            <a:solidFill>
              <a:schemeClr val="accent1"/>
            </a:solidFill>
            <a:ln w="9525">
              <a:solidFill>
                <a:schemeClr val="tx1"/>
              </a:solidFill>
              <a:miter lim="800000"/>
              <a:headEnd/>
              <a:tailEnd/>
            </a:ln>
          </p:spPr>
          <p:txBody>
            <a:bodyPr wrap="none" anchor="ctr"/>
            <a:lstStyle/>
            <a:p>
              <a:endParaRPr lang="en-US"/>
            </a:p>
          </p:txBody>
        </p:sp>
      </p:grpSp>
      <p:grpSp>
        <p:nvGrpSpPr>
          <p:cNvPr id="4" name="Group 20"/>
          <p:cNvGrpSpPr>
            <a:grpSpLocks/>
          </p:cNvGrpSpPr>
          <p:nvPr/>
        </p:nvGrpSpPr>
        <p:grpSpPr bwMode="auto">
          <a:xfrm>
            <a:off x="827088" y="5373688"/>
            <a:ext cx="1262062" cy="458787"/>
            <a:chOff x="794" y="2024"/>
            <a:chExt cx="997" cy="318"/>
          </a:xfrm>
        </p:grpSpPr>
        <p:sp>
          <p:nvSpPr>
            <p:cNvPr id="76851" name="AutoShape 21"/>
            <p:cNvSpPr>
              <a:spLocks noChangeArrowheads="1"/>
            </p:cNvSpPr>
            <p:nvPr/>
          </p:nvSpPr>
          <p:spPr bwMode="auto">
            <a:xfrm flipH="1">
              <a:off x="794" y="2024"/>
              <a:ext cx="635" cy="318"/>
            </a:xfrm>
            <a:prstGeom prst="rightArrow">
              <a:avLst>
                <a:gd name="adj1" fmla="val 50000"/>
                <a:gd name="adj2" fmla="val 49921"/>
              </a:avLst>
            </a:prstGeom>
            <a:solidFill>
              <a:schemeClr val="accent1"/>
            </a:solidFill>
            <a:ln w="9525">
              <a:solidFill>
                <a:schemeClr val="tx1"/>
              </a:solidFill>
              <a:miter lim="800000"/>
              <a:headEnd/>
              <a:tailEnd/>
            </a:ln>
          </p:spPr>
          <p:txBody>
            <a:bodyPr wrap="none" anchor="ctr"/>
            <a:lstStyle/>
            <a:p>
              <a:endParaRPr lang="en-US"/>
            </a:p>
          </p:txBody>
        </p:sp>
        <p:sp>
          <p:nvSpPr>
            <p:cNvPr id="76852" name="AutoShape 22"/>
            <p:cNvSpPr>
              <a:spLocks noChangeArrowheads="1"/>
            </p:cNvSpPr>
            <p:nvPr/>
          </p:nvSpPr>
          <p:spPr bwMode="auto">
            <a:xfrm flipH="1">
              <a:off x="975" y="2024"/>
              <a:ext cx="635" cy="318"/>
            </a:xfrm>
            <a:prstGeom prst="rightArrow">
              <a:avLst>
                <a:gd name="adj1" fmla="val 50000"/>
                <a:gd name="adj2" fmla="val 49921"/>
              </a:avLst>
            </a:prstGeom>
            <a:solidFill>
              <a:schemeClr val="accent1"/>
            </a:solidFill>
            <a:ln w="9525">
              <a:solidFill>
                <a:schemeClr val="tx1"/>
              </a:solidFill>
              <a:miter lim="800000"/>
              <a:headEnd/>
              <a:tailEnd/>
            </a:ln>
          </p:spPr>
          <p:txBody>
            <a:bodyPr wrap="none" anchor="ctr"/>
            <a:lstStyle/>
            <a:p>
              <a:endParaRPr lang="en-US"/>
            </a:p>
          </p:txBody>
        </p:sp>
        <p:sp>
          <p:nvSpPr>
            <p:cNvPr id="76853" name="AutoShape 23"/>
            <p:cNvSpPr>
              <a:spLocks noChangeArrowheads="1"/>
            </p:cNvSpPr>
            <p:nvPr/>
          </p:nvSpPr>
          <p:spPr bwMode="auto">
            <a:xfrm flipH="1">
              <a:off x="1156" y="2024"/>
              <a:ext cx="635" cy="318"/>
            </a:xfrm>
            <a:prstGeom prst="rightArrow">
              <a:avLst>
                <a:gd name="adj1" fmla="val 50000"/>
                <a:gd name="adj2" fmla="val 49921"/>
              </a:avLst>
            </a:prstGeom>
            <a:solidFill>
              <a:schemeClr val="accent1"/>
            </a:solidFill>
            <a:ln w="9525">
              <a:solidFill>
                <a:schemeClr val="tx1"/>
              </a:solidFill>
              <a:miter lim="800000"/>
              <a:headEnd/>
              <a:tailEnd/>
            </a:ln>
          </p:spPr>
          <p:txBody>
            <a:bodyPr wrap="none" anchor="ctr"/>
            <a:lstStyle/>
            <a:p>
              <a:endParaRPr lang="en-US"/>
            </a:p>
          </p:txBody>
        </p:sp>
      </p:grpSp>
      <p:sp>
        <p:nvSpPr>
          <p:cNvPr id="76817" name="AutoShape 24"/>
          <p:cNvSpPr>
            <a:spLocks noChangeArrowheads="1"/>
          </p:cNvSpPr>
          <p:nvPr/>
        </p:nvSpPr>
        <p:spPr bwMode="auto">
          <a:xfrm>
            <a:off x="2520950" y="4625975"/>
            <a:ext cx="2125663" cy="1111250"/>
          </a:xfrm>
          <a:custGeom>
            <a:avLst/>
            <a:gdLst>
              <a:gd name="T0" fmla="*/ 90289496 w 21600"/>
              <a:gd name="T1" fmla="*/ 267317 h 21600"/>
              <a:gd name="T2" fmla="*/ 20066454 w 21600"/>
              <a:gd name="T3" fmla="*/ 31848581 h 21600"/>
              <a:gd name="T4" fmla="*/ 95548148 w 21600"/>
              <a:gd name="T5" fmla="*/ 10685028 h 21600"/>
              <a:gd name="T6" fmla="*/ 234163640 w 21600"/>
              <a:gd name="T7" fmla="*/ 23815629 h 21600"/>
              <a:gd name="T8" fmla="*/ 195251080 w 21600"/>
              <a:gd name="T9" fmla="*/ 37764081 h 21600"/>
              <a:gd name="T10" fmla="*/ 144203597 w 21600"/>
              <a:gd name="T11" fmla="*/ 271267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65" y="9889"/>
                </a:moveTo>
                <a:cubicBezTo>
                  <a:pt x="17109" y="6501"/>
                  <a:pt x="14218" y="3973"/>
                  <a:pt x="10800" y="3973"/>
                </a:cubicBezTo>
                <a:cubicBezTo>
                  <a:pt x="7029" y="3973"/>
                  <a:pt x="3973" y="7029"/>
                  <a:pt x="3973" y="10800"/>
                </a:cubicBezTo>
                <a:cubicBezTo>
                  <a:pt x="3972" y="11119"/>
                  <a:pt x="3995" y="11439"/>
                  <a:pt x="4040" y="11755"/>
                </a:cubicBezTo>
                <a:lnTo>
                  <a:pt x="106" y="12311"/>
                </a:lnTo>
                <a:cubicBezTo>
                  <a:pt x="35" y="11811"/>
                  <a:pt x="0" y="11305"/>
                  <a:pt x="0" y="10800"/>
                </a:cubicBezTo>
                <a:cubicBezTo>
                  <a:pt x="0" y="4835"/>
                  <a:pt x="4835" y="0"/>
                  <a:pt x="10800" y="0"/>
                </a:cubicBezTo>
                <a:cubicBezTo>
                  <a:pt x="16207" y="-1"/>
                  <a:pt x="20781" y="3999"/>
                  <a:pt x="21503" y="9358"/>
                </a:cubicBezTo>
                <a:lnTo>
                  <a:pt x="24179" y="8998"/>
                </a:lnTo>
                <a:lnTo>
                  <a:pt x="20161" y="14268"/>
                </a:lnTo>
                <a:lnTo>
                  <a:pt x="14890" y="10249"/>
                </a:lnTo>
                <a:lnTo>
                  <a:pt x="17565" y="9889"/>
                </a:lnTo>
                <a:close/>
              </a:path>
            </a:pathLst>
          </a:custGeom>
          <a:solidFill>
            <a:srgbClr val="00FF00"/>
          </a:solidFill>
          <a:ln w="9525">
            <a:solidFill>
              <a:schemeClr val="tx1"/>
            </a:solidFill>
            <a:miter lim="800000"/>
            <a:headEnd/>
            <a:tailEnd/>
          </a:ln>
        </p:spPr>
        <p:txBody>
          <a:bodyPr wrap="none" anchor="ctr"/>
          <a:lstStyle/>
          <a:p>
            <a:pPr algn="ctr"/>
            <a:endParaRPr lang="de-CH" sz="2000"/>
          </a:p>
        </p:txBody>
      </p:sp>
      <p:sp>
        <p:nvSpPr>
          <p:cNvPr id="76818" name="Text Box 25"/>
          <p:cNvSpPr txBox="1">
            <a:spLocks noChangeArrowheads="1"/>
          </p:cNvSpPr>
          <p:nvPr/>
        </p:nvSpPr>
        <p:spPr bwMode="auto">
          <a:xfrm>
            <a:off x="2720975" y="6130925"/>
            <a:ext cx="1990725" cy="396875"/>
          </a:xfrm>
          <a:prstGeom prst="rect">
            <a:avLst/>
          </a:prstGeom>
          <a:noFill/>
          <a:ln w="9525">
            <a:noFill/>
            <a:miter lim="800000"/>
            <a:headEnd/>
            <a:tailEnd/>
          </a:ln>
        </p:spPr>
        <p:txBody>
          <a:bodyPr wrap="none">
            <a:spAutoFit/>
          </a:bodyPr>
          <a:lstStyle/>
          <a:p>
            <a:r>
              <a:rPr lang="en-GB" sz="2000" b="1">
                <a:solidFill>
                  <a:schemeClr val="tx2"/>
                </a:solidFill>
              </a:rPr>
              <a:t>5-Nucleotidase</a:t>
            </a:r>
          </a:p>
        </p:txBody>
      </p:sp>
      <p:sp>
        <p:nvSpPr>
          <p:cNvPr id="76819" name="AutoShape 26"/>
          <p:cNvSpPr>
            <a:spLocks noChangeArrowheads="1"/>
          </p:cNvSpPr>
          <p:nvPr/>
        </p:nvSpPr>
        <p:spPr bwMode="auto">
          <a:xfrm flipV="1">
            <a:off x="2589213" y="3644900"/>
            <a:ext cx="2058987" cy="981075"/>
          </a:xfrm>
          <a:custGeom>
            <a:avLst/>
            <a:gdLst>
              <a:gd name="T0" fmla="*/ 83169342 w 21600"/>
              <a:gd name="T1" fmla="*/ 259939 h 21600"/>
              <a:gd name="T2" fmla="*/ 20699204 w 21600"/>
              <a:gd name="T3" fmla="*/ 22486600 h 21600"/>
              <a:gd name="T4" fmla="*/ 89484520 w 21600"/>
              <a:gd name="T5" fmla="*/ 9547494 h 21600"/>
              <a:gd name="T6" fmla="*/ 215524100 w 21600"/>
              <a:gd name="T7" fmla="*/ 14201606 h 21600"/>
              <a:gd name="T8" fmla="*/ 185356854 w 21600"/>
              <a:gd name="T9" fmla="*/ 27008633 h 21600"/>
              <a:gd name="T10" fmla="*/ 128947398 w 21600"/>
              <a:gd name="T11" fmla="*/ 20159545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775" y="8989"/>
                </a:moveTo>
                <a:cubicBezTo>
                  <a:pt x="15977" y="6356"/>
                  <a:pt x="13550" y="4556"/>
                  <a:pt x="10800" y="4556"/>
                </a:cubicBezTo>
                <a:cubicBezTo>
                  <a:pt x="7351" y="4556"/>
                  <a:pt x="4556" y="7351"/>
                  <a:pt x="4556" y="10800"/>
                </a:cubicBezTo>
                <a:cubicBezTo>
                  <a:pt x="4555" y="10824"/>
                  <a:pt x="4556" y="10849"/>
                  <a:pt x="4556" y="10873"/>
                </a:cubicBezTo>
                <a:lnTo>
                  <a:pt x="0" y="10927"/>
                </a:lnTo>
                <a:cubicBezTo>
                  <a:pt x="0" y="10884"/>
                  <a:pt x="0" y="10842"/>
                  <a:pt x="0" y="10800"/>
                </a:cubicBezTo>
                <a:cubicBezTo>
                  <a:pt x="0" y="4835"/>
                  <a:pt x="4835" y="0"/>
                  <a:pt x="10800" y="0"/>
                </a:cubicBezTo>
                <a:cubicBezTo>
                  <a:pt x="15558" y="-1"/>
                  <a:pt x="19755" y="3114"/>
                  <a:pt x="21135" y="7667"/>
                </a:cubicBezTo>
                <a:lnTo>
                  <a:pt x="23719" y="6884"/>
                </a:lnTo>
                <a:lnTo>
                  <a:pt x="20399" y="13092"/>
                </a:lnTo>
                <a:lnTo>
                  <a:pt x="14191" y="9772"/>
                </a:lnTo>
                <a:lnTo>
                  <a:pt x="16775" y="8989"/>
                </a:lnTo>
                <a:close/>
              </a:path>
            </a:pathLst>
          </a:custGeom>
          <a:solidFill>
            <a:srgbClr val="008080"/>
          </a:solidFill>
          <a:ln w="9525">
            <a:solidFill>
              <a:schemeClr val="tx1"/>
            </a:solidFill>
            <a:miter lim="800000"/>
            <a:headEnd/>
            <a:tailEnd/>
          </a:ln>
        </p:spPr>
        <p:txBody>
          <a:bodyPr rot="10800000" wrap="none" anchor="ctr"/>
          <a:lstStyle/>
          <a:p>
            <a:pPr algn="ctr"/>
            <a:endParaRPr lang="de-CH" sz="2000"/>
          </a:p>
        </p:txBody>
      </p:sp>
      <p:grpSp>
        <p:nvGrpSpPr>
          <p:cNvPr id="5" name="Group 27"/>
          <p:cNvGrpSpPr>
            <a:grpSpLocks/>
          </p:cNvGrpSpPr>
          <p:nvPr/>
        </p:nvGrpSpPr>
        <p:grpSpPr bwMode="auto">
          <a:xfrm>
            <a:off x="1619250" y="5300663"/>
            <a:ext cx="360363" cy="522287"/>
            <a:chOff x="1020" y="3339"/>
            <a:chExt cx="227" cy="329"/>
          </a:xfrm>
        </p:grpSpPr>
        <p:sp>
          <p:nvSpPr>
            <p:cNvPr id="76849" name="Line 28"/>
            <p:cNvSpPr>
              <a:spLocks noChangeShapeType="1"/>
            </p:cNvSpPr>
            <p:nvPr/>
          </p:nvSpPr>
          <p:spPr bwMode="auto">
            <a:xfrm flipH="1">
              <a:off x="1020" y="3339"/>
              <a:ext cx="208" cy="329"/>
            </a:xfrm>
            <a:prstGeom prst="line">
              <a:avLst/>
            </a:prstGeom>
            <a:noFill/>
            <a:ln w="76200">
              <a:solidFill>
                <a:srgbClr val="FF0000"/>
              </a:solidFill>
              <a:round/>
              <a:headEnd/>
              <a:tailEnd/>
            </a:ln>
          </p:spPr>
          <p:txBody>
            <a:bodyPr/>
            <a:lstStyle/>
            <a:p>
              <a:endParaRPr lang="en-US"/>
            </a:p>
          </p:txBody>
        </p:sp>
        <p:sp>
          <p:nvSpPr>
            <p:cNvPr id="76850" name="Line 29"/>
            <p:cNvSpPr>
              <a:spLocks noChangeShapeType="1"/>
            </p:cNvSpPr>
            <p:nvPr/>
          </p:nvSpPr>
          <p:spPr bwMode="auto">
            <a:xfrm>
              <a:off x="1020" y="3339"/>
              <a:ext cx="227" cy="318"/>
            </a:xfrm>
            <a:prstGeom prst="line">
              <a:avLst/>
            </a:prstGeom>
            <a:noFill/>
            <a:ln w="76200">
              <a:solidFill>
                <a:srgbClr val="FF0000"/>
              </a:solidFill>
              <a:round/>
              <a:headEnd/>
              <a:tailEnd/>
            </a:ln>
          </p:spPr>
          <p:txBody>
            <a:bodyPr/>
            <a:lstStyle/>
            <a:p>
              <a:endParaRPr lang="en-US"/>
            </a:p>
          </p:txBody>
        </p:sp>
      </p:grpSp>
      <p:grpSp>
        <p:nvGrpSpPr>
          <p:cNvPr id="6" name="Group 30"/>
          <p:cNvGrpSpPr>
            <a:grpSpLocks/>
          </p:cNvGrpSpPr>
          <p:nvPr/>
        </p:nvGrpSpPr>
        <p:grpSpPr bwMode="auto">
          <a:xfrm>
            <a:off x="303213" y="1711325"/>
            <a:ext cx="7348537" cy="1557338"/>
            <a:chOff x="191" y="1078"/>
            <a:chExt cx="4629" cy="981"/>
          </a:xfrm>
        </p:grpSpPr>
        <p:pic>
          <p:nvPicPr>
            <p:cNvPr id="76847" name="Picture 31" descr="07-04-~1"/>
            <p:cNvPicPr>
              <a:picLocks noChangeAspect="1" noChangeArrowheads="1"/>
            </p:cNvPicPr>
            <p:nvPr/>
          </p:nvPicPr>
          <p:blipFill>
            <a:blip r:embed="rId3" cstate="print"/>
            <a:srcRect/>
            <a:stretch>
              <a:fillRect/>
            </a:stretch>
          </p:blipFill>
          <p:spPr bwMode="auto">
            <a:xfrm rot="-709894">
              <a:off x="191" y="1543"/>
              <a:ext cx="4629" cy="516"/>
            </a:xfrm>
            <a:prstGeom prst="rect">
              <a:avLst/>
            </a:prstGeom>
            <a:noFill/>
            <a:ln w="9525">
              <a:noFill/>
              <a:miter lim="800000"/>
              <a:headEnd/>
              <a:tailEnd/>
            </a:ln>
          </p:spPr>
        </p:pic>
        <p:sp>
          <p:nvSpPr>
            <p:cNvPr id="76848" name="Rectangle 32"/>
            <p:cNvSpPr>
              <a:spLocks noChangeArrowheads="1"/>
            </p:cNvSpPr>
            <p:nvPr/>
          </p:nvSpPr>
          <p:spPr bwMode="auto">
            <a:xfrm rot="-413546">
              <a:off x="3974" y="1078"/>
              <a:ext cx="712" cy="265"/>
            </a:xfrm>
            <a:prstGeom prst="rect">
              <a:avLst/>
            </a:prstGeom>
            <a:solidFill>
              <a:schemeClr val="bg1"/>
            </a:solidFill>
            <a:ln w="9525">
              <a:noFill/>
              <a:miter lim="800000"/>
              <a:headEnd/>
              <a:tailEnd/>
            </a:ln>
          </p:spPr>
          <p:txBody>
            <a:bodyPr wrap="none" anchor="ctr"/>
            <a:lstStyle/>
            <a:p>
              <a:endParaRPr lang="en-US"/>
            </a:p>
          </p:txBody>
        </p:sp>
      </p:grpSp>
      <p:sp>
        <p:nvSpPr>
          <p:cNvPr id="76822" name="Text Box 33"/>
          <p:cNvSpPr txBox="1">
            <a:spLocks noChangeArrowheads="1"/>
          </p:cNvSpPr>
          <p:nvPr/>
        </p:nvSpPr>
        <p:spPr bwMode="auto">
          <a:xfrm>
            <a:off x="7277100" y="2012950"/>
            <a:ext cx="1608138" cy="336550"/>
          </a:xfrm>
          <a:prstGeom prst="rect">
            <a:avLst/>
          </a:prstGeom>
          <a:noFill/>
          <a:ln w="9525">
            <a:noFill/>
            <a:miter lim="800000"/>
            <a:headEnd/>
            <a:tailEnd/>
          </a:ln>
        </p:spPr>
        <p:txBody>
          <a:bodyPr wrap="none">
            <a:spAutoFit/>
          </a:bodyPr>
          <a:lstStyle/>
          <a:p>
            <a:r>
              <a:rPr lang="en-GB" sz="1600" b="1">
                <a:solidFill>
                  <a:schemeClr val="tx2"/>
                </a:solidFill>
              </a:rPr>
              <a:t>cell membrane</a:t>
            </a:r>
          </a:p>
        </p:txBody>
      </p:sp>
      <p:sp>
        <p:nvSpPr>
          <p:cNvPr id="76823" name="Line 34"/>
          <p:cNvSpPr>
            <a:spLocks noChangeShapeType="1"/>
          </p:cNvSpPr>
          <p:nvPr/>
        </p:nvSpPr>
        <p:spPr bwMode="auto">
          <a:xfrm>
            <a:off x="3563938" y="876300"/>
            <a:ext cx="0" cy="1370013"/>
          </a:xfrm>
          <a:prstGeom prst="line">
            <a:avLst/>
          </a:prstGeom>
          <a:noFill/>
          <a:ln w="38100">
            <a:solidFill>
              <a:schemeClr val="accent2"/>
            </a:solidFill>
            <a:round/>
            <a:headEnd/>
            <a:tailEnd/>
          </a:ln>
        </p:spPr>
        <p:txBody>
          <a:bodyPr/>
          <a:lstStyle/>
          <a:p>
            <a:endParaRPr lang="en-US"/>
          </a:p>
        </p:txBody>
      </p:sp>
      <p:sp>
        <p:nvSpPr>
          <p:cNvPr id="76824" name="Line 35"/>
          <p:cNvSpPr>
            <a:spLocks noChangeShapeType="1"/>
          </p:cNvSpPr>
          <p:nvPr/>
        </p:nvSpPr>
        <p:spPr bwMode="auto">
          <a:xfrm>
            <a:off x="2771775" y="1412875"/>
            <a:ext cx="792163" cy="0"/>
          </a:xfrm>
          <a:prstGeom prst="line">
            <a:avLst/>
          </a:prstGeom>
          <a:noFill/>
          <a:ln w="38100">
            <a:solidFill>
              <a:schemeClr val="accent2"/>
            </a:solidFill>
            <a:round/>
            <a:headEnd/>
            <a:tailEnd/>
          </a:ln>
        </p:spPr>
        <p:txBody>
          <a:bodyPr/>
          <a:lstStyle/>
          <a:p>
            <a:endParaRPr lang="en-US"/>
          </a:p>
        </p:txBody>
      </p:sp>
      <p:sp>
        <p:nvSpPr>
          <p:cNvPr id="76825" name="Line 36"/>
          <p:cNvSpPr>
            <a:spLocks noChangeShapeType="1"/>
          </p:cNvSpPr>
          <p:nvPr/>
        </p:nvSpPr>
        <p:spPr bwMode="auto">
          <a:xfrm>
            <a:off x="2771775" y="1412875"/>
            <a:ext cx="0" cy="2303463"/>
          </a:xfrm>
          <a:prstGeom prst="line">
            <a:avLst/>
          </a:prstGeom>
          <a:noFill/>
          <a:ln w="38100">
            <a:solidFill>
              <a:schemeClr val="accent2"/>
            </a:solidFill>
            <a:round/>
            <a:headEnd/>
            <a:tailEnd type="triangle" w="med" len="med"/>
          </a:ln>
        </p:spPr>
        <p:txBody>
          <a:bodyPr/>
          <a:lstStyle/>
          <a:p>
            <a:endParaRPr lang="en-US"/>
          </a:p>
        </p:txBody>
      </p:sp>
      <p:sp>
        <p:nvSpPr>
          <p:cNvPr id="76826" name="Text Box 37"/>
          <p:cNvSpPr txBox="1">
            <a:spLocks noChangeArrowheads="1"/>
          </p:cNvSpPr>
          <p:nvPr/>
        </p:nvSpPr>
        <p:spPr bwMode="auto">
          <a:xfrm>
            <a:off x="2411413" y="3644900"/>
            <a:ext cx="746125" cy="396875"/>
          </a:xfrm>
          <a:prstGeom prst="rect">
            <a:avLst/>
          </a:prstGeom>
          <a:noFill/>
          <a:ln w="9525">
            <a:noFill/>
            <a:miter lim="800000"/>
            <a:headEnd/>
            <a:tailEnd/>
          </a:ln>
        </p:spPr>
        <p:txBody>
          <a:bodyPr wrap="none">
            <a:spAutoFit/>
          </a:bodyPr>
          <a:lstStyle/>
          <a:p>
            <a:pPr algn="ctr"/>
            <a:r>
              <a:rPr lang="en-GB" sz="2000" b="1"/>
              <a:t>NAs</a:t>
            </a:r>
          </a:p>
        </p:txBody>
      </p:sp>
      <p:sp>
        <p:nvSpPr>
          <p:cNvPr id="312358" name="Oval 38"/>
          <p:cNvSpPr>
            <a:spLocks noChangeArrowheads="1"/>
          </p:cNvSpPr>
          <p:nvPr/>
        </p:nvSpPr>
        <p:spPr bwMode="auto">
          <a:xfrm>
            <a:off x="2916238" y="4365625"/>
            <a:ext cx="1346200" cy="576263"/>
          </a:xfrm>
          <a:prstGeom prst="ellipse">
            <a:avLst/>
          </a:prstGeom>
          <a:solidFill>
            <a:srgbClr val="FDFBA3"/>
          </a:solidFill>
          <a:ln w="9525">
            <a:solidFill>
              <a:schemeClr val="tx1"/>
            </a:solidFill>
            <a:round/>
            <a:headEnd/>
            <a:tailEnd/>
          </a:ln>
          <a:effectLst/>
        </p:spPr>
        <p:txBody>
          <a:bodyPr wrap="none" anchor="ctr"/>
          <a:lstStyle/>
          <a:p>
            <a:pPr algn="ctr"/>
            <a:r>
              <a:rPr lang="en-GB" sz="2600" b="1">
                <a:effectLst>
                  <a:outerShdw blurRad="38100" dist="38100" dir="2700000" algn="tl">
                    <a:srgbClr val="FFFFFF"/>
                  </a:outerShdw>
                </a:effectLst>
              </a:rPr>
              <a:t>dCK</a:t>
            </a:r>
          </a:p>
        </p:txBody>
      </p:sp>
      <p:sp>
        <p:nvSpPr>
          <p:cNvPr id="312359" name="Rectangle 39"/>
          <p:cNvSpPr>
            <a:spLocks noChangeArrowheads="1"/>
          </p:cNvSpPr>
          <p:nvPr/>
        </p:nvSpPr>
        <p:spPr bwMode="auto">
          <a:xfrm>
            <a:off x="228600" y="6248400"/>
            <a:ext cx="1606550" cy="360363"/>
          </a:xfrm>
          <a:prstGeom prst="rect">
            <a:avLst/>
          </a:prstGeom>
          <a:noFill/>
          <a:ln w="9525">
            <a:noFill/>
            <a:miter lim="800000"/>
            <a:headEnd/>
            <a:tailEnd/>
          </a:ln>
          <a:effectLst/>
        </p:spPr>
        <p:txBody>
          <a:bodyPr/>
          <a:lstStyle/>
          <a:p>
            <a:pPr marL="342900" indent="-342900">
              <a:lnSpc>
                <a:spcPct val="90000"/>
              </a:lnSpc>
              <a:spcBef>
                <a:spcPct val="20000"/>
              </a:spcBef>
              <a:defRPr/>
            </a:pPr>
            <a:r>
              <a:rPr lang="en-GB" sz="2000" b="1">
                <a:effectLst>
                  <a:outerShdw blurRad="38100" dist="38100" dir="2700000" algn="tl">
                    <a:srgbClr val="C0C0C0"/>
                  </a:outerShdw>
                </a:effectLst>
                <a:latin typeface="Times New Roman" pitchFamily="18" charset="0"/>
              </a:rPr>
              <a:t>Forodesine</a:t>
            </a:r>
            <a:r>
              <a:rPr lang="en-GB" sz="2000" b="1">
                <a:solidFill>
                  <a:srgbClr val="FF9900"/>
                </a:solidFill>
                <a:effectLst>
                  <a:outerShdw blurRad="38100" dist="38100" dir="2700000" algn="tl">
                    <a:srgbClr val="C0C0C0"/>
                  </a:outerShdw>
                </a:effectLst>
                <a:latin typeface="Times New Roman" pitchFamily="18" charset="0"/>
              </a:rPr>
              <a:t> </a:t>
            </a:r>
          </a:p>
        </p:txBody>
      </p:sp>
      <p:sp>
        <p:nvSpPr>
          <p:cNvPr id="76829" name="Line 40"/>
          <p:cNvSpPr>
            <a:spLocks noChangeShapeType="1"/>
          </p:cNvSpPr>
          <p:nvPr/>
        </p:nvSpPr>
        <p:spPr bwMode="auto">
          <a:xfrm>
            <a:off x="1258888" y="2636838"/>
            <a:ext cx="0" cy="2016125"/>
          </a:xfrm>
          <a:prstGeom prst="line">
            <a:avLst/>
          </a:prstGeom>
          <a:noFill/>
          <a:ln w="38100">
            <a:solidFill>
              <a:schemeClr val="accent2"/>
            </a:solidFill>
            <a:round/>
            <a:headEnd/>
            <a:tailEnd/>
          </a:ln>
        </p:spPr>
        <p:txBody>
          <a:bodyPr/>
          <a:lstStyle/>
          <a:p>
            <a:endParaRPr lang="en-US"/>
          </a:p>
        </p:txBody>
      </p:sp>
      <p:sp>
        <p:nvSpPr>
          <p:cNvPr id="76830" name="Line 41"/>
          <p:cNvSpPr>
            <a:spLocks noChangeShapeType="1"/>
          </p:cNvSpPr>
          <p:nvPr/>
        </p:nvSpPr>
        <p:spPr bwMode="auto">
          <a:xfrm>
            <a:off x="1258888" y="4652963"/>
            <a:ext cx="950912" cy="604837"/>
          </a:xfrm>
          <a:prstGeom prst="line">
            <a:avLst/>
          </a:prstGeom>
          <a:noFill/>
          <a:ln w="38100">
            <a:solidFill>
              <a:schemeClr val="accent2"/>
            </a:solidFill>
            <a:round/>
            <a:headEnd/>
            <a:tailEnd type="triangle" w="med" len="med"/>
          </a:ln>
        </p:spPr>
        <p:txBody>
          <a:bodyPr/>
          <a:lstStyle/>
          <a:p>
            <a:endParaRPr lang="en-US"/>
          </a:p>
        </p:txBody>
      </p:sp>
      <p:sp>
        <p:nvSpPr>
          <p:cNvPr id="76831" name="Rectangle 42"/>
          <p:cNvSpPr>
            <a:spLocks noChangeArrowheads="1"/>
          </p:cNvSpPr>
          <p:nvPr/>
        </p:nvSpPr>
        <p:spPr bwMode="auto">
          <a:xfrm rot="-609256">
            <a:off x="5867400" y="2209800"/>
            <a:ext cx="1346200" cy="288925"/>
          </a:xfrm>
          <a:prstGeom prst="rect">
            <a:avLst/>
          </a:prstGeom>
          <a:solidFill>
            <a:schemeClr val="bg1"/>
          </a:solidFill>
          <a:ln w="9525">
            <a:noFill/>
            <a:miter lim="800000"/>
            <a:headEnd/>
            <a:tailEnd/>
          </a:ln>
        </p:spPr>
        <p:txBody>
          <a:bodyPr wrap="none" anchor="ctr"/>
          <a:lstStyle/>
          <a:p>
            <a:endParaRPr lang="en-US"/>
          </a:p>
        </p:txBody>
      </p:sp>
      <p:sp>
        <p:nvSpPr>
          <p:cNvPr id="76832" name="Rectangle 43"/>
          <p:cNvSpPr>
            <a:spLocks noChangeArrowheads="1"/>
          </p:cNvSpPr>
          <p:nvPr/>
        </p:nvSpPr>
        <p:spPr bwMode="auto">
          <a:xfrm>
            <a:off x="7086600" y="3581400"/>
            <a:ext cx="1630363" cy="517525"/>
          </a:xfrm>
          <a:prstGeom prst="rect">
            <a:avLst/>
          </a:prstGeom>
          <a:noFill/>
          <a:ln w="9525">
            <a:noFill/>
            <a:miter lim="800000"/>
            <a:headEnd/>
            <a:tailEnd/>
          </a:ln>
        </p:spPr>
        <p:txBody>
          <a:bodyPr wrap="none" lIns="92075" tIns="46038" rIns="92075" bIns="46038">
            <a:spAutoFit/>
          </a:bodyPr>
          <a:lstStyle/>
          <a:p>
            <a:pPr defTabSz="762000" eaLnBrk="0" hangingPunct="0"/>
            <a:r>
              <a:rPr lang="de-DE" sz="1400" b="1"/>
              <a:t>inhibition of DNA</a:t>
            </a:r>
            <a:br>
              <a:rPr lang="de-DE" sz="1400" b="1"/>
            </a:br>
            <a:r>
              <a:rPr lang="de-DE" sz="1400" b="1"/>
              <a:t>synthesis/repair</a:t>
            </a:r>
          </a:p>
        </p:txBody>
      </p:sp>
      <p:sp>
        <p:nvSpPr>
          <p:cNvPr id="76833" name="Rectangle 44"/>
          <p:cNvSpPr>
            <a:spLocks noChangeArrowheads="1"/>
          </p:cNvSpPr>
          <p:nvPr/>
        </p:nvSpPr>
        <p:spPr bwMode="auto">
          <a:xfrm>
            <a:off x="7086600" y="4114800"/>
            <a:ext cx="1781175" cy="304800"/>
          </a:xfrm>
          <a:prstGeom prst="rect">
            <a:avLst/>
          </a:prstGeom>
          <a:noFill/>
          <a:ln w="9525">
            <a:noFill/>
            <a:miter lim="800000"/>
            <a:headEnd/>
            <a:tailEnd/>
          </a:ln>
        </p:spPr>
        <p:txBody>
          <a:bodyPr wrap="none" lIns="92075" tIns="46038" rIns="92075" bIns="46038">
            <a:spAutoFit/>
          </a:bodyPr>
          <a:lstStyle/>
          <a:p>
            <a:pPr defTabSz="762000" eaLnBrk="0" hangingPunct="0"/>
            <a:r>
              <a:rPr lang="de-DE" sz="1400" b="1"/>
              <a:t>DNA strand breaks</a:t>
            </a:r>
          </a:p>
        </p:txBody>
      </p:sp>
      <p:sp>
        <p:nvSpPr>
          <p:cNvPr id="76834" name="Rectangle 45"/>
          <p:cNvSpPr>
            <a:spLocks noChangeArrowheads="1"/>
          </p:cNvSpPr>
          <p:nvPr/>
        </p:nvSpPr>
        <p:spPr bwMode="auto">
          <a:xfrm>
            <a:off x="6954838" y="6172200"/>
            <a:ext cx="1638300" cy="461963"/>
          </a:xfrm>
          <a:prstGeom prst="rect">
            <a:avLst/>
          </a:prstGeom>
          <a:solidFill>
            <a:schemeClr val="accent1"/>
          </a:solidFill>
          <a:ln w="9525">
            <a:noFill/>
            <a:miter lim="800000"/>
            <a:headEnd/>
            <a:tailEnd/>
          </a:ln>
        </p:spPr>
        <p:txBody>
          <a:bodyPr wrap="none" lIns="92075" tIns="46038" rIns="92075" bIns="46038">
            <a:spAutoFit/>
          </a:bodyPr>
          <a:lstStyle/>
          <a:p>
            <a:pPr algn="ctr" defTabSz="762000" eaLnBrk="0" hangingPunct="0"/>
            <a:r>
              <a:rPr lang="de-DE" sz="2400" b="1"/>
              <a:t>apoptosis</a:t>
            </a:r>
          </a:p>
        </p:txBody>
      </p:sp>
      <p:sp>
        <p:nvSpPr>
          <p:cNvPr id="76835" name="Rectangle 46"/>
          <p:cNvSpPr>
            <a:spLocks noChangeArrowheads="1"/>
          </p:cNvSpPr>
          <p:nvPr/>
        </p:nvSpPr>
        <p:spPr bwMode="auto">
          <a:xfrm>
            <a:off x="7086600" y="5362575"/>
            <a:ext cx="1412875" cy="517525"/>
          </a:xfrm>
          <a:prstGeom prst="rect">
            <a:avLst/>
          </a:prstGeom>
          <a:noFill/>
          <a:ln w="9525">
            <a:noFill/>
            <a:miter lim="800000"/>
            <a:headEnd/>
            <a:tailEnd/>
          </a:ln>
        </p:spPr>
        <p:txBody>
          <a:bodyPr wrap="none" lIns="92075" tIns="46038" rIns="92075" bIns="46038">
            <a:spAutoFit/>
          </a:bodyPr>
          <a:lstStyle/>
          <a:p>
            <a:pPr defTabSz="762000" eaLnBrk="0" hangingPunct="0"/>
            <a:r>
              <a:rPr lang="de-DE" sz="1400" b="1"/>
              <a:t>endonuclease </a:t>
            </a:r>
            <a:br>
              <a:rPr lang="de-DE" sz="1400" b="1"/>
            </a:br>
            <a:r>
              <a:rPr lang="de-DE" sz="1400" b="1"/>
              <a:t>activation</a:t>
            </a:r>
          </a:p>
        </p:txBody>
      </p:sp>
      <p:sp>
        <p:nvSpPr>
          <p:cNvPr id="312367" name="Rectangle 47"/>
          <p:cNvSpPr>
            <a:spLocks noChangeArrowheads="1"/>
          </p:cNvSpPr>
          <p:nvPr/>
        </p:nvSpPr>
        <p:spPr bwMode="auto">
          <a:xfrm>
            <a:off x="804863" y="2124075"/>
            <a:ext cx="990600" cy="360363"/>
          </a:xfrm>
          <a:prstGeom prst="rect">
            <a:avLst/>
          </a:prstGeom>
          <a:noFill/>
          <a:ln w="9525">
            <a:noFill/>
            <a:miter lim="800000"/>
            <a:headEnd/>
            <a:tailEnd/>
          </a:ln>
          <a:effectLst/>
        </p:spPr>
        <p:txBody>
          <a:bodyPr/>
          <a:lstStyle/>
          <a:p>
            <a:pPr marL="342900" indent="-342900">
              <a:lnSpc>
                <a:spcPct val="90000"/>
              </a:lnSpc>
              <a:spcBef>
                <a:spcPct val="20000"/>
              </a:spcBef>
              <a:defRPr/>
            </a:pPr>
            <a:r>
              <a:rPr lang="en-GB" sz="2000" b="1" u="sng">
                <a:solidFill>
                  <a:schemeClr val="accent2"/>
                </a:solidFill>
                <a:effectLst>
                  <a:outerShdw blurRad="38100" dist="38100" dir="2700000" algn="tl">
                    <a:srgbClr val="C0C0C0"/>
                  </a:outerShdw>
                </a:effectLst>
                <a:latin typeface="Times New Roman" pitchFamily="18" charset="0"/>
              </a:rPr>
              <a:t>dGuo </a:t>
            </a:r>
          </a:p>
        </p:txBody>
      </p:sp>
      <p:sp>
        <p:nvSpPr>
          <p:cNvPr id="76837" name="Line 48"/>
          <p:cNvSpPr>
            <a:spLocks noChangeShapeType="1"/>
          </p:cNvSpPr>
          <p:nvPr/>
        </p:nvSpPr>
        <p:spPr bwMode="auto">
          <a:xfrm flipV="1">
            <a:off x="1143000" y="6096000"/>
            <a:ext cx="304800" cy="157163"/>
          </a:xfrm>
          <a:prstGeom prst="line">
            <a:avLst/>
          </a:prstGeom>
          <a:noFill/>
          <a:ln w="38100">
            <a:solidFill>
              <a:srgbClr val="FF9900"/>
            </a:solidFill>
            <a:round/>
            <a:headEnd/>
            <a:tailEnd type="triangle" w="med" len="med"/>
          </a:ln>
        </p:spPr>
        <p:txBody>
          <a:bodyPr/>
          <a:lstStyle/>
          <a:p>
            <a:endParaRPr lang="en-US"/>
          </a:p>
        </p:txBody>
      </p:sp>
      <p:sp>
        <p:nvSpPr>
          <p:cNvPr id="76838" name="Line 49"/>
          <p:cNvSpPr>
            <a:spLocks noChangeShapeType="1"/>
          </p:cNvSpPr>
          <p:nvPr/>
        </p:nvSpPr>
        <p:spPr bwMode="auto">
          <a:xfrm>
            <a:off x="7620000" y="5867400"/>
            <a:ext cx="0" cy="381000"/>
          </a:xfrm>
          <a:prstGeom prst="line">
            <a:avLst/>
          </a:prstGeom>
          <a:noFill/>
          <a:ln w="57150">
            <a:solidFill>
              <a:srgbClr val="FF0000"/>
            </a:solidFill>
            <a:round/>
            <a:headEnd/>
            <a:tailEnd type="triangle" w="lg" len="med"/>
          </a:ln>
        </p:spPr>
        <p:txBody>
          <a:bodyPr/>
          <a:lstStyle/>
          <a:p>
            <a:endParaRPr lang="en-US"/>
          </a:p>
        </p:txBody>
      </p:sp>
      <p:sp>
        <p:nvSpPr>
          <p:cNvPr id="76839" name="Rectangle 50"/>
          <p:cNvSpPr>
            <a:spLocks noChangeArrowheads="1"/>
          </p:cNvSpPr>
          <p:nvPr/>
        </p:nvSpPr>
        <p:spPr bwMode="auto">
          <a:xfrm>
            <a:off x="7086600" y="4419600"/>
            <a:ext cx="1752600" cy="730250"/>
          </a:xfrm>
          <a:prstGeom prst="rect">
            <a:avLst/>
          </a:prstGeom>
          <a:noFill/>
          <a:ln w="9525">
            <a:noFill/>
            <a:miter lim="800000"/>
            <a:headEnd/>
            <a:tailEnd/>
          </a:ln>
        </p:spPr>
        <p:txBody>
          <a:bodyPr>
            <a:spAutoFit/>
          </a:bodyPr>
          <a:lstStyle/>
          <a:p>
            <a:pPr eaLnBrk="0" hangingPunct="0">
              <a:spcBef>
                <a:spcPct val="50000"/>
              </a:spcBef>
            </a:pPr>
            <a:r>
              <a:rPr lang="de-DE" sz="1400" b="1"/>
              <a:t>inhibition of ribonucleotide reductase</a:t>
            </a:r>
            <a:endParaRPr lang="de-CH" sz="1400" b="1"/>
          </a:p>
        </p:txBody>
      </p:sp>
      <p:sp>
        <p:nvSpPr>
          <p:cNvPr id="312371" name="Rectangle 51"/>
          <p:cNvSpPr>
            <a:spLocks noChangeArrowheads="1"/>
          </p:cNvSpPr>
          <p:nvPr/>
        </p:nvSpPr>
        <p:spPr bwMode="auto">
          <a:xfrm>
            <a:off x="641350" y="765175"/>
            <a:ext cx="1570038" cy="360363"/>
          </a:xfrm>
          <a:prstGeom prst="rect">
            <a:avLst/>
          </a:prstGeom>
          <a:noFill/>
          <a:ln w="9525">
            <a:noFill/>
            <a:miter lim="800000"/>
            <a:headEnd/>
            <a:tailEnd/>
          </a:ln>
          <a:effectLst/>
        </p:spPr>
        <p:txBody>
          <a:bodyPr/>
          <a:lstStyle/>
          <a:p>
            <a:pPr marL="342900" indent="-342900">
              <a:lnSpc>
                <a:spcPct val="90000"/>
              </a:lnSpc>
              <a:spcBef>
                <a:spcPct val="20000"/>
              </a:spcBef>
              <a:defRPr/>
            </a:pPr>
            <a:r>
              <a:rPr lang="en-GB" b="1">
                <a:solidFill>
                  <a:schemeClr val="accent2"/>
                </a:solidFill>
                <a:effectLst>
                  <a:outerShdw blurRad="38100" dist="38100" dir="2700000" algn="tl">
                    <a:srgbClr val="C0C0C0"/>
                  </a:outerShdw>
                </a:effectLst>
                <a:latin typeface="Times New Roman" pitchFamily="18" charset="0"/>
              </a:rPr>
              <a:t>Cell death </a:t>
            </a:r>
          </a:p>
        </p:txBody>
      </p:sp>
      <p:sp>
        <p:nvSpPr>
          <p:cNvPr id="312372" name="Rectangle 52"/>
          <p:cNvSpPr>
            <a:spLocks noChangeArrowheads="1"/>
          </p:cNvSpPr>
          <p:nvPr/>
        </p:nvSpPr>
        <p:spPr bwMode="auto">
          <a:xfrm>
            <a:off x="395288" y="1412875"/>
            <a:ext cx="2305050" cy="360363"/>
          </a:xfrm>
          <a:prstGeom prst="rect">
            <a:avLst/>
          </a:prstGeom>
          <a:noFill/>
          <a:ln w="9525">
            <a:noFill/>
            <a:miter lim="800000"/>
            <a:headEnd/>
            <a:tailEnd/>
          </a:ln>
          <a:effectLst/>
        </p:spPr>
        <p:txBody>
          <a:bodyPr/>
          <a:lstStyle/>
          <a:p>
            <a:pPr marL="342900" indent="-342900">
              <a:lnSpc>
                <a:spcPct val="90000"/>
              </a:lnSpc>
              <a:spcBef>
                <a:spcPct val="20000"/>
              </a:spcBef>
              <a:defRPr/>
            </a:pPr>
            <a:r>
              <a:rPr lang="en-GB" b="1">
                <a:solidFill>
                  <a:schemeClr val="accent2"/>
                </a:solidFill>
                <a:effectLst>
                  <a:outerShdw blurRad="38100" dist="38100" dir="2700000" algn="tl">
                    <a:srgbClr val="C0C0C0"/>
                  </a:outerShdw>
                </a:effectLst>
                <a:latin typeface="Times New Roman" pitchFamily="18" charset="0"/>
              </a:rPr>
              <a:t>DNA degradation</a:t>
            </a:r>
            <a:r>
              <a:rPr lang="en-GB" sz="2000" b="1">
                <a:solidFill>
                  <a:schemeClr val="accent2"/>
                </a:solidFill>
                <a:effectLst>
                  <a:outerShdw blurRad="38100" dist="38100" dir="2700000" algn="tl">
                    <a:srgbClr val="C0C0C0"/>
                  </a:outerShdw>
                </a:effectLst>
                <a:latin typeface="Times New Roman" pitchFamily="18" charset="0"/>
              </a:rPr>
              <a:t> </a:t>
            </a:r>
          </a:p>
        </p:txBody>
      </p:sp>
      <p:sp>
        <p:nvSpPr>
          <p:cNvPr id="76842" name="Line 53"/>
          <p:cNvSpPr>
            <a:spLocks noChangeShapeType="1"/>
          </p:cNvSpPr>
          <p:nvPr/>
        </p:nvSpPr>
        <p:spPr bwMode="auto">
          <a:xfrm>
            <a:off x="1258888" y="1125538"/>
            <a:ext cx="0" cy="360362"/>
          </a:xfrm>
          <a:prstGeom prst="line">
            <a:avLst/>
          </a:prstGeom>
          <a:noFill/>
          <a:ln w="38100">
            <a:solidFill>
              <a:schemeClr val="accent2"/>
            </a:solidFill>
            <a:round/>
            <a:headEnd/>
            <a:tailEnd type="triangle" w="med" len="med"/>
          </a:ln>
        </p:spPr>
        <p:txBody>
          <a:bodyPr/>
          <a:lstStyle/>
          <a:p>
            <a:endParaRPr lang="en-US"/>
          </a:p>
        </p:txBody>
      </p:sp>
      <p:sp>
        <p:nvSpPr>
          <p:cNvPr id="76843" name="Line 54"/>
          <p:cNvSpPr>
            <a:spLocks noChangeShapeType="1"/>
          </p:cNvSpPr>
          <p:nvPr/>
        </p:nvSpPr>
        <p:spPr bwMode="auto">
          <a:xfrm>
            <a:off x="1258888" y="1773238"/>
            <a:ext cx="0" cy="403225"/>
          </a:xfrm>
          <a:prstGeom prst="line">
            <a:avLst/>
          </a:prstGeom>
          <a:noFill/>
          <a:ln w="38100">
            <a:solidFill>
              <a:schemeClr val="accent2"/>
            </a:solidFill>
            <a:round/>
            <a:headEnd/>
            <a:tailEnd type="triangle" w="med" len="med"/>
          </a:ln>
        </p:spPr>
        <p:txBody>
          <a:bodyPr/>
          <a:lstStyle/>
          <a:p>
            <a:endParaRPr lang="en-US"/>
          </a:p>
        </p:txBody>
      </p:sp>
      <p:sp>
        <p:nvSpPr>
          <p:cNvPr id="76844" name="Oval 55"/>
          <p:cNvSpPr>
            <a:spLocks noChangeArrowheads="1"/>
          </p:cNvSpPr>
          <p:nvPr/>
        </p:nvSpPr>
        <p:spPr bwMode="auto">
          <a:xfrm>
            <a:off x="3429000" y="1447800"/>
            <a:ext cx="1524000" cy="381000"/>
          </a:xfrm>
          <a:prstGeom prst="ellipse">
            <a:avLst/>
          </a:prstGeom>
          <a:noFill/>
          <a:ln w="38100">
            <a:solidFill>
              <a:srgbClr val="FF3300"/>
            </a:solidFill>
            <a:round/>
            <a:headEnd/>
            <a:tailEnd/>
          </a:ln>
        </p:spPr>
        <p:txBody>
          <a:bodyPr wrap="none" anchor="ctr"/>
          <a:lstStyle/>
          <a:p>
            <a:endParaRPr lang="en-US"/>
          </a:p>
        </p:txBody>
      </p:sp>
      <p:sp>
        <p:nvSpPr>
          <p:cNvPr id="76845" name="Oval 56"/>
          <p:cNvSpPr>
            <a:spLocks noChangeArrowheads="1"/>
          </p:cNvSpPr>
          <p:nvPr/>
        </p:nvSpPr>
        <p:spPr bwMode="auto">
          <a:xfrm>
            <a:off x="3505200" y="2057400"/>
            <a:ext cx="1524000" cy="381000"/>
          </a:xfrm>
          <a:prstGeom prst="ellipse">
            <a:avLst/>
          </a:prstGeom>
          <a:noFill/>
          <a:ln w="38100">
            <a:solidFill>
              <a:srgbClr val="FF3300"/>
            </a:solidFill>
            <a:round/>
            <a:headEnd/>
            <a:tailEnd/>
          </a:ln>
        </p:spPr>
        <p:txBody>
          <a:bodyPr wrap="none" anchor="ctr"/>
          <a:lstStyle/>
          <a:p>
            <a:endParaRPr lang="en-US"/>
          </a:p>
        </p:txBody>
      </p:sp>
      <p:sp>
        <p:nvSpPr>
          <p:cNvPr id="76846" name="Oval 57"/>
          <p:cNvSpPr>
            <a:spLocks noChangeArrowheads="1"/>
          </p:cNvSpPr>
          <p:nvPr/>
        </p:nvSpPr>
        <p:spPr bwMode="auto">
          <a:xfrm>
            <a:off x="152400" y="6248400"/>
            <a:ext cx="1524000" cy="381000"/>
          </a:xfrm>
          <a:prstGeom prst="ellipse">
            <a:avLst/>
          </a:prstGeom>
          <a:noFill/>
          <a:ln w="38100">
            <a:solidFill>
              <a:srgbClr val="FF33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4 Marcador de número de diapositiva"/>
          <p:cNvSpPr>
            <a:spLocks noGrp="1"/>
          </p:cNvSpPr>
          <p:nvPr>
            <p:ph type="sldNum" sz="quarter" idx="12"/>
          </p:nvPr>
        </p:nvSpPr>
        <p:spPr/>
        <p:txBody>
          <a:bodyPr/>
          <a:lstStyle/>
          <a:p>
            <a:pPr>
              <a:defRPr/>
            </a:pPr>
            <a:fld id="{7707EC1A-46CE-409F-8B5F-0905AEB6E555}" type="slidenum">
              <a:rPr lang="de-DE">
                <a:latin typeface="Arial" pitchFamily="34" charset="0"/>
              </a:rPr>
              <a:pPr>
                <a:defRPr/>
              </a:pPr>
              <a:t>28</a:t>
            </a:fld>
            <a:endParaRPr lang="de-DE">
              <a:latin typeface="Arial" pitchFamily="34" charset="0"/>
            </a:endParaRPr>
          </a:p>
        </p:txBody>
      </p:sp>
      <p:sp>
        <p:nvSpPr>
          <p:cNvPr id="80899" name="Rectangle 2"/>
          <p:cNvSpPr>
            <a:spLocks noChangeArrowheads="1"/>
          </p:cNvSpPr>
          <p:nvPr/>
        </p:nvSpPr>
        <p:spPr bwMode="auto">
          <a:xfrm>
            <a:off x="273050" y="2736850"/>
            <a:ext cx="3562350" cy="2624138"/>
          </a:xfrm>
          <a:prstGeom prst="rect">
            <a:avLst/>
          </a:prstGeom>
          <a:noFill/>
          <a:ln w="50800">
            <a:solidFill>
              <a:srgbClr val="FF0000"/>
            </a:solidFill>
            <a:miter lim="800000"/>
            <a:headEnd/>
            <a:tailEnd/>
          </a:ln>
        </p:spPr>
        <p:txBody>
          <a:bodyPr wrap="none" anchor="ctr"/>
          <a:lstStyle/>
          <a:p>
            <a:endParaRPr lang="en-US">
              <a:latin typeface="Calibri" pitchFamily="34" charset="0"/>
            </a:endParaRPr>
          </a:p>
        </p:txBody>
      </p:sp>
      <p:sp>
        <p:nvSpPr>
          <p:cNvPr id="2191363" name="Text Box 3"/>
          <p:cNvSpPr txBox="1">
            <a:spLocks noChangeArrowheads="1"/>
          </p:cNvSpPr>
          <p:nvPr/>
        </p:nvSpPr>
        <p:spPr bwMode="auto">
          <a:xfrm>
            <a:off x="407988" y="455613"/>
            <a:ext cx="7972425" cy="674687"/>
          </a:xfrm>
          <a:prstGeom prst="rect">
            <a:avLst/>
          </a:prstGeom>
          <a:noFill/>
          <a:ln w="9525">
            <a:noFill/>
            <a:miter lim="800000"/>
            <a:headEnd/>
            <a:tailEnd/>
          </a:ln>
          <a:effectLst/>
        </p:spPr>
        <p:txBody>
          <a:bodyPr lIns="91410" tIns="45706" rIns="91410" bIns="45706" anchor="ctr"/>
          <a:lstStyle/>
          <a:p>
            <a:pPr eaLnBrk="0" hangingPunct="0"/>
            <a:endParaRPr lang="ca-ES" sz="2600">
              <a:solidFill>
                <a:srgbClr val="C80000"/>
              </a:solidFill>
              <a:effectLst>
                <a:outerShdw blurRad="38100" dist="38100" dir="2700000" algn="tl">
                  <a:srgbClr val="C0C0C0"/>
                </a:outerShdw>
              </a:effectLst>
            </a:endParaRPr>
          </a:p>
        </p:txBody>
      </p:sp>
      <p:sp>
        <p:nvSpPr>
          <p:cNvPr id="80901" name="Rectangle 4"/>
          <p:cNvSpPr>
            <a:spLocks noChangeArrowheads="1"/>
          </p:cNvSpPr>
          <p:nvPr/>
        </p:nvSpPr>
        <p:spPr bwMode="auto">
          <a:xfrm>
            <a:off x="6911975" y="2487613"/>
            <a:ext cx="69850" cy="304800"/>
          </a:xfrm>
          <a:prstGeom prst="rect">
            <a:avLst/>
          </a:prstGeom>
          <a:noFill/>
          <a:ln w="9525">
            <a:noFill/>
            <a:miter lim="800000"/>
            <a:headEnd/>
            <a:tailEnd/>
          </a:ln>
        </p:spPr>
        <p:txBody>
          <a:bodyPr wrap="none" lIns="0" tIns="0" rIns="0" bIns="0">
            <a:spAutoFit/>
          </a:bodyPr>
          <a:lstStyle/>
          <a:p>
            <a:pPr eaLnBrk="0" hangingPunct="0"/>
            <a:r>
              <a:rPr lang="en-US" sz="2000">
                <a:solidFill>
                  <a:srgbClr val="000000"/>
                </a:solidFill>
              </a:rPr>
              <a:t> </a:t>
            </a:r>
            <a:endParaRPr lang="de-DE" sz="2400">
              <a:latin typeface="Times"/>
            </a:endParaRPr>
          </a:p>
        </p:txBody>
      </p:sp>
      <p:sp>
        <p:nvSpPr>
          <p:cNvPr id="80902" name="Rectangle 5"/>
          <p:cNvSpPr>
            <a:spLocks noChangeArrowheads="1"/>
          </p:cNvSpPr>
          <p:nvPr/>
        </p:nvSpPr>
        <p:spPr bwMode="auto">
          <a:xfrm>
            <a:off x="7070725" y="4784725"/>
            <a:ext cx="1709738" cy="488950"/>
          </a:xfrm>
          <a:prstGeom prst="rect">
            <a:avLst/>
          </a:prstGeom>
          <a:noFill/>
          <a:ln w="9525">
            <a:noFill/>
            <a:miter lim="800000"/>
            <a:headEnd/>
            <a:tailEnd/>
          </a:ln>
        </p:spPr>
        <p:txBody>
          <a:bodyPr wrap="none" lIns="0" tIns="0" rIns="0" bIns="0">
            <a:spAutoFit/>
          </a:bodyPr>
          <a:lstStyle/>
          <a:p>
            <a:pPr eaLnBrk="0" hangingPunct="0"/>
            <a:r>
              <a:rPr lang="en-US" sz="1600">
                <a:solidFill>
                  <a:srgbClr val="000000"/>
                </a:solidFill>
              </a:rPr>
              <a:t>Monoclonal IgG1</a:t>
            </a:r>
          </a:p>
          <a:p>
            <a:pPr eaLnBrk="0" hangingPunct="0"/>
            <a:r>
              <a:rPr lang="en-US" sz="1600">
                <a:solidFill>
                  <a:srgbClr val="000000"/>
                </a:solidFill>
              </a:rPr>
              <a:t>(i.e. Rituxan®)</a:t>
            </a:r>
            <a:endParaRPr lang="de-DE" sz="1600"/>
          </a:p>
        </p:txBody>
      </p:sp>
      <p:sp>
        <p:nvSpPr>
          <p:cNvPr id="80903" name="Freeform 6"/>
          <p:cNvSpPr>
            <a:spLocks/>
          </p:cNvSpPr>
          <p:nvPr/>
        </p:nvSpPr>
        <p:spPr bwMode="auto">
          <a:xfrm>
            <a:off x="7207250" y="3314700"/>
            <a:ext cx="1495425" cy="1401763"/>
          </a:xfrm>
          <a:custGeom>
            <a:avLst/>
            <a:gdLst>
              <a:gd name="T0" fmla="*/ 2147483647 w 1208"/>
              <a:gd name="T1" fmla="*/ 2147483647 h 1344"/>
              <a:gd name="T2" fmla="*/ 2147483647 w 1208"/>
              <a:gd name="T3" fmla="*/ 2147483647 h 1344"/>
              <a:gd name="T4" fmla="*/ 2147483647 w 1208"/>
              <a:gd name="T5" fmla="*/ 2147483647 h 1344"/>
              <a:gd name="T6" fmla="*/ 2147483647 w 1208"/>
              <a:gd name="T7" fmla="*/ 2147483647 h 1344"/>
              <a:gd name="T8" fmla="*/ 2147483647 w 1208"/>
              <a:gd name="T9" fmla="*/ 2147483647 h 1344"/>
              <a:gd name="T10" fmla="*/ 2147483647 w 1208"/>
              <a:gd name="T11" fmla="*/ 2147483647 h 1344"/>
              <a:gd name="T12" fmla="*/ 2147483647 w 1208"/>
              <a:gd name="T13" fmla="*/ 2147483647 h 1344"/>
              <a:gd name="T14" fmla="*/ 2147483647 w 1208"/>
              <a:gd name="T15" fmla="*/ 2147483647 h 1344"/>
              <a:gd name="T16" fmla="*/ 2147483647 w 1208"/>
              <a:gd name="T17" fmla="*/ 2147483647 h 1344"/>
              <a:gd name="T18" fmla="*/ 2147483647 w 1208"/>
              <a:gd name="T19" fmla="*/ 2147483647 h 1344"/>
              <a:gd name="T20" fmla="*/ 2147483647 w 1208"/>
              <a:gd name="T21" fmla="*/ 2147483647 h 1344"/>
              <a:gd name="T22" fmla="*/ 2147483647 w 1208"/>
              <a:gd name="T23" fmla="*/ 2147483647 h 1344"/>
              <a:gd name="T24" fmla="*/ 2147483647 w 1208"/>
              <a:gd name="T25" fmla="*/ 2147483647 h 1344"/>
              <a:gd name="T26" fmla="*/ 2147483647 w 1208"/>
              <a:gd name="T27" fmla="*/ 2147483647 h 1344"/>
              <a:gd name="T28" fmla="*/ 2147483647 w 1208"/>
              <a:gd name="T29" fmla="*/ 2147483647 h 1344"/>
              <a:gd name="T30" fmla="*/ 2147483647 w 1208"/>
              <a:gd name="T31" fmla="*/ 2147483647 h 1344"/>
              <a:gd name="T32" fmla="*/ 2147483647 w 1208"/>
              <a:gd name="T33" fmla="*/ 2147483647 h 1344"/>
              <a:gd name="T34" fmla="*/ 0 w 1208"/>
              <a:gd name="T35" fmla="*/ 2147483647 h 1344"/>
              <a:gd name="T36" fmla="*/ 0 w 1208"/>
              <a:gd name="T37" fmla="*/ 2147483647 h 1344"/>
              <a:gd name="T38" fmla="*/ 2147483647 w 1208"/>
              <a:gd name="T39" fmla="*/ 2147483647 h 1344"/>
              <a:gd name="T40" fmla="*/ 2147483647 w 1208"/>
              <a:gd name="T41" fmla="*/ 2147483647 h 1344"/>
              <a:gd name="T42" fmla="*/ 2147483647 w 1208"/>
              <a:gd name="T43" fmla="*/ 2147483647 h 1344"/>
              <a:gd name="T44" fmla="*/ 2147483647 w 1208"/>
              <a:gd name="T45" fmla="*/ 2147483647 h 1344"/>
              <a:gd name="T46" fmla="*/ 2147483647 w 1208"/>
              <a:gd name="T47" fmla="*/ 2147483647 h 1344"/>
              <a:gd name="T48" fmla="*/ 2147483647 w 1208"/>
              <a:gd name="T49" fmla="*/ 2147483647 h 1344"/>
              <a:gd name="T50" fmla="*/ 2147483647 w 1208"/>
              <a:gd name="T51" fmla="*/ 2147483647 h 1344"/>
              <a:gd name="T52" fmla="*/ 2147483647 w 1208"/>
              <a:gd name="T53" fmla="*/ 0 h 1344"/>
              <a:gd name="T54" fmla="*/ 2147483647 w 1208"/>
              <a:gd name="T55" fmla="*/ 0 h 1344"/>
              <a:gd name="T56" fmla="*/ 2147483647 w 1208"/>
              <a:gd name="T57" fmla="*/ 2147483647 h 1344"/>
              <a:gd name="T58" fmla="*/ 2147483647 w 1208"/>
              <a:gd name="T59" fmla="*/ 2147483647 h 1344"/>
              <a:gd name="T60" fmla="*/ 2147483647 w 1208"/>
              <a:gd name="T61" fmla="*/ 2147483647 h 1344"/>
              <a:gd name="T62" fmla="*/ 2147483647 w 1208"/>
              <a:gd name="T63" fmla="*/ 2147483647 h 1344"/>
              <a:gd name="T64" fmla="*/ 2147483647 w 1208"/>
              <a:gd name="T65" fmla="*/ 2147483647 h 1344"/>
              <a:gd name="T66" fmla="*/ 2147483647 w 1208"/>
              <a:gd name="T67" fmla="*/ 2147483647 h 1344"/>
              <a:gd name="T68" fmla="*/ 2147483647 w 1208"/>
              <a:gd name="T69" fmla="*/ 2147483647 h 1344"/>
              <a:gd name="T70" fmla="*/ 2147483647 w 1208"/>
              <a:gd name="T71" fmla="*/ 2147483647 h 13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08"/>
              <a:gd name="T109" fmla="*/ 0 h 1344"/>
              <a:gd name="T110" fmla="*/ 1208 w 1208"/>
              <a:gd name="T111" fmla="*/ 1344 h 13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08" h="1344">
                <a:moveTo>
                  <a:pt x="1208" y="672"/>
                </a:moveTo>
                <a:lnTo>
                  <a:pt x="1192" y="800"/>
                </a:lnTo>
                <a:lnTo>
                  <a:pt x="1160" y="928"/>
                </a:lnTo>
                <a:lnTo>
                  <a:pt x="1104" y="1040"/>
                </a:lnTo>
                <a:lnTo>
                  <a:pt x="1032" y="1144"/>
                </a:lnTo>
                <a:lnTo>
                  <a:pt x="936" y="1224"/>
                </a:lnTo>
                <a:lnTo>
                  <a:pt x="840" y="1288"/>
                </a:lnTo>
                <a:lnTo>
                  <a:pt x="720" y="1328"/>
                </a:lnTo>
                <a:lnTo>
                  <a:pt x="600" y="1344"/>
                </a:lnTo>
                <a:lnTo>
                  <a:pt x="480" y="1328"/>
                </a:lnTo>
                <a:lnTo>
                  <a:pt x="368" y="1288"/>
                </a:lnTo>
                <a:lnTo>
                  <a:pt x="264" y="1224"/>
                </a:lnTo>
                <a:lnTo>
                  <a:pt x="176" y="1144"/>
                </a:lnTo>
                <a:lnTo>
                  <a:pt x="104" y="1040"/>
                </a:lnTo>
                <a:lnTo>
                  <a:pt x="48" y="928"/>
                </a:lnTo>
                <a:lnTo>
                  <a:pt x="8" y="800"/>
                </a:lnTo>
                <a:lnTo>
                  <a:pt x="0" y="672"/>
                </a:lnTo>
                <a:lnTo>
                  <a:pt x="8" y="536"/>
                </a:lnTo>
                <a:lnTo>
                  <a:pt x="48" y="408"/>
                </a:lnTo>
                <a:lnTo>
                  <a:pt x="104" y="296"/>
                </a:lnTo>
                <a:lnTo>
                  <a:pt x="176" y="192"/>
                </a:lnTo>
                <a:lnTo>
                  <a:pt x="264" y="112"/>
                </a:lnTo>
                <a:lnTo>
                  <a:pt x="368" y="48"/>
                </a:lnTo>
                <a:lnTo>
                  <a:pt x="480" y="8"/>
                </a:lnTo>
                <a:lnTo>
                  <a:pt x="600" y="0"/>
                </a:lnTo>
                <a:lnTo>
                  <a:pt x="720" y="8"/>
                </a:lnTo>
                <a:lnTo>
                  <a:pt x="840" y="48"/>
                </a:lnTo>
                <a:lnTo>
                  <a:pt x="936" y="112"/>
                </a:lnTo>
                <a:lnTo>
                  <a:pt x="1032" y="192"/>
                </a:lnTo>
                <a:lnTo>
                  <a:pt x="1104" y="296"/>
                </a:lnTo>
                <a:lnTo>
                  <a:pt x="1160" y="408"/>
                </a:lnTo>
                <a:lnTo>
                  <a:pt x="1192" y="536"/>
                </a:lnTo>
                <a:lnTo>
                  <a:pt x="1208" y="672"/>
                </a:lnTo>
                <a:close/>
              </a:path>
            </a:pathLst>
          </a:custGeom>
          <a:solidFill>
            <a:srgbClr val="ECEC22"/>
          </a:solidFill>
          <a:ln w="9525">
            <a:solidFill>
              <a:schemeClr val="tx1"/>
            </a:solidFill>
            <a:round/>
            <a:headEnd/>
            <a:tailEnd/>
          </a:ln>
        </p:spPr>
        <p:txBody>
          <a:bodyPr/>
          <a:lstStyle/>
          <a:p>
            <a:endParaRPr lang="en-US">
              <a:latin typeface="Calibri" pitchFamily="34" charset="0"/>
            </a:endParaRPr>
          </a:p>
        </p:txBody>
      </p:sp>
      <p:sp>
        <p:nvSpPr>
          <p:cNvPr id="80904" name="Freeform 7"/>
          <p:cNvSpPr>
            <a:spLocks/>
          </p:cNvSpPr>
          <p:nvPr/>
        </p:nvSpPr>
        <p:spPr bwMode="auto">
          <a:xfrm>
            <a:off x="6994525" y="4124325"/>
            <a:ext cx="269875" cy="31750"/>
          </a:xfrm>
          <a:custGeom>
            <a:avLst/>
            <a:gdLst>
              <a:gd name="T0" fmla="*/ 2147483647 w 264"/>
              <a:gd name="T1" fmla="*/ 0 h 48"/>
              <a:gd name="T2" fmla="*/ 0 w 264"/>
              <a:gd name="T3" fmla="*/ 2147483647 h 48"/>
              <a:gd name="T4" fmla="*/ 0 w 264"/>
              <a:gd name="T5" fmla="*/ 2147483647 h 48"/>
              <a:gd name="T6" fmla="*/ 2147483647 w 264"/>
              <a:gd name="T7" fmla="*/ 2147483647 h 48"/>
              <a:gd name="T8" fmla="*/ 2147483647 w 264"/>
              <a:gd name="T9" fmla="*/ 2147483647 h 48"/>
              <a:gd name="T10" fmla="*/ 2147483647 w 264"/>
              <a:gd name="T11" fmla="*/ 2147483647 h 48"/>
              <a:gd name="T12" fmla="*/ 2147483647 w 264"/>
              <a:gd name="T13" fmla="*/ 2147483647 h 48"/>
              <a:gd name="T14" fmla="*/ 2147483647 w 264"/>
              <a:gd name="T15" fmla="*/ 0 h 48"/>
              <a:gd name="T16" fmla="*/ 2147483647 w 264"/>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
              <a:gd name="T28" fmla="*/ 0 h 48"/>
              <a:gd name="T29" fmla="*/ 264 w 264"/>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 h="48">
                <a:moveTo>
                  <a:pt x="8" y="0"/>
                </a:moveTo>
                <a:lnTo>
                  <a:pt x="0" y="8"/>
                </a:lnTo>
                <a:lnTo>
                  <a:pt x="0" y="32"/>
                </a:lnTo>
                <a:lnTo>
                  <a:pt x="8" y="48"/>
                </a:lnTo>
                <a:lnTo>
                  <a:pt x="248" y="48"/>
                </a:lnTo>
                <a:lnTo>
                  <a:pt x="264" y="32"/>
                </a:lnTo>
                <a:lnTo>
                  <a:pt x="264" y="8"/>
                </a:lnTo>
                <a:lnTo>
                  <a:pt x="248" y="0"/>
                </a:lnTo>
                <a:lnTo>
                  <a:pt x="8" y="0"/>
                </a:lnTo>
                <a:close/>
              </a:path>
            </a:pathLst>
          </a:custGeom>
          <a:solidFill>
            <a:srgbClr val="FF4000"/>
          </a:solidFill>
          <a:ln w="9525">
            <a:noFill/>
            <a:round/>
            <a:headEnd/>
            <a:tailEnd/>
          </a:ln>
        </p:spPr>
        <p:txBody>
          <a:bodyPr/>
          <a:lstStyle/>
          <a:p>
            <a:endParaRPr lang="en-US">
              <a:latin typeface="Calibri" pitchFamily="34" charset="0"/>
            </a:endParaRPr>
          </a:p>
        </p:txBody>
      </p:sp>
      <p:sp>
        <p:nvSpPr>
          <p:cNvPr id="80905" name="Freeform 8"/>
          <p:cNvSpPr>
            <a:spLocks/>
          </p:cNvSpPr>
          <p:nvPr/>
        </p:nvSpPr>
        <p:spPr bwMode="auto">
          <a:xfrm>
            <a:off x="6994525" y="4149725"/>
            <a:ext cx="277813" cy="31750"/>
          </a:xfrm>
          <a:custGeom>
            <a:avLst/>
            <a:gdLst>
              <a:gd name="T0" fmla="*/ 0 w 272"/>
              <a:gd name="T1" fmla="*/ 2147483647 h 48"/>
              <a:gd name="T2" fmla="*/ 0 w 272"/>
              <a:gd name="T3" fmla="*/ 2147483647 h 48"/>
              <a:gd name="T4" fmla="*/ 0 w 272"/>
              <a:gd name="T5" fmla="*/ 2147483647 h 48"/>
              <a:gd name="T6" fmla="*/ 0 w 272"/>
              <a:gd name="T7" fmla="*/ 2147483647 h 48"/>
              <a:gd name="T8" fmla="*/ 0 w 272"/>
              <a:gd name="T9" fmla="*/ 2147483647 h 48"/>
              <a:gd name="T10" fmla="*/ 0 w 272"/>
              <a:gd name="T11" fmla="*/ 2147483647 h 48"/>
              <a:gd name="T12" fmla="*/ 2147483647 w 272"/>
              <a:gd name="T13" fmla="*/ 2147483647 h 48"/>
              <a:gd name="T14" fmla="*/ 2147483647 w 272"/>
              <a:gd name="T15" fmla="*/ 2147483647 h 48"/>
              <a:gd name="T16" fmla="*/ 2147483647 w 272"/>
              <a:gd name="T17" fmla="*/ 2147483647 h 48"/>
              <a:gd name="T18" fmla="*/ 2147483647 w 272"/>
              <a:gd name="T19" fmla="*/ 2147483647 h 48"/>
              <a:gd name="T20" fmla="*/ 2147483647 w 272"/>
              <a:gd name="T21" fmla="*/ 2147483647 h 48"/>
              <a:gd name="T22" fmla="*/ 2147483647 w 272"/>
              <a:gd name="T23" fmla="*/ 2147483647 h 48"/>
              <a:gd name="T24" fmla="*/ 2147483647 w 272"/>
              <a:gd name="T25" fmla="*/ 2147483647 h 48"/>
              <a:gd name="T26" fmla="*/ 2147483647 w 272"/>
              <a:gd name="T27" fmla="*/ 2147483647 h 48"/>
              <a:gd name="T28" fmla="*/ 2147483647 w 272"/>
              <a:gd name="T29" fmla="*/ 2147483647 h 48"/>
              <a:gd name="T30" fmla="*/ 2147483647 w 272"/>
              <a:gd name="T31" fmla="*/ 2147483647 h 48"/>
              <a:gd name="T32" fmla="*/ 2147483647 w 272"/>
              <a:gd name="T33" fmla="*/ 2147483647 h 48"/>
              <a:gd name="T34" fmla="*/ 2147483647 w 272"/>
              <a:gd name="T35" fmla="*/ 2147483647 h 48"/>
              <a:gd name="T36" fmla="*/ 2147483647 w 272"/>
              <a:gd name="T37" fmla="*/ 0 h 48"/>
              <a:gd name="T38" fmla="*/ 2147483647 w 272"/>
              <a:gd name="T39" fmla="*/ 0 h 48"/>
              <a:gd name="T40" fmla="*/ 2147483647 w 272"/>
              <a:gd name="T41" fmla="*/ 0 h 48"/>
              <a:gd name="T42" fmla="*/ 2147483647 w 272"/>
              <a:gd name="T43" fmla="*/ 0 h 48"/>
              <a:gd name="T44" fmla="*/ 2147483647 w 272"/>
              <a:gd name="T45" fmla="*/ 0 h 48"/>
              <a:gd name="T46" fmla="*/ 2147483647 w 272"/>
              <a:gd name="T47" fmla="*/ 0 h 48"/>
              <a:gd name="T48" fmla="*/ 0 w 272"/>
              <a:gd name="T49" fmla="*/ 2147483647 h 48"/>
              <a:gd name="T50" fmla="*/ 2147483647 w 272"/>
              <a:gd name="T51" fmla="*/ 2147483647 h 48"/>
              <a:gd name="T52" fmla="*/ 2147483647 w 272"/>
              <a:gd name="T53" fmla="*/ 2147483647 h 48"/>
              <a:gd name="T54" fmla="*/ 2147483647 w 272"/>
              <a:gd name="T55" fmla="*/ 2147483647 h 48"/>
              <a:gd name="T56" fmla="*/ 2147483647 w 272"/>
              <a:gd name="T57" fmla="*/ 2147483647 h 48"/>
              <a:gd name="T58" fmla="*/ 2147483647 w 272"/>
              <a:gd name="T59" fmla="*/ 2147483647 h 48"/>
              <a:gd name="T60" fmla="*/ 2147483647 w 272"/>
              <a:gd name="T61" fmla="*/ 2147483647 h 48"/>
              <a:gd name="T62" fmla="*/ 2147483647 w 272"/>
              <a:gd name="T63" fmla="*/ 2147483647 h 48"/>
              <a:gd name="T64" fmla="*/ 2147483647 w 272"/>
              <a:gd name="T65" fmla="*/ 2147483647 h 48"/>
              <a:gd name="T66" fmla="*/ 2147483647 w 272"/>
              <a:gd name="T67" fmla="*/ 2147483647 h 48"/>
              <a:gd name="T68" fmla="*/ 0 w 272"/>
              <a:gd name="T69" fmla="*/ 2147483647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2"/>
              <a:gd name="T106" fmla="*/ 0 h 48"/>
              <a:gd name="T107" fmla="*/ 272 w 272"/>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2" h="48">
                <a:moveTo>
                  <a:pt x="0" y="8"/>
                </a:moveTo>
                <a:lnTo>
                  <a:pt x="0" y="8"/>
                </a:lnTo>
                <a:lnTo>
                  <a:pt x="0" y="32"/>
                </a:lnTo>
                <a:lnTo>
                  <a:pt x="8" y="48"/>
                </a:lnTo>
                <a:lnTo>
                  <a:pt x="248" y="48"/>
                </a:lnTo>
                <a:lnTo>
                  <a:pt x="264" y="32"/>
                </a:lnTo>
                <a:lnTo>
                  <a:pt x="272" y="32"/>
                </a:lnTo>
                <a:lnTo>
                  <a:pt x="272" y="8"/>
                </a:lnTo>
                <a:lnTo>
                  <a:pt x="264" y="8"/>
                </a:lnTo>
                <a:lnTo>
                  <a:pt x="248" y="0"/>
                </a:lnTo>
                <a:lnTo>
                  <a:pt x="8" y="0"/>
                </a:lnTo>
                <a:lnTo>
                  <a:pt x="0" y="8"/>
                </a:lnTo>
                <a:lnTo>
                  <a:pt x="24" y="8"/>
                </a:lnTo>
                <a:lnTo>
                  <a:pt x="248" y="8"/>
                </a:lnTo>
                <a:lnTo>
                  <a:pt x="264" y="8"/>
                </a:lnTo>
                <a:lnTo>
                  <a:pt x="264" y="32"/>
                </a:lnTo>
                <a:lnTo>
                  <a:pt x="248" y="32"/>
                </a:lnTo>
                <a:lnTo>
                  <a:pt x="24" y="32"/>
                </a:lnTo>
                <a:lnTo>
                  <a:pt x="8" y="32"/>
                </a:lnTo>
                <a:lnTo>
                  <a:pt x="8" y="8"/>
                </a:lnTo>
                <a:lnTo>
                  <a:pt x="24" y="8"/>
                </a:lnTo>
                <a:lnTo>
                  <a:pt x="0" y="8"/>
                </a:lnTo>
                <a:close/>
              </a:path>
            </a:pathLst>
          </a:custGeom>
          <a:solidFill>
            <a:srgbClr val="FF4000"/>
          </a:solidFill>
          <a:ln w="28575">
            <a:solidFill>
              <a:srgbClr val="0116FF"/>
            </a:solidFill>
            <a:round/>
            <a:headEnd/>
            <a:tailEnd/>
          </a:ln>
        </p:spPr>
        <p:txBody>
          <a:bodyPr/>
          <a:lstStyle/>
          <a:p>
            <a:endParaRPr lang="en-US">
              <a:latin typeface="Calibri" pitchFamily="34" charset="0"/>
            </a:endParaRPr>
          </a:p>
        </p:txBody>
      </p:sp>
      <p:grpSp>
        <p:nvGrpSpPr>
          <p:cNvPr id="2" name="Group 9"/>
          <p:cNvGrpSpPr>
            <a:grpSpLocks/>
          </p:cNvGrpSpPr>
          <p:nvPr/>
        </p:nvGrpSpPr>
        <p:grpSpPr bwMode="auto">
          <a:xfrm>
            <a:off x="6219825" y="3821113"/>
            <a:ext cx="830263" cy="463550"/>
            <a:chOff x="4194" y="1392"/>
            <a:chExt cx="523" cy="292"/>
          </a:xfrm>
        </p:grpSpPr>
        <p:sp>
          <p:nvSpPr>
            <p:cNvPr id="80973" name="Line 10"/>
            <p:cNvSpPr>
              <a:spLocks noChangeShapeType="1"/>
            </p:cNvSpPr>
            <p:nvPr/>
          </p:nvSpPr>
          <p:spPr bwMode="auto">
            <a:xfrm>
              <a:off x="4379" y="1542"/>
              <a:ext cx="338" cy="0"/>
            </a:xfrm>
            <a:prstGeom prst="line">
              <a:avLst/>
            </a:prstGeom>
            <a:noFill/>
            <a:ln w="180975">
              <a:solidFill>
                <a:srgbClr val="00CC66"/>
              </a:solidFill>
              <a:round/>
              <a:headEnd/>
              <a:tailEnd/>
            </a:ln>
          </p:spPr>
          <p:txBody>
            <a:bodyPr wrap="none" anchor="ctr"/>
            <a:lstStyle/>
            <a:p>
              <a:endParaRPr lang="en-US"/>
            </a:p>
          </p:txBody>
        </p:sp>
        <p:sp>
          <p:nvSpPr>
            <p:cNvPr id="80974" name="Line 11"/>
            <p:cNvSpPr>
              <a:spLocks noChangeShapeType="1"/>
            </p:cNvSpPr>
            <p:nvPr/>
          </p:nvSpPr>
          <p:spPr bwMode="auto">
            <a:xfrm>
              <a:off x="4205" y="1392"/>
              <a:ext cx="185" cy="142"/>
            </a:xfrm>
            <a:prstGeom prst="line">
              <a:avLst/>
            </a:prstGeom>
            <a:noFill/>
            <a:ln w="180975">
              <a:solidFill>
                <a:srgbClr val="00CC66"/>
              </a:solidFill>
              <a:round/>
              <a:headEnd/>
              <a:tailEnd/>
            </a:ln>
          </p:spPr>
          <p:txBody>
            <a:bodyPr wrap="none" anchor="ctr"/>
            <a:lstStyle/>
            <a:p>
              <a:endParaRPr lang="en-US"/>
            </a:p>
          </p:txBody>
        </p:sp>
        <p:sp>
          <p:nvSpPr>
            <p:cNvPr id="80975" name="Line 12"/>
            <p:cNvSpPr>
              <a:spLocks noChangeShapeType="1"/>
            </p:cNvSpPr>
            <p:nvPr/>
          </p:nvSpPr>
          <p:spPr bwMode="auto">
            <a:xfrm flipV="1">
              <a:off x="4194" y="1542"/>
              <a:ext cx="185" cy="142"/>
            </a:xfrm>
            <a:prstGeom prst="line">
              <a:avLst/>
            </a:prstGeom>
            <a:noFill/>
            <a:ln w="180975">
              <a:solidFill>
                <a:srgbClr val="00CC66"/>
              </a:solidFill>
              <a:round/>
              <a:headEnd/>
              <a:tailEnd/>
            </a:ln>
          </p:spPr>
          <p:txBody>
            <a:bodyPr wrap="none" anchor="ctr"/>
            <a:lstStyle/>
            <a:p>
              <a:endParaRPr lang="en-US"/>
            </a:p>
          </p:txBody>
        </p:sp>
      </p:grpSp>
      <p:sp>
        <p:nvSpPr>
          <p:cNvPr id="80907" name="Line 13"/>
          <p:cNvSpPr>
            <a:spLocks noChangeShapeType="1"/>
          </p:cNvSpPr>
          <p:nvPr/>
        </p:nvSpPr>
        <p:spPr bwMode="auto">
          <a:xfrm rot="-5400000">
            <a:off x="4397375" y="2212976"/>
            <a:ext cx="536575" cy="0"/>
          </a:xfrm>
          <a:prstGeom prst="line">
            <a:avLst/>
          </a:prstGeom>
          <a:noFill/>
          <a:ln w="180975">
            <a:solidFill>
              <a:srgbClr val="00CC66"/>
            </a:solidFill>
            <a:round/>
            <a:headEnd/>
            <a:tailEnd/>
          </a:ln>
        </p:spPr>
        <p:txBody>
          <a:bodyPr wrap="none" anchor="ctr"/>
          <a:lstStyle/>
          <a:p>
            <a:endParaRPr lang="en-US"/>
          </a:p>
        </p:txBody>
      </p:sp>
      <p:sp>
        <p:nvSpPr>
          <p:cNvPr id="80908" name="Line 14"/>
          <p:cNvSpPr>
            <a:spLocks noChangeShapeType="1"/>
          </p:cNvSpPr>
          <p:nvPr/>
        </p:nvSpPr>
        <p:spPr bwMode="auto">
          <a:xfrm rot="-5400000">
            <a:off x="4393407" y="2496344"/>
            <a:ext cx="293687" cy="225425"/>
          </a:xfrm>
          <a:prstGeom prst="line">
            <a:avLst/>
          </a:prstGeom>
          <a:noFill/>
          <a:ln w="180975">
            <a:solidFill>
              <a:srgbClr val="00CC66"/>
            </a:solidFill>
            <a:round/>
            <a:headEnd/>
            <a:tailEnd/>
          </a:ln>
        </p:spPr>
        <p:txBody>
          <a:bodyPr wrap="none" anchor="ctr"/>
          <a:lstStyle/>
          <a:p>
            <a:endParaRPr lang="en-US"/>
          </a:p>
        </p:txBody>
      </p:sp>
      <p:sp>
        <p:nvSpPr>
          <p:cNvPr id="80909" name="Line 15"/>
          <p:cNvSpPr>
            <a:spLocks noChangeShapeType="1"/>
          </p:cNvSpPr>
          <p:nvPr/>
        </p:nvSpPr>
        <p:spPr bwMode="auto">
          <a:xfrm rot="16200000" flipV="1">
            <a:off x="4631532" y="2513806"/>
            <a:ext cx="293688" cy="225425"/>
          </a:xfrm>
          <a:prstGeom prst="line">
            <a:avLst/>
          </a:prstGeom>
          <a:noFill/>
          <a:ln w="180975">
            <a:solidFill>
              <a:srgbClr val="00CC66"/>
            </a:solidFill>
            <a:round/>
            <a:headEnd/>
            <a:tailEnd/>
          </a:ln>
        </p:spPr>
        <p:txBody>
          <a:bodyPr wrap="none" anchor="ctr"/>
          <a:lstStyle/>
          <a:p>
            <a:endParaRPr lang="en-US"/>
          </a:p>
        </p:txBody>
      </p:sp>
      <p:sp>
        <p:nvSpPr>
          <p:cNvPr id="80910" name="Freeform 16"/>
          <p:cNvSpPr>
            <a:spLocks/>
          </p:cNvSpPr>
          <p:nvPr/>
        </p:nvSpPr>
        <p:spPr bwMode="auto">
          <a:xfrm>
            <a:off x="3479800" y="3044825"/>
            <a:ext cx="2466975" cy="1987550"/>
          </a:xfrm>
          <a:custGeom>
            <a:avLst/>
            <a:gdLst>
              <a:gd name="T0" fmla="*/ 2147483647 w 1128"/>
              <a:gd name="T1" fmla="*/ 2147483647 h 1320"/>
              <a:gd name="T2" fmla="*/ 2147483647 w 1128"/>
              <a:gd name="T3" fmla="*/ 2147483647 h 1320"/>
              <a:gd name="T4" fmla="*/ 2147483647 w 1128"/>
              <a:gd name="T5" fmla="*/ 2147483647 h 1320"/>
              <a:gd name="T6" fmla="*/ 2147483647 w 1128"/>
              <a:gd name="T7" fmla="*/ 2147483647 h 1320"/>
              <a:gd name="T8" fmla="*/ 2147483647 w 1128"/>
              <a:gd name="T9" fmla="*/ 2147483647 h 1320"/>
              <a:gd name="T10" fmla="*/ 2147483647 w 1128"/>
              <a:gd name="T11" fmla="*/ 2147483647 h 1320"/>
              <a:gd name="T12" fmla="*/ 2147483647 w 1128"/>
              <a:gd name="T13" fmla="*/ 2147483647 h 1320"/>
              <a:gd name="T14" fmla="*/ 2147483647 w 1128"/>
              <a:gd name="T15" fmla="*/ 2147483647 h 1320"/>
              <a:gd name="T16" fmla="*/ 2147483647 w 1128"/>
              <a:gd name="T17" fmla="*/ 2147483647 h 1320"/>
              <a:gd name="T18" fmla="*/ 2147483647 w 1128"/>
              <a:gd name="T19" fmla="*/ 2147483647 h 1320"/>
              <a:gd name="T20" fmla="*/ 2147483647 w 1128"/>
              <a:gd name="T21" fmla="*/ 2147483647 h 1320"/>
              <a:gd name="T22" fmla="*/ 2147483647 w 1128"/>
              <a:gd name="T23" fmla="*/ 2147483647 h 1320"/>
              <a:gd name="T24" fmla="*/ 2147483647 w 1128"/>
              <a:gd name="T25" fmla="*/ 2147483647 h 1320"/>
              <a:gd name="T26" fmla="*/ 2147483647 w 1128"/>
              <a:gd name="T27" fmla="*/ 2147483647 h 1320"/>
              <a:gd name="T28" fmla="*/ 2147483647 w 1128"/>
              <a:gd name="T29" fmla="*/ 2147483647 h 1320"/>
              <a:gd name="T30" fmla="*/ 2147483647 w 1128"/>
              <a:gd name="T31" fmla="*/ 2147483647 h 1320"/>
              <a:gd name="T32" fmla="*/ 2147483647 w 1128"/>
              <a:gd name="T33" fmla="*/ 2147483647 h 1320"/>
              <a:gd name="T34" fmla="*/ 0 w 1128"/>
              <a:gd name="T35" fmla="*/ 2147483647 h 1320"/>
              <a:gd name="T36" fmla="*/ 0 w 1128"/>
              <a:gd name="T37" fmla="*/ 2147483647 h 1320"/>
              <a:gd name="T38" fmla="*/ 2147483647 w 1128"/>
              <a:gd name="T39" fmla="*/ 2147483647 h 1320"/>
              <a:gd name="T40" fmla="*/ 2147483647 w 1128"/>
              <a:gd name="T41" fmla="*/ 2147483647 h 1320"/>
              <a:gd name="T42" fmla="*/ 2147483647 w 1128"/>
              <a:gd name="T43" fmla="*/ 2147483647 h 1320"/>
              <a:gd name="T44" fmla="*/ 2147483647 w 1128"/>
              <a:gd name="T45" fmla="*/ 2147483647 h 1320"/>
              <a:gd name="T46" fmla="*/ 2147483647 w 1128"/>
              <a:gd name="T47" fmla="*/ 2147483647 h 1320"/>
              <a:gd name="T48" fmla="*/ 2147483647 w 1128"/>
              <a:gd name="T49" fmla="*/ 2147483647 h 1320"/>
              <a:gd name="T50" fmla="*/ 2147483647 w 1128"/>
              <a:gd name="T51" fmla="*/ 2147483647 h 1320"/>
              <a:gd name="T52" fmla="*/ 2147483647 w 1128"/>
              <a:gd name="T53" fmla="*/ 0 h 1320"/>
              <a:gd name="T54" fmla="*/ 2147483647 w 1128"/>
              <a:gd name="T55" fmla="*/ 0 h 1320"/>
              <a:gd name="T56" fmla="*/ 2147483647 w 1128"/>
              <a:gd name="T57" fmla="*/ 2147483647 h 1320"/>
              <a:gd name="T58" fmla="*/ 2147483647 w 1128"/>
              <a:gd name="T59" fmla="*/ 2147483647 h 1320"/>
              <a:gd name="T60" fmla="*/ 2147483647 w 1128"/>
              <a:gd name="T61" fmla="*/ 2147483647 h 1320"/>
              <a:gd name="T62" fmla="*/ 2147483647 w 1128"/>
              <a:gd name="T63" fmla="*/ 2147483647 h 1320"/>
              <a:gd name="T64" fmla="*/ 2147483647 w 1128"/>
              <a:gd name="T65" fmla="*/ 2147483647 h 1320"/>
              <a:gd name="T66" fmla="*/ 2147483647 w 1128"/>
              <a:gd name="T67" fmla="*/ 2147483647 h 1320"/>
              <a:gd name="T68" fmla="*/ 2147483647 w 1128"/>
              <a:gd name="T69" fmla="*/ 2147483647 h 1320"/>
              <a:gd name="T70" fmla="*/ 2147483647 w 1128"/>
              <a:gd name="T71" fmla="*/ 2147483647 h 13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28"/>
              <a:gd name="T109" fmla="*/ 0 h 1320"/>
              <a:gd name="T110" fmla="*/ 1128 w 1128"/>
              <a:gd name="T111" fmla="*/ 1320 h 13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28" h="1320">
                <a:moveTo>
                  <a:pt x="1128" y="656"/>
                </a:moveTo>
                <a:lnTo>
                  <a:pt x="1120" y="792"/>
                </a:lnTo>
                <a:lnTo>
                  <a:pt x="1088" y="912"/>
                </a:lnTo>
                <a:lnTo>
                  <a:pt x="1032" y="1032"/>
                </a:lnTo>
                <a:lnTo>
                  <a:pt x="960" y="1128"/>
                </a:lnTo>
                <a:lnTo>
                  <a:pt x="880" y="1208"/>
                </a:lnTo>
                <a:lnTo>
                  <a:pt x="784" y="1272"/>
                </a:lnTo>
                <a:lnTo>
                  <a:pt x="680" y="1304"/>
                </a:lnTo>
                <a:lnTo>
                  <a:pt x="560" y="1320"/>
                </a:lnTo>
                <a:lnTo>
                  <a:pt x="448" y="1304"/>
                </a:lnTo>
                <a:lnTo>
                  <a:pt x="344" y="1272"/>
                </a:lnTo>
                <a:lnTo>
                  <a:pt x="248" y="1208"/>
                </a:lnTo>
                <a:lnTo>
                  <a:pt x="160" y="1128"/>
                </a:lnTo>
                <a:lnTo>
                  <a:pt x="96" y="1032"/>
                </a:lnTo>
                <a:lnTo>
                  <a:pt x="40" y="912"/>
                </a:lnTo>
                <a:lnTo>
                  <a:pt x="8" y="792"/>
                </a:lnTo>
                <a:lnTo>
                  <a:pt x="0" y="656"/>
                </a:lnTo>
                <a:lnTo>
                  <a:pt x="8" y="528"/>
                </a:lnTo>
                <a:lnTo>
                  <a:pt x="40" y="400"/>
                </a:lnTo>
                <a:lnTo>
                  <a:pt x="96" y="288"/>
                </a:lnTo>
                <a:lnTo>
                  <a:pt x="160" y="192"/>
                </a:lnTo>
                <a:lnTo>
                  <a:pt x="248" y="112"/>
                </a:lnTo>
                <a:lnTo>
                  <a:pt x="344" y="48"/>
                </a:lnTo>
                <a:lnTo>
                  <a:pt x="448" y="8"/>
                </a:lnTo>
                <a:lnTo>
                  <a:pt x="560" y="0"/>
                </a:lnTo>
                <a:lnTo>
                  <a:pt x="680" y="8"/>
                </a:lnTo>
                <a:lnTo>
                  <a:pt x="784" y="48"/>
                </a:lnTo>
                <a:lnTo>
                  <a:pt x="880" y="112"/>
                </a:lnTo>
                <a:lnTo>
                  <a:pt x="960" y="192"/>
                </a:lnTo>
                <a:lnTo>
                  <a:pt x="1032" y="288"/>
                </a:lnTo>
                <a:lnTo>
                  <a:pt x="1088" y="400"/>
                </a:lnTo>
                <a:lnTo>
                  <a:pt x="1120" y="528"/>
                </a:lnTo>
                <a:lnTo>
                  <a:pt x="1128" y="656"/>
                </a:lnTo>
                <a:close/>
              </a:path>
            </a:pathLst>
          </a:custGeom>
          <a:solidFill>
            <a:schemeClr val="folHlink"/>
          </a:solidFill>
          <a:ln w="9525">
            <a:noFill/>
            <a:round/>
            <a:headEnd/>
            <a:tailEnd/>
          </a:ln>
        </p:spPr>
        <p:txBody>
          <a:bodyPr/>
          <a:lstStyle/>
          <a:p>
            <a:endParaRPr lang="en-US">
              <a:latin typeface="Calibri" pitchFamily="34" charset="0"/>
            </a:endParaRPr>
          </a:p>
        </p:txBody>
      </p:sp>
      <p:sp>
        <p:nvSpPr>
          <p:cNvPr id="80911" name="Freeform 17"/>
          <p:cNvSpPr>
            <a:spLocks/>
          </p:cNvSpPr>
          <p:nvPr/>
        </p:nvSpPr>
        <p:spPr bwMode="auto">
          <a:xfrm>
            <a:off x="5872163" y="3851275"/>
            <a:ext cx="84137" cy="219075"/>
          </a:xfrm>
          <a:custGeom>
            <a:avLst/>
            <a:gdLst>
              <a:gd name="T0" fmla="*/ 2147483647 w 40"/>
              <a:gd name="T1" fmla="*/ 2147483647 h 144"/>
              <a:gd name="T2" fmla="*/ 2147483647 w 40"/>
              <a:gd name="T3" fmla="*/ 2147483647 h 144"/>
              <a:gd name="T4" fmla="*/ 2147483647 w 40"/>
              <a:gd name="T5" fmla="*/ 2147483647 h 144"/>
              <a:gd name="T6" fmla="*/ 2147483647 w 40"/>
              <a:gd name="T7" fmla="*/ 2147483647 h 144"/>
              <a:gd name="T8" fmla="*/ 0 w 40"/>
              <a:gd name="T9" fmla="*/ 2147483647 h 144"/>
              <a:gd name="T10" fmla="*/ 2147483647 w 40"/>
              <a:gd name="T11" fmla="*/ 0 h 144"/>
              <a:gd name="T12" fmla="*/ 2147483647 w 40"/>
              <a:gd name="T13" fmla="*/ 2147483647 h 144"/>
              <a:gd name="T14" fmla="*/ 0 60000 65536"/>
              <a:gd name="T15" fmla="*/ 0 60000 65536"/>
              <a:gd name="T16" fmla="*/ 0 60000 65536"/>
              <a:gd name="T17" fmla="*/ 0 60000 65536"/>
              <a:gd name="T18" fmla="*/ 0 60000 65536"/>
              <a:gd name="T19" fmla="*/ 0 60000 65536"/>
              <a:gd name="T20" fmla="*/ 0 60000 65536"/>
              <a:gd name="T21" fmla="*/ 0 w 40"/>
              <a:gd name="T22" fmla="*/ 0 h 144"/>
              <a:gd name="T23" fmla="*/ 40 w 40"/>
              <a:gd name="T24" fmla="*/ 144 h 1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44">
                <a:moveTo>
                  <a:pt x="24" y="8"/>
                </a:moveTo>
                <a:lnTo>
                  <a:pt x="24" y="8"/>
                </a:lnTo>
                <a:lnTo>
                  <a:pt x="40" y="136"/>
                </a:lnTo>
                <a:lnTo>
                  <a:pt x="16" y="144"/>
                </a:lnTo>
                <a:lnTo>
                  <a:pt x="0" y="8"/>
                </a:lnTo>
                <a:lnTo>
                  <a:pt x="24" y="0"/>
                </a:lnTo>
                <a:lnTo>
                  <a:pt x="24" y="8"/>
                </a:lnTo>
                <a:close/>
              </a:path>
            </a:pathLst>
          </a:custGeom>
          <a:solidFill>
            <a:srgbClr val="000000"/>
          </a:solidFill>
          <a:ln w="9525">
            <a:noFill/>
            <a:round/>
            <a:headEnd/>
            <a:tailEnd/>
          </a:ln>
        </p:spPr>
        <p:txBody>
          <a:bodyPr/>
          <a:lstStyle/>
          <a:p>
            <a:endParaRPr lang="en-US">
              <a:latin typeface="Calibri" pitchFamily="34" charset="0"/>
            </a:endParaRPr>
          </a:p>
        </p:txBody>
      </p:sp>
      <p:sp>
        <p:nvSpPr>
          <p:cNvPr id="80912" name="Freeform 18"/>
          <p:cNvSpPr>
            <a:spLocks/>
          </p:cNvSpPr>
          <p:nvPr/>
        </p:nvSpPr>
        <p:spPr bwMode="auto">
          <a:xfrm>
            <a:off x="5803900" y="3851275"/>
            <a:ext cx="276225" cy="363538"/>
          </a:xfrm>
          <a:custGeom>
            <a:avLst/>
            <a:gdLst>
              <a:gd name="T0" fmla="*/ 0 w 128"/>
              <a:gd name="T1" fmla="*/ 0 h 240"/>
              <a:gd name="T2" fmla="*/ 0 w 128"/>
              <a:gd name="T3" fmla="*/ 0 h 240"/>
              <a:gd name="T4" fmla="*/ 0 w 128"/>
              <a:gd name="T5" fmla="*/ 2147483647 h 240"/>
              <a:gd name="T6" fmla="*/ 0 w 128"/>
              <a:gd name="T7" fmla="*/ 2147483647 h 240"/>
              <a:gd name="T8" fmla="*/ 0 w 128"/>
              <a:gd name="T9" fmla="*/ 2147483647 h 240"/>
              <a:gd name="T10" fmla="*/ 2147483647 w 128"/>
              <a:gd name="T11" fmla="*/ 2147483647 h 240"/>
              <a:gd name="T12" fmla="*/ 2147483647 w 128"/>
              <a:gd name="T13" fmla="*/ 2147483647 h 240"/>
              <a:gd name="T14" fmla="*/ 2147483647 w 128"/>
              <a:gd name="T15" fmla="*/ 2147483647 h 240"/>
              <a:gd name="T16" fmla="*/ 0 w 128"/>
              <a:gd name="T17" fmla="*/ 2147483647 h 240"/>
              <a:gd name="T18" fmla="*/ 0 w 128"/>
              <a:gd name="T19" fmla="*/ 2147483647 h 240"/>
              <a:gd name="T20" fmla="*/ 0 w 128"/>
              <a:gd name="T21" fmla="*/ 2147483647 h 240"/>
              <a:gd name="T22" fmla="*/ 0 w 128"/>
              <a:gd name="T23" fmla="*/ 2147483647 h 240"/>
              <a:gd name="T24" fmla="*/ 0 w 128"/>
              <a:gd name="T25" fmla="*/ 2147483647 h 240"/>
              <a:gd name="T26" fmla="*/ 2147483647 w 128"/>
              <a:gd name="T27" fmla="*/ 2147483647 h 240"/>
              <a:gd name="T28" fmla="*/ 2147483647 w 128"/>
              <a:gd name="T29" fmla="*/ 2147483647 h 240"/>
              <a:gd name="T30" fmla="*/ 2147483647 w 128"/>
              <a:gd name="T31" fmla="*/ 2147483647 h 240"/>
              <a:gd name="T32" fmla="*/ 2147483647 w 128"/>
              <a:gd name="T33" fmla="*/ 2147483647 h 240"/>
              <a:gd name="T34" fmla="*/ 2147483647 w 128"/>
              <a:gd name="T35" fmla="*/ 2147483647 h 240"/>
              <a:gd name="T36" fmla="*/ 2147483647 w 128"/>
              <a:gd name="T37" fmla="*/ 2147483647 h 240"/>
              <a:gd name="T38" fmla="*/ 2147483647 w 128"/>
              <a:gd name="T39" fmla="*/ 0 h 240"/>
              <a:gd name="T40" fmla="*/ 2147483647 w 128"/>
              <a:gd name="T41" fmla="*/ 0 h 240"/>
              <a:gd name="T42" fmla="*/ 0 w 128"/>
              <a:gd name="T43" fmla="*/ 0 h 2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8"/>
              <a:gd name="T67" fmla="*/ 0 h 240"/>
              <a:gd name="T68" fmla="*/ 128 w 128"/>
              <a:gd name="T69" fmla="*/ 240 h 2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8" h="240">
                <a:moveTo>
                  <a:pt x="0" y="0"/>
                </a:moveTo>
                <a:lnTo>
                  <a:pt x="0" y="0"/>
                </a:lnTo>
                <a:lnTo>
                  <a:pt x="0" y="8"/>
                </a:lnTo>
                <a:lnTo>
                  <a:pt x="112" y="8"/>
                </a:lnTo>
                <a:lnTo>
                  <a:pt x="88" y="120"/>
                </a:lnTo>
                <a:lnTo>
                  <a:pt x="112" y="224"/>
                </a:lnTo>
                <a:lnTo>
                  <a:pt x="0" y="224"/>
                </a:lnTo>
                <a:lnTo>
                  <a:pt x="0" y="240"/>
                </a:lnTo>
                <a:lnTo>
                  <a:pt x="128" y="240"/>
                </a:lnTo>
                <a:lnTo>
                  <a:pt x="128" y="224"/>
                </a:lnTo>
                <a:lnTo>
                  <a:pt x="104" y="120"/>
                </a:lnTo>
                <a:lnTo>
                  <a:pt x="128" y="8"/>
                </a:lnTo>
                <a:lnTo>
                  <a:pt x="128" y="0"/>
                </a:lnTo>
                <a:lnTo>
                  <a:pt x="0" y="0"/>
                </a:lnTo>
                <a:close/>
              </a:path>
            </a:pathLst>
          </a:custGeom>
          <a:solidFill>
            <a:srgbClr val="007700"/>
          </a:solidFill>
          <a:ln w="9525">
            <a:noFill/>
            <a:round/>
            <a:headEnd/>
            <a:tailEnd/>
          </a:ln>
        </p:spPr>
        <p:txBody>
          <a:bodyPr/>
          <a:lstStyle/>
          <a:p>
            <a:endParaRPr lang="en-US">
              <a:latin typeface="Calibri" pitchFamily="34" charset="0"/>
            </a:endParaRPr>
          </a:p>
        </p:txBody>
      </p:sp>
      <p:sp>
        <p:nvSpPr>
          <p:cNvPr id="80913" name="Freeform 19"/>
          <p:cNvSpPr>
            <a:spLocks/>
          </p:cNvSpPr>
          <p:nvPr/>
        </p:nvSpPr>
        <p:spPr bwMode="auto">
          <a:xfrm>
            <a:off x="3792538" y="3517900"/>
            <a:ext cx="1690687" cy="1095375"/>
          </a:xfrm>
          <a:custGeom>
            <a:avLst/>
            <a:gdLst>
              <a:gd name="T0" fmla="*/ 2147483647 w 376"/>
              <a:gd name="T1" fmla="*/ 2147483647 h 616"/>
              <a:gd name="T2" fmla="*/ 2147483647 w 376"/>
              <a:gd name="T3" fmla="*/ 2147483647 h 616"/>
              <a:gd name="T4" fmla="*/ 2147483647 w 376"/>
              <a:gd name="T5" fmla="*/ 2147483647 h 616"/>
              <a:gd name="T6" fmla="*/ 2147483647 w 376"/>
              <a:gd name="T7" fmla="*/ 2147483647 h 616"/>
              <a:gd name="T8" fmla="*/ 2147483647 w 376"/>
              <a:gd name="T9" fmla="*/ 2147483647 h 616"/>
              <a:gd name="T10" fmla="*/ 2147483647 w 376"/>
              <a:gd name="T11" fmla="*/ 2147483647 h 616"/>
              <a:gd name="T12" fmla="*/ 2147483647 w 376"/>
              <a:gd name="T13" fmla="*/ 2147483647 h 616"/>
              <a:gd name="T14" fmla="*/ 2147483647 w 376"/>
              <a:gd name="T15" fmla="*/ 2147483647 h 616"/>
              <a:gd name="T16" fmla="*/ 2147483647 w 376"/>
              <a:gd name="T17" fmla="*/ 2147483647 h 616"/>
              <a:gd name="T18" fmla="*/ 2147483647 w 376"/>
              <a:gd name="T19" fmla="*/ 2147483647 h 616"/>
              <a:gd name="T20" fmla="*/ 2147483647 w 376"/>
              <a:gd name="T21" fmla="*/ 2147483647 h 616"/>
              <a:gd name="T22" fmla="*/ 2147483647 w 376"/>
              <a:gd name="T23" fmla="*/ 2147483647 h 616"/>
              <a:gd name="T24" fmla="*/ 2147483647 w 376"/>
              <a:gd name="T25" fmla="*/ 2147483647 h 616"/>
              <a:gd name="T26" fmla="*/ 0 w 376"/>
              <a:gd name="T27" fmla="*/ 2147483647 h 616"/>
              <a:gd name="T28" fmla="*/ 0 w 376"/>
              <a:gd name="T29" fmla="*/ 2147483647 h 616"/>
              <a:gd name="T30" fmla="*/ 2147483647 w 376"/>
              <a:gd name="T31" fmla="*/ 2147483647 h 616"/>
              <a:gd name="T32" fmla="*/ 2147483647 w 376"/>
              <a:gd name="T33" fmla="*/ 2147483647 h 616"/>
              <a:gd name="T34" fmla="*/ 2147483647 w 376"/>
              <a:gd name="T35" fmla="*/ 2147483647 h 616"/>
              <a:gd name="T36" fmla="*/ 2147483647 w 376"/>
              <a:gd name="T37" fmla="*/ 2147483647 h 616"/>
              <a:gd name="T38" fmla="*/ 2147483647 w 376"/>
              <a:gd name="T39" fmla="*/ 2147483647 h 616"/>
              <a:gd name="T40" fmla="*/ 2147483647 w 376"/>
              <a:gd name="T41" fmla="*/ 0 h 616"/>
              <a:gd name="T42" fmla="*/ 2147483647 w 376"/>
              <a:gd name="T43" fmla="*/ 0 h 616"/>
              <a:gd name="T44" fmla="*/ 2147483647 w 376"/>
              <a:gd name="T45" fmla="*/ 2147483647 h 616"/>
              <a:gd name="T46" fmla="*/ 2147483647 w 376"/>
              <a:gd name="T47" fmla="*/ 2147483647 h 616"/>
              <a:gd name="T48" fmla="*/ 2147483647 w 376"/>
              <a:gd name="T49" fmla="*/ 2147483647 h 616"/>
              <a:gd name="T50" fmla="*/ 2147483647 w 376"/>
              <a:gd name="T51" fmla="*/ 2147483647 h 616"/>
              <a:gd name="T52" fmla="*/ 2147483647 w 376"/>
              <a:gd name="T53" fmla="*/ 2147483647 h 616"/>
              <a:gd name="T54" fmla="*/ 2147483647 w 376"/>
              <a:gd name="T55" fmla="*/ 2147483647 h 6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76"/>
              <a:gd name="T85" fmla="*/ 0 h 616"/>
              <a:gd name="T86" fmla="*/ 376 w 376"/>
              <a:gd name="T87" fmla="*/ 616 h 61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76" h="616">
                <a:moveTo>
                  <a:pt x="376" y="304"/>
                </a:moveTo>
                <a:lnTo>
                  <a:pt x="360" y="424"/>
                </a:lnTo>
                <a:lnTo>
                  <a:pt x="320" y="520"/>
                </a:lnTo>
                <a:lnTo>
                  <a:pt x="288" y="560"/>
                </a:lnTo>
                <a:lnTo>
                  <a:pt x="256" y="592"/>
                </a:lnTo>
                <a:lnTo>
                  <a:pt x="224" y="608"/>
                </a:lnTo>
                <a:lnTo>
                  <a:pt x="184" y="616"/>
                </a:lnTo>
                <a:lnTo>
                  <a:pt x="144" y="608"/>
                </a:lnTo>
                <a:lnTo>
                  <a:pt x="112" y="592"/>
                </a:lnTo>
                <a:lnTo>
                  <a:pt x="80" y="560"/>
                </a:lnTo>
                <a:lnTo>
                  <a:pt x="56" y="520"/>
                </a:lnTo>
                <a:lnTo>
                  <a:pt x="8" y="424"/>
                </a:lnTo>
                <a:lnTo>
                  <a:pt x="0" y="304"/>
                </a:lnTo>
                <a:lnTo>
                  <a:pt x="8" y="192"/>
                </a:lnTo>
                <a:lnTo>
                  <a:pt x="56" y="88"/>
                </a:lnTo>
                <a:lnTo>
                  <a:pt x="80" y="56"/>
                </a:lnTo>
                <a:lnTo>
                  <a:pt x="112" y="24"/>
                </a:lnTo>
                <a:lnTo>
                  <a:pt x="144" y="8"/>
                </a:lnTo>
                <a:lnTo>
                  <a:pt x="184" y="0"/>
                </a:lnTo>
                <a:lnTo>
                  <a:pt x="224" y="8"/>
                </a:lnTo>
                <a:lnTo>
                  <a:pt x="256" y="24"/>
                </a:lnTo>
                <a:lnTo>
                  <a:pt x="288" y="56"/>
                </a:lnTo>
                <a:lnTo>
                  <a:pt x="320" y="88"/>
                </a:lnTo>
                <a:lnTo>
                  <a:pt x="360" y="192"/>
                </a:lnTo>
                <a:lnTo>
                  <a:pt x="376" y="304"/>
                </a:lnTo>
                <a:close/>
              </a:path>
            </a:pathLst>
          </a:custGeom>
          <a:solidFill>
            <a:srgbClr val="FFFFFF"/>
          </a:solidFill>
          <a:ln w="9525">
            <a:noFill/>
            <a:round/>
            <a:headEnd/>
            <a:tailEnd/>
          </a:ln>
        </p:spPr>
        <p:txBody>
          <a:bodyPr/>
          <a:lstStyle/>
          <a:p>
            <a:endParaRPr lang="en-US">
              <a:latin typeface="Calibri" pitchFamily="34" charset="0"/>
            </a:endParaRPr>
          </a:p>
        </p:txBody>
      </p:sp>
      <p:sp>
        <p:nvSpPr>
          <p:cNvPr id="80914" name="Freeform 20"/>
          <p:cNvSpPr>
            <a:spLocks/>
          </p:cNvSpPr>
          <p:nvPr/>
        </p:nvSpPr>
        <p:spPr bwMode="auto">
          <a:xfrm>
            <a:off x="3792538" y="3505200"/>
            <a:ext cx="1716087" cy="1108075"/>
          </a:xfrm>
          <a:custGeom>
            <a:avLst/>
            <a:gdLst>
              <a:gd name="T0" fmla="*/ 2147483647 w 376"/>
              <a:gd name="T1" fmla="*/ 2147483647 h 616"/>
              <a:gd name="T2" fmla="*/ 2147483647 w 376"/>
              <a:gd name="T3" fmla="*/ 2147483647 h 616"/>
              <a:gd name="T4" fmla="*/ 2147483647 w 376"/>
              <a:gd name="T5" fmla="*/ 2147483647 h 616"/>
              <a:gd name="T6" fmla="*/ 2147483647 w 376"/>
              <a:gd name="T7" fmla="*/ 2147483647 h 616"/>
              <a:gd name="T8" fmla="*/ 2147483647 w 376"/>
              <a:gd name="T9" fmla="*/ 2147483647 h 616"/>
              <a:gd name="T10" fmla="*/ 2147483647 w 376"/>
              <a:gd name="T11" fmla="*/ 2147483647 h 616"/>
              <a:gd name="T12" fmla="*/ 2147483647 w 376"/>
              <a:gd name="T13" fmla="*/ 2147483647 h 616"/>
              <a:gd name="T14" fmla="*/ 2147483647 w 376"/>
              <a:gd name="T15" fmla="*/ 2147483647 h 616"/>
              <a:gd name="T16" fmla="*/ 2147483647 w 376"/>
              <a:gd name="T17" fmla="*/ 2147483647 h 616"/>
              <a:gd name="T18" fmla="*/ 2147483647 w 376"/>
              <a:gd name="T19" fmla="*/ 2147483647 h 616"/>
              <a:gd name="T20" fmla="*/ 2147483647 w 376"/>
              <a:gd name="T21" fmla="*/ 2147483647 h 616"/>
              <a:gd name="T22" fmla="*/ 2147483647 w 376"/>
              <a:gd name="T23" fmla="*/ 2147483647 h 616"/>
              <a:gd name="T24" fmla="*/ 2147483647 w 376"/>
              <a:gd name="T25" fmla="*/ 2147483647 h 616"/>
              <a:gd name="T26" fmla="*/ 2147483647 w 376"/>
              <a:gd name="T27" fmla="*/ 2147483647 h 616"/>
              <a:gd name="T28" fmla="*/ 2147483647 w 376"/>
              <a:gd name="T29" fmla="*/ 2147483647 h 616"/>
              <a:gd name="T30" fmla="*/ 2147483647 w 376"/>
              <a:gd name="T31" fmla="*/ 2147483647 h 616"/>
              <a:gd name="T32" fmla="*/ 2147483647 w 376"/>
              <a:gd name="T33" fmla="*/ 2147483647 h 616"/>
              <a:gd name="T34" fmla="*/ 2147483647 w 376"/>
              <a:gd name="T35" fmla="*/ 2147483647 h 616"/>
              <a:gd name="T36" fmla="*/ 2147483647 w 376"/>
              <a:gd name="T37" fmla="*/ 2147483647 h 616"/>
              <a:gd name="T38" fmla="*/ 2147483647 w 376"/>
              <a:gd name="T39" fmla="*/ 2147483647 h 616"/>
              <a:gd name="T40" fmla="*/ 2147483647 w 376"/>
              <a:gd name="T41" fmla="*/ 2147483647 h 616"/>
              <a:gd name="T42" fmla="*/ 2147483647 w 376"/>
              <a:gd name="T43" fmla="*/ 2147483647 h 616"/>
              <a:gd name="T44" fmla="*/ 2147483647 w 376"/>
              <a:gd name="T45" fmla="*/ 2147483647 h 616"/>
              <a:gd name="T46" fmla="*/ 2147483647 w 376"/>
              <a:gd name="T47" fmla="*/ 2147483647 h 616"/>
              <a:gd name="T48" fmla="*/ 2147483647 w 376"/>
              <a:gd name="T49" fmla="*/ 2147483647 h 616"/>
              <a:gd name="T50" fmla="*/ 0 w 376"/>
              <a:gd name="T51" fmla="*/ 2147483647 h 616"/>
              <a:gd name="T52" fmla="*/ 0 w 376"/>
              <a:gd name="T53" fmla="*/ 2147483647 h 616"/>
              <a:gd name="T54" fmla="*/ 0 w 376"/>
              <a:gd name="T55" fmla="*/ 2147483647 h 616"/>
              <a:gd name="T56" fmla="*/ 0 w 376"/>
              <a:gd name="T57" fmla="*/ 2147483647 h 616"/>
              <a:gd name="T58" fmla="*/ 2147483647 w 376"/>
              <a:gd name="T59" fmla="*/ 2147483647 h 616"/>
              <a:gd name="T60" fmla="*/ 2147483647 w 376"/>
              <a:gd name="T61" fmla="*/ 2147483647 h 616"/>
              <a:gd name="T62" fmla="*/ 2147483647 w 376"/>
              <a:gd name="T63" fmla="*/ 2147483647 h 616"/>
              <a:gd name="T64" fmla="*/ 2147483647 w 376"/>
              <a:gd name="T65" fmla="*/ 2147483647 h 616"/>
              <a:gd name="T66" fmla="*/ 2147483647 w 376"/>
              <a:gd name="T67" fmla="*/ 2147483647 h 616"/>
              <a:gd name="T68" fmla="*/ 2147483647 w 376"/>
              <a:gd name="T69" fmla="*/ 2147483647 h 616"/>
              <a:gd name="T70" fmla="*/ 2147483647 w 376"/>
              <a:gd name="T71" fmla="*/ 2147483647 h 616"/>
              <a:gd name="T72" fmla="*/ 2147483647 w 376"/>
              <a:gd name="T73" fmla="*/ 2147483647 h 616"/>
              <a:gd name="T74" fmla="*/ 2147483647 w 376"/>
              <a:gd name="T75" fmla="*/ 2147483647 h 616"/>
              <a:gd name="T76" fmla="*/ 2147483647 w 376"/>
              <a:gd name="T77" fmla="*/ 2147483647 h 616"/>
              <a:gd name="T78" fmla="*/ 2147483647 w 376"/>
              <a:gd name="T79" fmla="*/ 0 h 616"/>
              <a:gd name="T80" fmla="*/ 2147483647 w 376"/>
              <a:gd name="T81" fmla="*/ 0 h 616"/>
              <a:gd name="T82" fmla="*/ 2147483647 w 376"/>
              <a:gd name="T83" fmla="*/ 0 h 616"/>
              <a:gd name="T84" fmla="*/ 2147483647 w 376"/>
              <a:gd name="T85" fmla="*/ 0 h 616"/>
              <a:gd name="T86" fmla="*/ 2147483647 w 376"/>
              <a:gd name="T87" fmla="*/ 2147483647 h 616"/>
              <a:gd name="T88" fmla="*/ 2147483647 w 376"/>
              <a:gd name="T89" fmla="*/ 2147483647 h 616"/>
              <a:gd name="T90" fmla="*/ 2147483647 w 376"/>
              <a:gd name="T91" fmla="*/ 2147483647 h 616"/>
              <a:gd name="T92" fmla="*/ 2147483647 w 376"/>
              <a:gd name="T93" fmla="*/ 2147483647 h 616"/>
              <a:gd name="T94" fmla="*/ 2147483647 w 376"/>
              <a:gd name="T95" fmla="*/ 2147483647 h 616"/>
              <a:gd name="T96" fmla="*/ 2147483647 w 376"/>
              <a:gd name="T97" fmla="*/ 2147483647 h 616"/>
              <a:gd name="T98" fmla="*/ 2147483647 w 376"/>
              <a:gd name="T99" fmla="*/ 2147483647 h 616"/>
              <a:gd name="T100" fmla="*/ 2147483647 w 376"/>
              <a:gd name="T101" fmla="*/ 2147483647 h 616"/>
              <a:gd name="T102" fmla="*/ 2147483647 w 376"/>
              <a:gd name="T103" fmla="*/ 2147483647 h 616"/>
              <a:gd name="T104" fmla="*/ 2147483647 w 376"/>
              <a:gd name="T105" fmla="*/ 2147483647 h 616"/>
              <a:gd name="T106" fmla="*/ 2147483647 w 376"/>
              <a:gd name="T107" fmla="*/ 2147483647 h 616"/>
              <a:gd name="T108" fmla="*/ 2147483647 w 376"/>
              <a:gd name="T109" fmla="*/ 2147483647 h 61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76"/>
              <a:gd name="T166" fmla="*/ 0 h 616"/>
              <a:gd name="T167" fmla="*/ 376 w 376"/>
              <a:gd name="T168" fmla="*/ 616 h 61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76" h="616">
                <a:moveTo>
                  <a:pt x="376" y="304"/>
                </a:moveTo>
                <a:lnTo>
                  <a:pt x="360" y="424"/>
                </a:lnTo>
                <a:lnTo>
                  <a:pt x="320" y="520"/>
                </a:lnTo>
                <a:lnTo>
                  <a:pt x="288" y="560"/>
                </a:lnTo>
                <a:lnTo>
                  <a:pt x="256" y="592"/>
                </a:lnTo>
                <a:lnTo>
                  <a:pt x="224" y="608"/>
                </a:lnTo>
                <a:lnTo>
                  <a:pt x="184" y="616"/>
                </a:lnTo>
                <a:lnTo>
                  <a:pt x="144" y="608"/>
                </a:lnTo>
                <a:lnTo>
                  <a:pt x="112" y="592"/>
                </a:lnTo>
                <a:lnTo>
                  <a:pt x="80" y="560"/>
                </a:lnTo>
                <a:lnTo>
                  <a:pt x="56" y="520"/>
                </a:lnTo>
                <a:lnTo>
                  <a:pt x="8" y="424"/>
                </a:lnTo>
                <a:lnTo>
                  <a:pt x="0" y="304"/>
                </a:lnTo>
                <a:lnTo>
                  <a:pt x="8" y="192"/>
                </a:lnTo>
                <a:lnTo>
                  <a:pt x="56" y="88"/>
                </a:lnTo>
                <a:lnTo>
                  <a:pt x="80" y="56"/>
                </a:lnTo>
                <a:lnTo>
                  <a:pt x="112" y="24"/>
                </a:lnTo>
                <a:lnTo>
                  <a:pt x="144" y="8"/>
                </a:lnTo>
                <a:lnTo>
                  <a:pt x="184" y="0"/>
                </a:lnTo>
                <a:lnTo>
                  <a:pt x="224" y="8"/>
                </a:lnTo>
                <a:lnTo>
                  <a:pt x="256" y="24"/>
                </a:lnTo>
                <a:lnTo>
                  <a:pt x="288" y="56"/>
                </a:lnTo>
                <a:lnTo>
                  <a:pt x="320" y="88"/>
                </a:lnTo>
                <a:lnTo>
                  <a:pt x="360" y="192"/>
                </a:lnTo>
                <a:lnTo>
                  <a:pt x="376" y="304"/>
                </a:lnTo>
                <a:close/>
              </a:path>
            </a:pathLst>
          </a:custGeom>
          <a:noFill/>
          <a:ln w="19050">
            <a:solidFill>
              <a:srgbClr val="000000"/>
            </a:solidFill>
            <a:round/>
            <a:headEnd/>
            <a:tailEnd/>
          </a:ln>
        </p:spPr>
        <p:txBody>
          <a:bodyPr/>
          <a:lstStyle/>
          <a:p>
            <a:endParaRPr lang="en-US">
              <a:latin typeface="Calibri" pitchFamily="34" charset="0"/>
            </a:endParaRPr>
          </a:p>
        </p:txBody>
      </p:sp>
      <p:sp>
        <p:nvSpPr>
          <p:cNvPr id="80915" name="AutoShape 21"/>
          <p:cNvSpPr>
            <a:spLocks noChangeArrowheads="1"/>
          </p:cNvSpPr>
          <p:nvPr/>
        </p:nvSpPr>
        <p:spPr bwMode="auto">
          <a:xfrm>
            <a:off x="4314825" y="1538288"/>
            <a:ext cx="698500" cy="647700"/>
          </a:xfrm>
          <a:prstGeom prst="irregularSeal1">
            <a:avLst/>
          </a:prstGeom>
          <a:solidFill>
            <a:srgbClr val="FFFF00"/>
          </a:solidFill>
          <a:ln w="9525">
            <a:solidFill>
              <a:schemeClr val="tx1"/>
            </a:solidFill>
            <a:miter lim="800000"/>
            <a:headEnd/>
            <a:tailEnd/>
          </a:ln>
        </p:spPr>
        <p:txBody>
          <a:bodyPr wrap="none" anchor="ctr"/>
          <a:lstStyle/>
          <a:p>
            <a:endParaRPr lang="en-US">
              <a:latin typeface="Calibri" pitchFamily="34" charset="0"/>
            </a:endParaRPr>
          </a:p>
        </p:txBody>
      </p:sp>
      <p:sp>
        <p:nvSpPr>
          <p:cNvPr id="80916" name="Text Box 22"/>
          <p:cNvSpPr txBox="1">
            <a:spLocks noChangeArrowheads="1"/>
          </p:cNvSpPr>
          <p:nvPr/>
        </p:nvSpPr>
        <p:spPr bwMode="auto">
          <a:xfrm>
            <a:off x="4289425" y="3783013"/>
            <a:ext cx="696913" cy="641350"/>
          </a:xfrm>
          <a:prstGeom prst="rect">
            <a:avLst/>
          </a:prstGeom>
          <a:noFill/>
          <a:ln w="9525">
            <a:noFill/>
            <a:miter lim="800000"/>
            <a:headEnd/>
            <a:tailEnd/>
          </a:ln>
        </p:spPr>
        <p:txBody>
          <a:bodyPr wrap="none" lIns="91410" tIns="45706" rIns="91410" bIns="45706">
            <a:spAutoFit/>
          </a:bodyPr>
          <a:lstStyle/>
          <a:p>
            <a:pPr algn="ctr" eaLnBrk="0" hangingPunct="0"/>
            <a:r>
              <a:rPr lang="de-DE" i="1"/>
              <a:t>ALL-</a:t>
            </a:r>
          </a:p>
          <a:p>
            <a:pPr algn="ctr" eaLnBrk="0" hangingPunct="0"/>
            <a:r>
              <a:rPr lang="de-DE" i="1"/>
              <a:t> Cell</a:t>
            </a:r>
          </a:p>
        </p:txBody>
      </p:sp>
      <p:sp>
        <p:nvSpPr>
          <p:cNvPr id="80917" name="Rectangle 23"/>
          <p:cNvSpPr>
            <a:spLocks noChangeArrowheads="1"/>
          </p:cNvSpPr>
          <p:nvPr/>
        </p:nvSpPr>
        <p:spPr bwMode="auto">
          <a:xfrm>
            <a:off x="5203825" y="1512888"/>
            <a:ext cx="2659063" cy="488950"/>
          </a:xfrm>
          <a:prstGeom prst="rect">
            <a:avLst/>
          </a:prstGeom>
          <a:noFill/>
          <a:ln w="9525">
            <a:noFill/>
            <a:miter lim="800000"/>
            <a:headEnd/>
            <a:tailEnd/>
          </a:ln>
        </p:spPr>
        <p:txBody>
          <a:bodyPr wrap="none" lIns="0" tIns="0" rIns="0" bIns="0">
            <a:spAutoFit/>
          </a:bodyPr>
          <a:lstStyle/>
          <a:p>
            <a:pPr eaLnBrk="0" hangingPunct="0"/>
            <a:r>
              <a:rPr lang="en-US" sz="1600">
                <a:solidFill>
                  <a:srgbClr val="000000"/>
                </a:solidFill>
              </a:rPr>
              <a:t>Radioimmunoconjugate</a:t>
            </a:r>
          </a:p>
          <a:p>
            <a:pPr eaLnBrk="0" hangingPunct="0"/>
            <a:r>
              <a:rPr lang="en-US" sz="1600">
                <a:solidFill>
                  <a:srgbClr val="000000"/>
                </a:solidFill>
              </a:rPr>
              <a:t>(i. e. Zevalin®, Bexxar®)</a:t>
            </a:r>
            <a:endParaRPr lang="de-DE" sz="1600"/>
          </a:p>
        </p:txBody>
      </p:sp>
      <p:sp>
        <p:nvSpPr>
          <p:cNvPr id="80918" name="Line 24"/>
          <p:cNvSpPr>
            <a:spLocks noChangeShapeType="1"/>
          </p:cNvSpPr>
          <p:nvPr/>
        </p:nvSpPr>
        <p:spPr bwMode="auto">
          <a:xfrm rot="5348924">
            <a:off x="4464050" y="5880101"/>
            <a:ext cx="536575" cy="0"/>
          </a:xfrm>
          <a:prstGeom prst="line">
            <a:avLst/>
          </a:prstGeom>
          <a:noFill/>
          <a:ln w="180975">
            <a:solidFill>
              <a:srgbClr val="00CC66"/>
            </a:solidFill>
            <a:round/>
            <a:headEnd/>
            <a:tailEnd/>
          </a:ln>
        </p:spPr>
        <p:txBody>
          <a:bodyPr wrap="none" anchor="ctr"/>
          <a:lstStyle/>
          <a:p>
            <a:endParaRPr lang="en-US"/>
          </a:p>
        </p:txBody>
      </p:sp>
      <p:sp>
        <p:nvSpPr>
          <p:cNvPr id="80919" name="Line 25"/>
          <p:cNvSpPr>
            <a:spLocks noChangeShapeType="1"/>
          </p:cNvSpPr>
          <p:nvPr/>
        </p:nvSpPr>
        <p:spPr bwMode="auto">
          <a:xfrm rot="5348924">
            <a:off x="4704557" y="5366544"/>
            <a:ext cx="293687" cy="225425"/>
          </a:xfrm>
          <a:prstGeom prst="line">
            <a:avLst/>
          </a:prstGeom>
          <a:noFill/>
          <a:ln w="180975">
            <a:solidFill>
              <a:srgbClr val="00CC66"/>
            </a:solidFill>
            <a:round/>
            <a:headEnd/>
            <a:tailEnd/>
          </a:ln>
        </p:spPr>
        <p:txBody>
          <a:bodyPr wrap="none" anchor="ctr"/>
          <a:lstStyle/>
          <a:p>
            <a:endParaRPr lang="en-US"/>
          </a:p>
        </p:txBody>
      </p:sp>
      <p:sp>
        <p:nvSpPr>
          <p:cNvPr id="80920" name="Line 26"/>
          <p:cNvSpPr>
            <a:spLocks noChangeShapeType="1"/>
          </p:cNvSpPr>
          <p:nvPr/>
        </p:nvSpPr>
        <p:spPr bwMode="auto">
          <a:xfrm rot="5348924" flipV="1">
            <a:off x="4466432" y="5353844"/>
            <a:ext cx="293687" cy="225425"/>
          </a:xfrm>
          <a:prstGeom prst="line">
            <a:avLst/>
          </a:prstGeom>
          <a:noFill/>
          <a:ln w="180975">
            <a:solidFill>
              <a:srgbClr val="00CC66"/>
            </a:solidFill>
            <a:round/>
            <a:headEnd/>
            <a:tailEnd/>
          </a:ln>
        </p:spPr>
        <p:txBody>
          <a:bodyPr wrap="none" anchor="ctr"/>
          <a:lstStyle/>
          <a:p>
            <a:endParaRPr lang="en-US"/>
          </a:p>
        </p:txBody>
      </p:sp>
      <p:sp>
        <p:nvSpPr>
          <p:cNvPr id="80921" name="Rectangle 27"/>
          <p:cNvSpPr>
            <a:spLocks noChangeArrowheads="1"/>
          </p:cNvSpPr>
          <p:nvPr/>
        </p:nvSpPr>
        <p:spPr bwMode="auto">
          <a:xfrm>
            <a:off x="4556125" y="5945188"/>
            <a:ext cx="355600" cy="368300"/>
          </a:xfrm>
          <a:prstGeom prst="rect">
            <a:avLst/>
          </a:prstGeom>
          <a:solidFill>
            <a:schemeClr val="folHlink"/>
          </a:solidFill>
          <a:ln w="9525">
            <a:solidFill>
              <a:schemeClr val="tx1"/>
            </a:solidFill>
            <a:miter lim="800000"/>
            <a:headEnd/>
            <a:tailEnd/>
          </a:ln>
        </p:spPr>
        <p:txBody>
          <a:bodyPr wrap="none" anchor="ctr"/>
          <a:lstStyle/>
          <a:p>
            <a:endParaRPr lang="en-US">
              <a:latin typeface="Calibri" pitchFamily="34" charset="0"/>
            </a:endParaRPr>
          </a:p>
        </p:txBody>
      </p:sp>
      <p:sp>
        <p:nvSpPr>
          <p:cNvPr id="80922" name="Rectangle 28"/>
          <p:cNvSpPr>
            <a:spLocks noChangeArrowheads="1"/>
          </p:cNvSpPr>
          <p:nvPr/>
        </p:nvSpPr>
        <p:spPr bwMode="auto">
          <a:xfrm>
            <a:off x="5064125" y="5983288"/>
            <a:ext cx="1477963" cy="244475"/>
          </a:xfrm>
          <a:prstGeom prst="rect">
            <a:avLst/>
          </a:prstGeom>
          <a:noFill/>
          <a:ln w="9525">
            <a:noFill/>
            <a:miter lim="800000"/>
            <a:headEnd/>
            <a:tailEnd/>
          </a:ln>
        </p:spPr>
        <p:txBody>
          <a:bodyPr wrap="none" lIns="0" tIns="0" rIns="0" bIns="0">
            <a:spAutoFit/>
          </a:bodyPr>
          <a:lstStyle/>
          <a:p>
            <a:pPr eaLnBrk="0" hangingPunct="0"/>
            <a:r>
              <a:rPr lang="en-US" sz="1600">
                <a:solidFill>
                  <a:srgbClr val="000000"/>
                </a:solidFill>
              </a:rPr>
              <a:t>Immunotoxins</a:t>
            </a:r>
            <a:endParaRPr lang="de-DE" sz="1600"/>
          </a:p>
        </p:txBody>
      </p:sp>
      <p:sp>
        <p:nvSpPr>
          <p:cNvPr id="80923" name="Oval 29"/>
          <p:cNvSpPr>
            <a:spLocks noChangeArrowheads="1"/>
          </p:cNvSpPr>
          <p:nvPr/>
        </p:nvSpPr>
        <p:spPr bwMode="auto">
          <a:xfrm>
            <a:off x="7642225" y="3608388"/>
            <a:ext cx="977900" cy="889000"/>
          </a:xfrm>
          <a:prstGeom prst="ellipse">
            <a:avLst/>
          </a:prstGeom>
          <a:solidFill>
            <a:schemeClr val="bg1"/>
          </a:solidFill>
          <a:ln w="9525">
            <a:solidFill>
              <a:schemeClr val="tx1"/>
            </a:solidFill>
            <a:round/>
            <a:headEnd/>
            <a:tailEnd/>
          </a:ln>
        </p:spPr>
        <p:txBody>
          <a:bodyPr wrap="none" anchor="ctr"/>
          <a:lstStyle/>
          <a:p>
            <a:endParaRPr lang="en-US">
              <a:latin typeface="Calibri" pitchFamily="34" charset="0"/>
            </a:endParaRPr>
          </a:p>
        </p:txBody>
      </p:sp>
      <p:sp>
        <p:nvSpPr>
          <p:cNvPr id="80924" name="Text Box 30"/>
          <p:cNvSpPr txBox="1">
            <a:spLocks noChangeArrowheads="1"/>
          </p:cNvSpPr>
          <p:nvPr/>
        </p:nvSpPr>
        <p:spPr bwMode="auto">
          <a:xfrm>
            <a:off x="7388225" y="3862388"/>
            <a:ext cx="1509713" cy="366712"/>
          </a:xfrm>
          <a:prstGeom prst="rect">
            <a:avLst/>
          </a:prstGeom>
          <a:noFill/>
          <a:ln w="50800">
            <a:noFill/>
            <a:miter lim="800000"/>
            <a:headEnd/>
            <a:tailEnd/>
          </a:ln>
        </p:spPr>
        <p:txBody>
          <a:bodyPr lIns="91410" tIns="45706" rIns="91410" bIns="45706">
            <a:spAutoFit/>
          </a:bodyPr>
          <a:lstStyle/>
          <a:p>
            <a:pPr algn="ctr" eaLnBrk="0" hangingPunct="0">
              <a:spcBef>
                <a:spcPct val="50000"/>
              </a:spcBef>
            </a:pPr>
            <a:r>
              <a:rPr lang="de-DE" i="1"/>
              <a:t>NK Cell</a:t>
            </a:r>
          </a:p>
        </p:txBody>
      </p:sp>
      <p:sp>
        <p:nvSpPr>
          <p:cNvPr id="80925" name="Freeform 31"/>
          <p:cNvSpPr>
            <a:spLocks/>
          </p:cNvSpPr>
          <p:nvPr/>
        </p:nvSpPr>
        <p:spPr bwMode="auto">
          <a:xfrm>
            <a:off x="6994525" y="3933825"/>
            <a:ext cx="277813" cy="31750"/>
          </a:xfrm>
          <a:custGeom>
            <a:avLst/>
            <a:gdLst>
              <a:gd name="T0" fmla="*/ 0 w 272"/>
              <a:gd name="T1" fmla="*/ 2147483647 h 48"/>
              <a:gd name="T2" fmla="*/ 0 w 272"/>
              <a:gd name="T3" fmla="*/ 2147483647 h 48"/>
              <a:gd name="T4" fmla="*/ 0 w 272"/>
              <a:gd name="T5" fmla="*/ 2147483647 h 48"/>
              <a:gd name="T6" fmla="*/ 0 w 272"/>
              <a:gd name="T7" fmla="*/ 2147483647 h 48"/>
              <a:gd name="T8" fmla="*/ 0 w 272"/>
              <a:gd name="T9" fmla="*/ 2147483647 h 48"/>
              <a:gd name="T10" fmla="*/ 0 w 272"/>
              <a:gd name="T11" fmla="*/ 2147483647 h 48"/>
              <a:gd name="T12" fmla="*/ 2147483647 w 272"/>
              <a:gd name="T13" fmla="*/ 2147483647 h 48"/>
              <a:gd name="T14" fmla="*/ 2147483647 w 272"/>
              <a:gd name="T15" fmla="*/ 2147483647 h 48"/>
              <a:gd name="T16" fmla="*/ 2147483647 w 272"/>
              <a:gd name="T17" fmla="*/ 2147483647 h 48"/>
              <a:gd name="T18" fmla="*/ 2147483647 w 272"/>
              <a:gd name="T19" fmla="*/ 2147483647 h 48"/>
              <a:gd name="T20" fmla="*/ 2147483647 w 272"/>
              <a:gd name="T21" fmla="*/ 2147483647 h 48"/>
              <a:gd name="T22" fmla="*/ 2147483647 w 272"/>
              <a:gd name="T23" fmla="*/ 2147483647 h 48"/>
              <a:gd name="T24" fmla="*/ 2147483647 w 272"/>
              <a:gd name="T25" fmla="*/ 2147483647 h 48"/>
              <a:gd name="T26" fmla="*/ 2147483647 w 272"/>
              <a:gd name="T27" fmla="*/ 2147483647 h 48"/>
              <a:gd name="T28" fmla="*/ 2147483647 w 272"/>
              <a:gd name="T29" fmla="*/ 2147483647 h 48"/>
              <a:gd name="T30" fmla="*/ 2147483647 w 272"/>
              <a:gd name="T31" fmla="*/ 2147483647 h 48"/>
              <a:gd name="T32" fmla="*/ 2147483647 w 272"/>
              <a:gd name="T33" fmla="*/ 2147483647 h 48"/>
              <a:gd name="T34" fmla="*/ 2147483647 w 272"/>
              <a:gd name="T35" fmla="*/ 2147483647 h 48"/>
              <a:gd name="T36" fmla="*/ 2147483647 w 272"/>
              <a:gd name="T37" fmla="*/ 0 h 48"/>
              <a:gd name="T38" fmla="*/ 2147483647 w 272"/>
              <a:gd name="T39" fmla="*/ 0 h 48"/>
              <a:gd name="T40" fmla="*/ 2147483647 w 272"/>
              <a:gd name="T41" fmla="*/ 0 h 48"/>
              <a:gd name="T42" fmla="*/ 2147483647 w 272"/>
              <a:gd name="T43" fmla="*/ 0 h 48"/>
              <a:gd name="T44" fmla="*/ 2147483647 w 272"/>
              <a:gd name="T45" fmla="*/ 0 h 48"/>
              <a:gd name="T46" fmla="*/ 2147483647 w 272"/>
              <a:gd name="T47" fmla="*/ 0 h 48"/>
              <a:gd name="T48" fmla="*/ 0 w 272"/>
              <a:gd name="T49" fmla="*/ 2147483647 h 48"/>
              <a:gd name="T50" fmla="*/ 2147483647 w 272"/>
              <a:gd name="T51" fmla="*/ 2147483647 h 48"/>
              <a:gd name="T52" fmla="*/ 2147483647 w 272"/>
              <a:gd name="T53" fmla="*/ 2147483647 h 48"/>
              <a:gd name="T54" fmla="*/ 2147483647 w 272"/>
              <a:gd name="T55" fmla="*/ 2147483647 h 48"/>
              <a:gd name="T56" fmla="*/ 2147483647 w 272"/>
              <a:gd name="T57" fmla="*/ 2147483647 h 48"/>
              <a:gd name="T58" fmla="*/ 2147483647 w 272"/>
              <a:gd name="T59" fmla="*/ 2147483647 h 48"/>
              <a:gd name="T60" fmla="*/ 2147483647 w 272"/>
              <a:gd name="T61" fmla="*/ 2147483647 h 48"/>
              <a:gd name="T62" fmla="*/ 2147483647 w 272"/>
              <a:gd name="T63" fmla="*/ 2147483647 h 48"/>
              <a:gd name="T64" fmla="*/ 2147483647 w 272"/>
              <a:gd name="T65" fmla="*/ 2147483647 h 48"/>
              <a:gd name="T66" fmla="*/ 2147483647 w 272"/>
              <a:gd name="T67" fmla="*/ 2147483647 h 48"/>
              <a:gd name="T68" fmla="*/ 0 w 272"/>
              <a:gd name="T69" fmla="*/ 2147483647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2"/>
              <a:gd name="T106" fmla="*/ 0 h 48"/>
              <a:gd name="T107" fmla="*/ 272 w 272"/>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2" h="48">
                <a:moveTo>
                  <a:pt x="0" y="8"/>
                </a:moveTo>
                <a:lnTo>
                  <a:pt x="0" y="8"/>
                </a:lnTo>
                <a:lnTo>
                  <a:pt x="0" y="32"/>
                </a:lnTo>
                <a:lnTo>
                  <a:pt x="8" y="48"/>
                </a:lnTo>
                <a:lnTo>
                  <a:pt x="248" y="48"/>
                </a:lnTo>
                <a:lnTo>
                  <a:pt x="264" y="32"/>
                </a:lnTo>
                <a:lnTo>
                  <a:pt x="272" y="32"/>
                </a:lnTo>
                <a:lnTo>
                  <a:pt x="272" y="8"/>
                </a:lnTo>
                <a:lnTo>
                  <a:pt x="264" y="8"/>
                </a:lnTo>
                <a:lnTo>
                  <a:pt x="248" y="0"/>
                </a:lnTo>
                <a:lnTo>
                  <a:pt x="8" y="0"/>
                </a:lnTo>
                <a:lnTo>
                  <a:pt x="0" y="8"/>
                </a:lnTo>
                <a:lnTo>
                  <a:pt x="24" y="8"/>
                </a:lnTo>
                <a:lnTo>
                  <a:pt x="248" y="8"/>
                </a:lnTo>
                <a:lnTo>
                  <a:pt x="264" y="8"/>
                </a:lnTo>
                <a:lnTo>
                  <a:pt x="264" y="32"/>
                </a:lnTo>
                <a:lnTo>
                  <a:pt x="248" y="32"/>
                </a:lnTo>
                <a:lnTo>
                  <a:pt x="24" y="32"/>
                </a:lnTo>
                <a:lnTo>
                  <a:pt x="8" y="32"/>
                </a:lnTo>
                <a:lnTo>
                  <a:pt x="8" y="8"/>
                </a:lnTo>
                <a:lnTo>
                  <a:pt x="24" y="8"/>
                </a:lnTo>
                <a:lnTo>
                  <a:pt x="0" y="8"/>
                </a:lnTo>
                <a:close/>
              </a:path>
            </a:pathLst>
          </a:custGeom>
          <a:solidFill>
            <a:srgbClr val="FF4000"/>
          </a:solidFill>
          <a:ln w="28575">
            <a:solidFill>
              <a:srgbClr val="0116FF"/>
            </a:solidFill>
            <a:round/>
            <a:headEnd/>
            <a:tailEnd/>
          </a:ln>
        </p:spPr>
        <p:txBody>
          <a:bodyPr/>
          <a:lstStyle/>
          <a:p>
            <a:endParaRPr lang="en-US">
              <a:latin typeface="Calibri" pitchFamily="34" charset="0"/>
            </a:endParaRPr>
          </a:p>
        </p:txBody>
      </p:sp>
      <p:sp>
        <p:nvSpPr>
          <p:cNvPr id="80926" name="Oval 32"/>
          <p:cNvSpPr>
            <a:spLocks noChangeArrowheads="1"/>
          </p:cNvSpPr>
          <p:nvPr/>
        </p:nvSpPr>
        <p:spPr bwMode="auto">
          <a:xfrm>
            <a:off x="6486525" y="3062288"/>
            <a:ext cx="203200" cy="190500"/>
          </a:xfrm>
          <a:prstGeom prst="ellipse">
            <a:avLst/>
          </a:prstGeom>
          <a:solidFill>
            <a:schemeClr val="accent1"/>
          </a:solidFill>
          <a:ln w="50800">
            <a:noFill/>
            <a:round/>
            <a:headEnd/>
            <a:tailEnd/>
          </a:ln>
        </p:spPr>
        <p:txBody>
          <a:bodyPr wrap="none" anchor="ctr"/>
          <a:lstStyle/>
          <a:p>
            <a:endParaRPr lang="en-US">
              <a:latin typeface="Calibri" pitchFamily="34" charset="0"/>
            </a:endParaRPr>
          </a:p>
        </p:txBody>
      </p:sp>
      <p:sp>
        <p:nvSpPr>
          <p:cNvPr id="80927" name="Oval 33"/>
          <p:cNvSpPr>
            <a:spLocks noChangeArrowheads="1"/>
          </p:cNvSpPr>
          <p:nvPr/>
        </p:nvSpPr>
        <p:spPr bwMode="auto">
          <a:xfrm>
            <a:off x="6638925" y="3214688"/>
            <a:ext cx="203200" cy="190500"/>
          </a:xfrm>
          <a:prstGeom prst="ellipse">
            <a:avLst/>
          </a:prstGeom>
          <a:solidFill>
            <a:schemeClr val="accent1"/>
          </a:solidFill>
          <a:ln w="50800">
            <a:noFill/>
            <a:round/>
            <a:headEnd/>
            <a:tailEnd/>
          </a:ln>
        </p:spPr>
        <p:txBody>
          <a:bodyPr wrap="none" anchor="ctr"/>
          <a:lstStyle/>
          <a:p>
            <a:endParaRPr lang="en-US">
              <a:latin typeface="Calibri" pitchFamily="34" charset="0"/>
            </a:endParaRPr>
          </a:p>
        </p:txBody>
      </p:sp>
      <p:sp>
        <p:nvSpPr>
          <p:cNvPr id="80928" name="Oval 34"/>
          <p:cNvSpPr>
            <a:spLocks noChangeArrowheads="1"/>
          </p:cNvSpPr>
          <p:nvPr/>
        </p:nvSpPr>
        <p:spPr bwMode="auto">
          <a:xfrm>
            <a:off x="6791325" y="3367088"/>
            <a:ext cx="203200" cy="190500"/>
          </a:xfrm>
          <a:prstGeom prst="ellipse">
            <a:avLst/>
          </a:prstGeom>
          <a:solidFill>
            <a:schemeClr val="accent1"/>
          </a:solidFill>
          <a:ln w="50800">
            <a:noFill/>
            <a:round/>
            <a:headEnd/>
            <a:tailEnd/>
          </a:ln>
        </p:spPr>
        <p:txBody>
          <a:bodyPr wrap="none" anchor="ctr"/>
          <a:lstStyle/>
          <a:p>
            <a:endParaRPr lang="en-US">
              <a:latin typeface="Calibri" pitchFamily="34" charset="0"/>
            </a:endParaRPr>
          </a:p>
        </p:txBody>
      </p:sp>
      <p:sp>
        <p:nvSpPr>
          <p:cNvPr id="80929" name="Oval 35"/>
          <p:cNvSpPr>
            <a:spLocks noChangeArrowheads="1"/>
          </p:cNvSpPr>
          <p:nvPr/>
        </p:nvSpPr>
        <p:spPr bwMode="auto">
          <a:xfrm>
            <a:off x="6943725" y="3519488"/>
            <a:ext cx="203200" cy="190500"/>
          </a:xfrm>
          <a:prstGeom prst="ellipse">
            <a:avLst/>
          </a:prstGeom>
          <a:solidFill>
            <a:schemeClr val="accent1"/>
          </a:solidFill>
          <a:ln w="50800">
            <a:noFill/>
            <a:round/>
            <a:headEnd/>
            <a:tailEnd/>
          </a:ln>
        </p:spPr>
        <p:txBody>
          <a:bodyPr wrap="none" anchor="ctr"/>
          <a:lstStyle/>
          <a:p>
            <a:endParaRPr lang="en-US">
              <a:latin typeface="Calibri" pitchFamily="34" charset="0"/>
            </a:endParaRPr>
          </a:p>
        </p:txBody>
      </p:sp>
      <p:sp>
        <p:nvSpPr>
          <p:cNvPr id="80930" name="Line 36"/>
          <p:cNvSpPr>
            <a:spLocks noChangeShapeType="1"/>
          </p:cNvSpPr>
          <p:nvPr/>
        </p:nvSpPr>
        <p:spPr bwMode="auto">
          <a:xfrm flipV="1">
            <a:off x="6651625" y="3049588"/>
            <a:ext cx="533400" cy="63500"/>
          </a:xfrm>
          <a:prstGeom prst="line">
            <a:avLst/>
          </a:prstGeom>
          <a:noFill/>
          <a:ln w="50800">
            <a:solidFill>
              <a:schemeClr val="accent1"/>
            </a:solidFill>
            <a:round/>
            <a:headEnd/>
            <a:tailEnd/>
          </a:ln>
        </p:spPr>
        <p:txBody>
          <a:bodyPr/>
          <a:lstStyle/>
          <a:p>
            <a:endParaRPr lang="en-US"/>
          </a:p>
        </p:txBody>
      </p:sp>
      <p:sp>
        <p:nvSpPr>
          <p:cNvPr id="80931" name="Line 37"/>
          <p:cNvSpPr>
            <a:spLocks noChangeShapeType="1"/>
          </p:cNvSpPr>
          <p:nvPr/>
        </p:nvSpPr>
        <p:spPr bwMode="auto">
          <a:xfrm flipV="1">
            <a:off x="6804025" y="3074988"/>
            <a:ext cx="381000" cy="190500"/>
          </a:xfrm>
          <a:prstGeom prst="line">
            <a:avLst/>
          </a:prstGeom>
          <a:noFill/>
          <a:ln w="50800">
            <a:solidFill>
              <a:schemeClr val="accent1"/>
            </a:solidFill>
            <a:round/>
            <a:headEnd/>
            <a:tailEnd/>
          </a:ln>
        </p:spPr>
        <p:txBody>
          <a:bodyPr/>
          <a:lstStyle/>
          <a:p>
            <a:endParaRPr lang="en-US"/>
          </a:p>
        </p:txBody>
      </p:sp>
      <p:sp>
        <p:nvSpPr>
          <p:cNvPr id="80932" name="Line 38"/>
          <p:cNvSpPr>
            <a:spLocks noChangeShapeType="1"/>
          </p:cNvSpPr>
          <p:nvPr/>
        </p:nvSpPr>
        <p:spPr bwMode="auto">
          <a:xfrm flipV="1">
            <a:off x="6956425" y="3074988"/>
            <a:ext cx="215900" cy="330200"/>
          </a:xfrm>
          <a:prstGeom prst="line">
            <a:avLst/>
          </a:prstGeom>
          <a:noFill/>
          <a:ln w="50800">
            <a:solidFill>
              <a:schemeClr val="accent1"/>
            </a:solidFill>
            <a:round/>
            <a:headEnd/>
            <a:tailEnd/>
          </a:ln>
        </p:spPr>
        <p:txBody>
          <a:bodyPr/>
          <a:lstStyle/>
          <a:p>
            <a:endParaRPr lang="en-US"/>
          </a:p>
        </p:txBody>
      </p:sp>
      <p:sp>
        <p:nvSpPr>
          <p:cNvPr id="80933" name="Line 39"/>
          <p:cNvSpPr>
            <a:spLocks noChangeShapeType="1"/>
          </p:cNvSpPr>
          <p:nvPr/>
        </p:nvSpPr>
        <p:spPr bwMode="auto">
          <a:xfrm flipV="1">
            <a:off x="7058025" y="3074988"/>
            <a:ext cx="114300" cy="469900"/>
          </a:xfrm>
          <a:prstGeom prst="line">
            <a:avLst/>
          </a:prstGeom>
          <a:noFill/>
          <a:ln w="50800">
            <a:solidFill>
              <a:schemeClr val="accent1"/>
            </a:solidFill>
            <a:round/>
            <a:headEnd/>
            <a:tailEnd/>
          </a:ln>
        </p:spPr>
        <p:txBody>
          <a:bodyPr/>
          <a:lstStyle/>
          <a:p>
            <a:endParaRPr lang="en-US"/>
          </a:p>
        </p:txBody>
      </p:sp>
      <p:sp>
        <p:nvSpPr>
          <p:cNvPr id="80934" name="Text Box 40"/>
          <p:cNvSpPr txBox="1">
            <a:spLocks noChangeArrowheads="1"/>
          </p:cNvSpPr>
          <p:nvPr/>
        </p:nvSpPr>
        <p:spPr bwMode="auto">
          <a:xfrm>
            <a:off x="6411913" y="4325938"/>
            <a:ext cx="690562" cy="304800"/>
          </a:xfrm>
          <a:prstGeom prst="rect">
            <a:avLst/>
          </a:prstGeom>
          <a:noFill/>
          <a:ln w="50800">
            <a:noFill/>
            <a:miter lim="800000"/>
            <a:headEnd/>
            <a:tailEnd/>
          </a:ln>
        </p:spPr>
        <p:txBody>
          <a:bodyPr wrap="none" lIns="91410" tIns="45706" rIns="91410" bIns="45706">
            <a:spAutoFit/>
          </a:bodyPr>
          <a:lstStyle/>
          <a:p>
            <a:pPr algn="ctr" eaLnBrk="0" hangingPunct="0"/>
            <a:r>
              <a:rPr lang="de-DE" sz="1400"/>
              <a:t>ADCC</a:t>
            </a:r>
            <a:endParaRPr lang="en-GB" sz="1400"/>
          </a:p>
        </p:txBody>
      </p:sp>
      <p:sp>
        <p:nvSpPr>
          <p:cNvPr id="80935" name="Text Box 41"/>
          <p:cNvSpPr txBox="1">
            <a:spLocks noChangeArrowheads="1"/>
          </p:cNvSpPr>
          <p:nvPr/>
        </p:nvSpPr>
        <p:spPr bwMode="auto">
          <a:xfrm>
            <a:off x="6773863" y="2624138"/>
            <a:ext cx="1317625" cy="304800"/>
          </a:xfrm>
          <a:prstGeom prst="rect">
            <a:avLst/>
          </a:prstGeom>
          <a:noFill/>
          <a:ln w="50800">
            <a:noFill/>
            <a:miter lim="800000"/>
            <a:headEnd/>
            <a:tailEnd/>
          </a:ln>
        </p:spPr>
        <p:txBody>
          <a:bodyPr wrap="none" lIns="91410" tIns="45706" rIns="91410" bIns="45706">
            <a:spAutoFit/>
          </a:bodyPr>
          <a:lstStyle/>
          <a:p>
            <a:pPr algn="ctr" eaLnBrk="0" hangingPunct="0"/>
            <a:r>
              <a:rPr lang="de-DE" sz="1400"/>
              <a:t>Complement</a:t>
            </a:r>
            <a:endParaRPr lang="en-GB" sz="1400"/>
          </a:p>
        </p:txBody>
      </p:sp>
      <p:sp>
        <p:nvSpPr>
          <p:cNvPr id="80936" name="Oval 42"/>
          <p:cNvSpPr>
            <a:spLocks noChangeArrowheads="1"/>
          </p:cNvSpPr>
          <p:nvPr/>
        </p:nvSpPr>
        <p:spPr bwMode="auto">
          <a:xfrm>
            <a:off x="7540625" y="4319588"/>
            <a:ext cx="254000" cy="254000"/>
          </a:xfrm>
          <a:prstGeom prst="ellipse">
            <a:avLst/>
          </a:prstGeom>
          <a:solidFill>
            <a:srgbClr val="FF9933"/>
          </a:solidFill>
          <a:ln w="50800">
            <a:noFill/>
            <a:round/>
            <a:headEnd/>
            <a:tailEnd/>
          </a:ln>
        </p:spPr>
        <p:txBody>
          <a:bodyPr wrap="none" anchor="ctr"/>
          <a:lstStyle/>
          <a:p>
            <a:endParaRPr lang="en-US">
              <a:latin typeface="Calibri" pitchFamily="34" charset="0"/>
            </a:endParaRPr>
          </a:p>
        </p:txBody>
      </p:sp>
      <p:sp>
        <p:nvSpPr>
          <p:cNvPr id="80937" name="Oval 43"/>
          <p:cNvSpPr>
            <a:spLocks noChangeArrowheads="1"/>
          </p:cNvSpPr>
          <p:nvPr/>
        </p:nvSpPr>
        <p:spPr bwMode="auto">
          <a:xfrm>
            <a:off x="7489825" y="3570288"/>
            <a:ext cx="254000" cy="254000"/>
          </a:xfrm>
          <a:prstGeom prst="ellipse">
            <a:avLst/>
          </a:prstGeom>
          <a:solidFill>
            <a:srgbClr val="FF9933"/>
          </a:solidFill>
          <a:ln w="50800">
            <a:noFill/>
            <a:round/>
            <a:headEnd/>
            <a:tailEnd/>
          </a:ln>
        </p:spPr>
        <p:txBody>
          <a:bodyPr wrap="none" anchor="ctr"/>
          <a:lstStyle/>
          <a:p>
            <a:endParaRPr lang="en-US">
              <a:latin typeface="Calibri" pitchFamily="34" charset="0"/>
            </a:endParaRPr>
          </a:p>
        </p:txBody>
      </p:sp>
      <p:sp>
        <p:nvSpPr>
          <p:cNvPr id="80938" name="Oval 44"/>
          <p:cNvSpPr>
            <a:spLocks noChangeArrowheads="1"/>
          </p:cNvSpPr>
          <p:nvPr/>
        </p:nvSpPr>
        <p:spPr bwMode="auto">
          <a:xfrm>
            <a:off x="7299325" y="3773488"/>
            <a:ext cx="254000" cy="254000"/>
          </a:xfrm>
          <a:prstGeom prst="ellipse">
            <a:avLst/>
          </a:prstGeom>
          <a:solidFill>
            <a:srgbClr val="FF9933"/>
          </a:solidFill>
          <a:ln w="50800">
            <a:noFill/>
            <a:round/>
            <a:headEnd/>
            <a:tailEnd/>
          </a:ln>
        </p:spPr>
        <p:txBody>
          <a:bodyPr wrap="none" anchor="ctr"/>
          <a:lstStyle/>
          <a:p>
            <a:endParaRPr lang="en-US">
              <a:latin typeface="Calibri" pitchFamily="34" charset="0"/>
            </a:endParaRPr>
          </a:p>
        </p:txBody>
      </p:sp>
      <p:sp>
        <p:nvSpPr>
          <p:cNvPr id="80939" name="Oval 45"/>
          <p:cNvSpPr>
            <a:spLocks noChangeArrowheads="1"/>
          </p:cNvSpPr>
          <p:nvPr/>
        </p:nvSpPr>
        <p:spPr bwMode="auto">
          <a:xfrm>
            <a:off x="7388225" y="4065588"/>
            <a:ext cx="254000" cy="254000"/>
          </a:xfrm>
          <a:prstGeom prst="ellipse">
            <a:avLst/>
          </a:prstGeom>
          <a:solidFill>
            <a:srgbClr val="FF9933"/>
          </a:solidFill>
          <a:ln w="50800">
            <a:noFill/>
            <a:round/>
            <a:headEnd/>
            <a:tailEnd/>
          </a:ln>
        </p:spPr>
        <p:txBody>
          <a:bodyPr wrap="none" anchor="ctr"/>
          <a:lstStyle/>
          <a:p>
            <a:endParaRPr lang="en-US">
              <a:latin typeface="Calibri" pitchFamily="34" charset="0"/>
            </a:endParaRPr>
          </a:p>
        </p:txBody>
      </p:sp>
      <p:sp>
        <p:nvSpPr>
          <p:cNvPr id="80940" name="Oval 46"/>
          <p:cNvSpPr>
            <a:spLocks noChangeArrowheads="1"/>
          </p:cNvSpPr>
          <p:nvPr/>
        </p:nvSpPr>
        <p:spPr bwMode="auto">
          <a:xfrm>
            <a:off x="3463925" y="3049588"/>
            <a:ext cx="2514600" cy="1968500"/>
          </a:xfrm>
          <a:prstGeom prst="ellipse">
            <a:avLst/>
          </a:prstGeom>
          <a:noFill/>
          <a:ln w="9525">
            <a:solidFill>
              <a:schemeClr val="tx1"/>
            </a:solidFill>
            <a:round/>
            <a:headEnd/>
            <a:tailEnd/>
          </a:ln>
        </p:spPr>
        <p:txBody>
          <a:bodyPr wrap="none" anchor="ctr"/>
          <a:lstStyle/>
          <a:p>
            <a:endParaRPr lang="en-US">
              <a:latin typeface="Calibri" pitchFamily="34" charset="0"/>
            </a:endParaRPr>
          </a:p>
        </p:txBody>
      </p:sp>
      <p:grpSp>
        <p:nvGrpSpPr>
          <p:cNvPr id="3" name="Group 47"/>
          <p:cNvGrpSpPr>
            <a:grpSpLocks/>
          </p:cNvGrpSpPr>
          <p:nvPr/>
        </p:nvGrpSpPr>
        <p:grpSpPr bwMode="auto">
          <a:xfrm rot="-5418915">
            <a:off x="4535488" y="2776538"/>
            <a:ext cx="287337" cy="401637"/>
            <a:chOff x="4518" y="1121"/>
            <a:chExt cx="76" cy="103"/>
          </a:xfrm>
        </p:grpSpPr>
        <p:sp>
          <p:nvSpPr>
            <p:cNvPr id="80968" name="Freeform 48"/>
            <p:cNvSpPr>
              <a:spLocks/>
            </p:cNvSpPr>
            <p:nvPr/>
          </p:nvSpPr>
          <p:spPr bwMode="auto">
            <a:xfrm>
              <a:off x="4530" y="1173"/>
              <a:ext cx="23" cy="51"/>
            </a:xfrm>
            <a:custGeom>
              <a:avLst/>
              <a:gdLst>
                <a:gd name="T0" fmla="*/ 1 w 40"/>
                <a:gd name="T1" fmla="*/ 0 h 136"/>
                <a:gd name="T2" fmla="*/ 1 w 40"/>
                <a:gd name="T3" fmla="*/ 0 h 136"/>
                <a:gd name="T4" fmla="*/ 1 w 40"/>
                <a:gd name="T5" fmla="*/ 0 h 136"/>
                <a:gd name="T6" fmla="*/ 0 w 40"/>
                <a:gd name="T7" fmla="*/ 0 h 136"/>
                <a:gd name="T8" fmla="*/ 1 w 40"/>
                <a:gd name="T9" fmla="*/ 0 h 136"/>
                <a:gd name="T10" fmla="*/ 0 60000 65536"/>
                <a:gd name="T11" fmla="*/ 0 60000 65536"/>
                <a:gd name="T12" fmla="*/ 0 60000 65536"/>
                <a:gd name="T13" fmla="*/ 0 60000 65536"/>
                <a:gd name="T14" fmla="*/ 0 60000 65536"/>
                <a:gd name="T15" fmla="*/ 0 w 40"/>
                <a:gd name="T16" fmla="*/ 0 h 136"/>
                <a:gd name="T17" fmla="*/ 40 w 40"/>
                <a:gd name="T18" fmla="*/ 136 h 136"/>
              </a:gdLst>
              <a:ahLst/>
              <a:cxnLst>
                <a:cxn ang="T10">
                  <a:pos x="T0" y="T1"/>
                </a:cxn>
                <a:cxn ang="T11">
                  <a:pos x="T2" y="T3"/>
                </a:cxn>
                <a:cxn ang="T12">
                  <a:pos x="T4" y="T5"/>
                </a:cxn>
                <a:cxn ang="T13">
                  <a:pos x="T6" y="T7"/>
                </a:cxn>
                <a:cxn ang="T14">
                  <a:pos x="T8" y="T9"/>
                </a:cxn>
              </a:cxnLst>
              <a:rect l="T15" t="T16" r="T17" b="T18"/>
              <a:pathLst>
                <a:path w="40" h="136">
                  <a:moveTo>
                    <a:pt x="16" y="0"/>
                  </a:moveTo>
                  <a:lnTo>
                    <a:pt x="40" y="8"/>
                  </a:lnTo>
                  <a:lnTo>
                    <a:pt x="24" y="136"/>
                  </a:lnTo>
                  <a:lnTo>
                    <a:pt x="0" y="136"/>
                  </a:lnTo>
                  <a:lnTo>
                    <a:pt x="16" y="0"/>
                  </a:lnTo>
                  <a:close/>
                </a:path>
              </a:pathLst>
            </a:custGeom>
            <a:solidFill>
              <a:srgbClr val="006600"/>
            </a:solidFill>
            <a:ln w="9525">
              <a:solidFill>
                <a:srgbClr val="006600"/>
              </a:solidFill>
              <a:round/>
              <a:headEnd/>
              <a:tailEnd/>
            </a:ln>
          </p:spPr>
          <p:txBody>
            <a:bodyPr/>
            <a:lstStyle/>
            <a:p>
              <a:endParaRPr lang="en-US">
                <a:latin typeface="Calibri" pitchFamily="34" charset="0"/>
              </a:endParaRPr>
            </a:p>
          </p:txBody>
        </p:sp>
        <p:sp>
          <p:nvSpPr>
            <p:cNvPr id="80969" name="Freeform 49"/>
            <p:cNvSpPr>
              <a:spLocks/>
            </p:cNvSpPr>
            <p:nvPr/>
          </p:nvSpPr>
          <p:spPr bwMode="auto">
            <a:xfrm>
              <a:off x="4530" y="1121"/>
              <a:ext cx="23" cy="54"/>
            </a:xfrm>
            <a:custGeom>
              <a:avLst/>
              <a:gdLst>
                <a:gd name="T0" fmla="*/ 1 w 40"/>
                <a:gd name="T1" fmla="*/ 0 h 144"/>
                <a:gd name="T2" fmla="*/ 1 w 40"/>
                <a:gd name="T3" fmla="*/ 0 h 144"/>
                <a:gd name="T4" fmla="*/ 1 w 40"/>
                <a:gd name="T5" fmla="*/ 0 h 144"/>
                <a:gd name="T6" fmla="*/ 1 w 40"/>
                <a:gd name="T7" fmla="*/ 0 h 144"/>
                <a:gd name="T8" fmla="*/ 0 w 40"/>
                <a:gd name="T9" fmla="*/ 0 h 144"/>
                <a:gd name="T10" fmla="*/ 1 w 40"/>
                <a:gd name="T11" fmla="*/ 0 h 144"/>
                <a:gd name="T12" fmla="*/ 1 w 40"/>
                <a:gd name="T13" fmla="*/ 0 h 144"/>
                <a:gd name="T14" fmla="*/ 0 60000 65536"/>
                <a:gd name="T15" fmla="*/ 0 60000 65536"/>
                <a:gd name="T16" fmla="*/ 0 60000 65536"/>
                <a:gd name="T17" fmla="*/ 0 60000 65536"/>
                <a:gd name="T18" fmla="*/ 0 60000 65536"/>
                <a:gd name="T19" fmla="*/ 0 60000 65536"/>
                <a:gd name="T20" fmla="*/ 0 60000 65536"/>
                <a:gd name="T21" fmla="*/ 0 w 40"/>
                <a:gd name="T22" fmla="*/ 0 h 144"/>
                <a:gd name="T23" fmla="*/ 40 w 40"/>
                <a:gd name="T24" fmla="*/ 144 h 1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44">
                  <a:moveTo>
                    <a:pt x="24" y="8"/>
                  </a:moveTo>
                  <a:lnTo>
                    <a:pt x="24" y="8"/>
                  </a:lnTo>
                  <a:lnTo>
                    <a:pt x="40" y="136"/>
                  </a:lnTo>
                  <a:lnTo>
                    <a:pt x="16" y="144"/>
                  </a:lnTo>
                  <a:lnTo>
                    <a:pt x="0" y="8"/>
                  </a:lnTo>
                  <a:lnTo>
                    <a:pt x="24" y="0"/>
                  </a:lnTo>
                  <a:lnTo>
                    <a:pt x="24" y="8"/>
                  </a:lnTo>
                  <a:close/>
                </a:path>
              </a:pathLst>
            </a:custGeom>
            <a:solidFill>
              <a:srgbClr val="006600"/>
            </a:solidFill>
            <a:ln w="9525">
              <a:solidFill>
                <a:srgbClr val="006600"/>
              </a:solidFill>
              <a:round/>
              <a:headEnd/>
              <a:tailEnd/>
            </a:ln>
          </p:spPr>
          <p:txBody>
            <a:bodyPr/>
            <a:lstStyle/>
            <a:p>
              <a:endParaRPr lang="en-US">
                <a:latin typeface="Calibri" pitchFamily="34" charset="0"/>
              </a:endParaRPr>
            </a:p>
          </p:txBody>
        </p:sp>
        <p:sp>
          <p:nvSpPr>
            <p:cNvPr id="80970" name="Freeform 50"/>
            <p:cNvSpPr>
              <a:spLocks/>
            </p:cNvSpPr>
            <p:nvPr/>
          </p:nvSpPr>
          <p:spPr bwMode="auto">
            <a:xfrm>
              <a:off x="4530" y="1173"/>
              <a:ext cx="23" cy="51"/>
            </a:xfrm>
            <a:custGeom>
              <a:avLst/>
              <a:gdLst>
                <a:gd name="T0" fmla="*/ 1 w 40"/>
                <a:gd name="T1" fmla="*/ 0 h 136"/>
                <a:gd name="T2" fmla="*/ 1 w 40"/>
                <a:gd name="T3" fmla="*/ 0 h 136"/>
                <a:gd name="T4" fmla="*/ 1 w 40"/>
                <a:gd name="T5" fmla="*/ 0 h 136"/>
                <a:gd name="T6" fmla="*/ 0 w 40"/>
                <a:gd name="T7" fmla="*/ 0 h 136"/>
                <a:gd name="T8" fmla="*/ 1 w 40"/>
                <a:gd name="T9" fmla="*/ 0 h 136"/>
                <a:gd name="T10" fmla="*/ 1 w 40"/>
                <a:gd name="T11" fmla="*/ 0 h 136"/>
                <a:gd name="T12" fmla="*/ 1 w 40"/>
                <a:gd name="T13" fmla="*/ 0 h 136"/>
                <a:gd name="T14" fmla="*/ 0 60000 65536"/>
                <a:gd name="T15" fmla="*/ 0 60000 65536"/>
                <a:gd name="T16" fmla="*/ 0 60000 65536"/>
                <a:gd name="T17" fmla="*/ 0 60000 65536"/>
                <a:gd name="T18" fmla="*/ 0 60000 65536"/>
                <a:gd name="T19" fmla="*/ 0 60000 65536"/>
                <a:gd name="T20" fmla="*/ 0 60000 65536"/>
                <a:gd name="T21" fmla="*/ 0 w 40"/>
                <a:gd name="T22" fmla="*/ 0 h 136"/>
                <a:gd name="T23" fmla="*/ 40 w 40"/>
                <a:gd name="T24" fmla="*/ 136 h 1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36">
                  <a:moveTo>
                    <a:pt x="40" y="0"/>
                  </a:moveTo>
                  <a:lnTo>
                    <a:pt x="40" y="8"/>
                  </a:lnTo>
                  <a:lnTo>
                    <a:pt x="24" y="136"/>
                  </a:lnTo>
                  <a:lnTo>
                    <a:pt x="0" y="136"/>
                  </a:lnTo>
                  <a:lnTo>
                    <a:pt x="16" y="0"/>
                  </a:lnTo>
                  <a:lnTo>
                    <a:pt x="40" y="0"/>
                  </a:lnTo>
                  <a:close/>
                </a:path>
              </a:pathLst>
            </a:custGeom>
            <a:solidFill>
              <a:srgbClr val="006600"/>
            </a:solidFill>
            <a:ln w="9525">
              <a:solidFill>
                <a:srgbClr val="006600"/>
              </a:solidFill>
              <a:round/>
              <a:headEnd/>
              <a:tailEnd/>
            </a:ln>
          </p:spPr>
          <p:txBody>
            <a:bodyPr/>
            <a:lstStyle/>
            <a:p>
              <a:endParaRPr lang="en-US">
                <a:latin typeface="Calibri" pitchFamily="34" charset="0"/>
              </a:endParaRPr>
            </a:p>
          </p:txBody>
        </p:sp>
        <p:sp>
          <p:nvSpPr>
            <p:cNvPr id="80971" name="Freeform 51"/>
            <p:cNvSpPr>
              <a:spLocks/>
            </p:cNvSpPr>
            <p:nvPr/>
          </p:nvSpPr>
          <p:spPr bwMode="auto">
            <a:xfrm>
              <a:off x="4518" y="1124"/>
              <a:ext cx="76" cy="82"/>
            </a:xfrm>
            <a:custGeom>
              <a:avLst/>
              <a:gdLst>
                <a:gd name="T0" fmla="*/ 0 w 128"/>
                <a:gd name="T1" fmla="*/ 0 h 216"/>
                <a:gd name="T2" fmla="*/ 6 w 128"/>
                <a:gd name="T3" fmla="*/ 0 h 216"/>
                <a:gd name="T4" fmla="*/ 5 w 128"/>
                <a:gd name="T5" fmla="*/ 0 h 216"/>
                <a:gd name="T6" fmla="*/ 6 w 128"/>
                <a:gd name="T7" fmla="*/ 1 h 216"/>
                <a:gd name="T8" fmla="*/ 0 w 128"/>
                <a:gd name="T9" fmla="*/ 1 h 216"/>
                <a:gd name="T10" fmla="*/ 0 w 128"/>
                <a:gd name="T11" fmla="*/ 0 h 216"/>
                <a:gd name="T12" fmla="*/ 0 60000 65536"/>
                <a:gd name="T13" fmla="*/ 0 60000 65536"/>
                <a:gd name="T14" fmla="*/ 0 60000 65536"/>
                <a:gd name="T15" fmla="*/ 0 60000 65536"/>
                <a:gd name="T16" fmla="*/ 0 60000 65536"/>
                <a:gd name="T17" fmla="*/ 0 60000 65536"/>
                <a:gd name="T18" fmla="*/ 0 w 128"/>
                <a:gd name="T19" fmla="*/ 0 h 216"/>
                <a:gd name="T20" fmla="*/ 128 w 128"/>
                <a:gd name="T21" fmla="*/ 216 h 216"/>
              </a:gdLst>
              <a:ahLst/>
              <a:cxnLst>
                <a:cxn ang="T12">
                  <a:pos x="T0" y="T1"/>
                </a:cxn>
                <a:cxn ang="T13">
                  <a:pos x="T2" y="T3"/>
                </a:cxn>
                <a:cxn ang="T14">
                  <a:pos x="T4" y="T5"/>
                </a:cxn>
                <a:cxn ang="T15">
                  <a:pos x="T6" y="T7"/>
                </a:cxn>
                <a:cxn ang="T16">
                  <a:pos x="T8" y="T9"/>
                </a:cxn>
                <a:cxn ang="T17">
                  <a:pos x="T10" y="T11"/>
                </a:cxn>
              </a:cxnLst>
              <a:rect l="T18" t="T19" r="T20" b="T21"/>
              <a:pathLst>
                <a:path w="128" h="216">
                  <a:moveTo>
                    <a:pt x="0" y="0"/>
                  </a:moveTo>
                  <a:lnTo>
                    <a:pt x="128" y="0"/>
                  </a:lnTo>
                  <a:lnTo>
                    <a:pt x="104" y="112"/>
                  </a:lnTo>
                  <a:lnTo>
                    <a:pt x="128" y="216"/>
                  </a:lnTo>
                  <a:lnTo>
                    <a:pt x="0" y="216"/>
                  </a:lnTo>
                  <a:lnTo>
                    <a:pt x="0" y="0"/>
                  </a:lnTo>
                  <a:close/>
                </a:path>
              </a:pathLst>
            </a:custGeom>
            <a:solidFill>
              <a:srgbClr val="006600"/>
            </a:solidFill>
            <a:ln w="9525">
              <a:solidFill>
                <a:srgbClr val="006600"/>
              </a:solidFill>
              <a:round/>
              <a:headEnd/>
              <a:tailEnd/>
            </a:ln>
          </p:spPr>
          <p:txBody>
            <a:bodyPr/>
            <a:lstStyle/>
            <a:p>
              <a:endParaRPr lang="en-US">
                <a:latin typeface="Calibri" pitchFamily="34" charset="0"/>
              </a:endParaRPr>
            </a:p>
          </p:txBody>
        </p:sp>
        <p:sp>
          <p:nvSpPr>
            <p:cNvPr id="80972" name="Freeform 52"/>
            <p:cNvSpPr>
              <a:spLocks/>
            </p:cNvSpPr>
            <p:nvPr/>
          </p:nvSpPr>
          <p:spPr bwMode="auto">
            <a:xfrm>
              <a:off x="4518" y="1121"/>
              <a:ext cx="76" cy="91"/>
            </a:xfrm>
            <a:custGeom>
              <a:avLst/>
              <a:gdLst>
                <a:gd name="T0" fmla="*/ 0 w 128"/>
                <a:gd name="T1" fmla="*/ 0 h 240"/>
                <a:gd name="T2" fmla="*/ 0 w 128"/>
                <a:gd name="T3" fmla="*/ 0 h 240"/>
                <a:gd name="T4" fmla="*/ 0 w 128"/>
                <a:gd name="T5" fmla="*/ 0 h 240"/>
                <a:gd name="T6" fmla="*/ 0 w 128"/>
                <a:gd name="T7" fmla="*/ 0 h 240"/>
                <a:gd name="T8" fmla="*/ 0 w 128"/>
                <a:gd name="T9" fmla="*/ 0 h 240"/>
                <a:gd name="T10" fmla="*/ 5 w 128"/>
                <a:gd name="T11" fmla="*/ 0 h 240"/>
                <a:gd name="T12" fmla="*/ 4 w 128"/>
                <a:gd name="T13" fmla="*/ 0 h 240"/>
                <a:gd name="T14" fmla="*/ 5 w 128"/>
                <a:gd name="T15" fmla="*/ 1 h 240"/>
                <a:gd name="T16" fmla="*/ 0 w 128"/>
                <a:gd name="T17" fmla="*/ 1 h 240"/>
                <a:gd name="T18" fmla="*/ 0 w 128"/>
                <a:gd name="T19" fmla="*/ 1 h 240"/>
                <a:gd name="T20" fmla="*/ 0 w 128"/>
                <a:gd name="T21" fmla="*/ 1 h 240"/>
                <a:gd name="T22" fmla="*/ 0 w 128"/>
                <a:gd name="T23" fmla="*/ 1 h 240"/>
                <a:gd name="T24" fmla="*/ 0 w 128"/>
                <a:gd name="T25" fmla="*/ 1 h 240"/>
                <a:gd name="T26" fmla="*/ 6 w 128"/>
                <a:gd name="T27" fmla="*/ 1 h 240"/>
                <a:gd name="T28" fmla="*/ 6 w 128"/>
                <a:gd name="T29" fmla="*/ 1 h 240"/>
                <a:gd name="T30" fmla="*/ 6 w 128"/>
                <a:gd name="T31" fmla="*/ 1 h 240"/>
                <a:gd name="T32" fmla="*/ 6 w 128"/>
                <a:gd name="T33" fmla="*/ 1 h 240"/>
                <a:gd name="T34" fmla="*/ 5 w 128"/>
                <a:gd name="T35" fmla="*/ 0 h 240"/>
                <a:gd name="T36" fmla="*/ 6 w 128"/>
                <a:gd name="T37" fmla="*/ 0 h 240"/>
                <a:gd name="T38" fmla="*/ 6 w 128"/>
                <a:gd name="T39" fmla="*/ 0 h 240"/>
                <a:gd name="T40" fmla="*/ 6 w 128"/>
                <a:gd name="T41" fmla="*/ 0 h 240"/>
                <a:gd name="T42" fmla="*/ 0 w 128"/>
                <a:gd name="T43" fmla="*/ 0 h 2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8"/>
                <a:gd name="T67" fmla="*/ 0 h 240"/>
                <a:gd name="T68" fmla="*/ 128 w 128"/>
                <a:gd name="T69" fmla="*/ 240 h 2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8" h="240">
                  <a:moveTo>
                    <a:pt x="0" y="0"/>
                  </a:moveTo>
                  <a:lnTo>
                    <a:pt x="0" y="0"/>
                  </a:lnTo>
                  <a:lnTo>
                    <a:pt x="0" y="8"/>
                  </a:lnTo>
                  <a:lnTo>
                    <a:pt x="112" y="8"/>
                  </a:lnTo>
                  <a:lnTo>
                    <a:pt x="88" y="120"/>
                  </a:lnTo>
                  <a:lnTo>
                    <a:pt x="112" y="224"/>
                  </a:lnTo>
                  <a:lnTo>
                    <a:pt x="0" y="224"/>
                  </a:lnTo>
                  <a:lnTo>
                    <a:pt x="0" y="240"/>
                  </a:lnTo>
                  <a:lnTo>
                    <a:pt x="128" y="240"/>
                  </a:lnTo>
                  <a:lnTo>
                    <a:pt x="128" y="224"/>
                  </a:lnTo>
                  <a:lnTo>
                    <a:pt x="104" y="120"/>
                  </a:lnTo>
                  <a:lnTo>
                    <a:pt x="128" y="8"/>
                  </a:lnTo>
                  <a:lnTo>
                    <a:pt x="128" y="0"/>
                  </a:lnTo>
                  <a:lnTo>
                    <a:pt x="0" y="0"/>
                  </a:lnTo>
                  <a:close/>
                </a:path>
              </a:pathLst>
            </a:custGeom>
            <a:solidFill>
              <a:srgbClr val="006600"/>
            </a:solidFill>
            <a:ln w="9525">
              <a:solidFill>
                <a:srgbClr val="006600"/>
              </a:solidFill>
              <a:round/>
              <a:headEnd/>
              <a:tailEnd/>
            </a:ln>
          </p:spPr>
          <p:txBody>
            <a:bodyPr/>
            <a:lstStyle/>
            <a:p>
              <a:endParaRPr lang="en-US">
                <a:latin typeface="Calibri" pitchFamily="34" charset="0"/>
              </a:endParaRPr>
            </a:p>
          </p:txBody>
        </p:sp>
      </p:grpSp>
      <p:sp>
        <p:nvSpPr>
          <p:cNvPr id="80942" name="Freeform 53"/>
          <p:cNvSpPr>
            <a:spLocks/>
          </p:cNvSpPr>
          <p:nvPr/>
        </p:nvSpPr>
        <p:spPr bwMode="auto">
          <a:xfrm>
            <a:off x="5905500" y="3865563"/>
            <a:ext cx="276225" cy="323850"/>
          </a:xfrm>
          <a:custGeom>
            <a:avLst/>
            <a:gdLst>
              <a:gd name="T0" fmla="*/ 0 w 128"/>
              <a:gd name="T1" fmla="*/ 0 h 216"/>
              <a:gd name="T2" fmla="*/ 2147483647 w 128"/>
              <a:gd name="T3" fmla="*/ 0 h 216"/>
              <a:gd name="T4" fmla="*/ 2147483647 w 128"/>
              <a:gd name="T5" fmla="*/ 2147483647 h 216"/>
              <a:gd name="T6" fmla="*/ 2147483647 w 128"/>
              <a:gd name="T7" fmla="*/ 2147483647 h 216"/>
              <a:gd name="T8" fmla="*/ 0 w 128"/>
              <a:gd name="T9" fmla="*/ 2147483647 h 216"/>
              <a:gd name="T10" fmla="*/ 0 w 128"/>
              <a:gd name="T11" fmla="*/ 0 h 216"/>
              <a:gd name="T12" fmla="*/ 0 60000 65536"/>
              <a:gd name="T13" fmla="*/ 0 60000 65536"/>
              <a:gd name="T14" fmla="*/ 0 60000 65536"/>
              <a:gd name="T15" fmla="*/ 0 60000 65536"/>
              <a:gd name="T16" fmla="*/ 0 60000 65536"/>
              <a:gd name="T17" fmla="*/ 0 60000 65536"/>
              <a:gd name="T18" fmla="*/ 0 w 128"/>
              <a:gd name="T19" fmla="*/ 0 h 216"/>
              <a:gd name="T20" fmla="*/ 128 w 128"/>
              <a:gd name="T21" fmla="*/ 216 h 216"/>
            </a:gdLst>
            <a:ahLst/>
            <a:cxnLst>
              <a:cxn ang="T12">
                <a:pos x="T0" y="T1"/>
              </a:cxn>
              <a:cxn ang="T13">
                <a:pos x="T2" y="T3"/>
              </a:cxn>
              <a:cxn ang="T14">
                <a:pos x="T4" y="T5"/>
              </a:cxn>
              <a:cxn ang="T15">
                <a:pos x="T6" y="T7"/>
              </a:cxn>
              <a:cxn ang="T16">
                <a:pos x="T8" y="T9"/>
              </a:cxn>
              <a:cxn ang="T17">
                <a:pos x="T10" y="T11"/>
              </a:cxn>
            </a:cxnLst>
            <a:rect l="T18" t="T19" r="T20" b="T21"/>
            <a:pathLst>
              <a:path w="128" h="216">
                <a:moveTo>
                  <a:pt x="0" y="0"/>
                </a:moveTo>
                <a:lnTo>
                  <a:pt x="128" y="0"/>
                </a:lnTo>
                <a:lnTo>
                  <a:pt x="104" y="112"/>
                </a:lnTo>
                <a:lnTo>
                  <a:pt x="128" y="216"/>
                </a:lnTo>
                <a:lnTo>
                  <a:pt x="0" y="216"/>
                </a:lnTo>
                <a:lnTo>
                  <a:pt x="0" y="0"/>
                </a:lnTo>
                <a:close/>
              </a:path>
            </a:pathLst>
          </a:custGeom>
          <a:solidFill>
            <a:srgbClr val="007700"/>
          </a:solidFill>
          <a:ln w="9525">
            <a:noFill/>
            <a:round/>
            <a:headEnd/>
            <a:tailEnd/>
          </a:ln>
        </p:spPr>
        <p:txBody>
          <a:bodyPr/>
          <a:lstStyle/>
          <a:p>
            <a:endParaRPr lang="en-US">
              <a:latin typeface="Calibri" pitchFamily="34" charset="0"/>
            </a:endParaRPr>
          </a:p>
        </p:txBody>
      </p:sp>
      <p:grpSp>
        <p:nvGrpSpPr>
          <p:cNvPr id="4" name="Group 54"/>
          <p:cNvGrpSpPr>
            <a:grpSpLocks/>
          </p:cNvGrpSpPr>
          <p:nvPr/>
        </p:nvGrpSpPr>
        <p:grpSpPr bwMode="auto">
          <a:xfrm rot="10775328">
            <a:off x="3222625" y="3797300"/>
            <a:ext cx="276225" cy="427038"/>
            <a:chOff x="4518" y="1121"/>
            <a:chExt cx="76" cy="103"/>
          </a:xfrm>
        </p:grpSpPr>
        <p:sp>
          <p:nvSpPr>
            <p:cNvPr id="80963" name="Freeform 55"/>
            <p:cNvSpPr>
              <a:spLocks/>
            </p:cNvSpPr>
            <p:nvPr/>
          </p:nvSpPr>
          <p:spPr bwMode="auto">
            <a:xfrm>
              <a:off x="4530" y="1173"/>
              <a:ext cx="23" cy="51"/>
            </a:xfrm>
            <a:custGeom>
              <a:avLst/>
              <a:gdLst>
                <a:gd name="T0" fmla="*/ 1 w 40"/>
                <a:gd name="T1" fmla="*/ 0 h 136"/>
                <a:gd name="T2" fmla="*/ 1 w 40"/>
                <a:gd name="T3" fmla="*/ 0 h 136"/>
                <a:gd name="T4" fmla="*/ 1 w 40"/>
                <a:gd name="T5" fmla="*/ 0 h 136"/>
                <a:gd name="T6" fmla="*/ 0 w 40"/>
                <a:gd name="T7" fmla="*/ 0 h 136"/>
                <a:gd name="T8" fmla="*/ 1 w 40"/>
                <a:gd name="T9" fmla="*/ 0 h 136"/>
                <a:gd name="T10" fmla="*/ 0 60000 65536"/>
                <a:gd name="T11" fmla="*/ 0 60000 65536"/>
                <a:gd name="T12" fmla="*/ 0 60000 65536"/>
                <a:gd name="T13" fmla="*/ 0 60000 65536"/>
                <a:gd name="T14" fmla="*/ 0 60000 65536"/>
                <a:gd name="T15" fmla="*/ 0 w 40"/>
                <a:gd name="T16" fmla="*/ 0 h 136"/>
                <a:gd name="T17" fmla="*/ 40 w 40"/>
                <a:gd name="T18" fmla="*/ 136 h 136"/>
              </a:gdLst>
              <a:ahLst/>
              <a:cxnLst>
                <a:cxn ang="T10">
                  <a:pos x="T0" y="T1"/>
                </a:cxn>
                <a:cxn ang="T11">
                  <a:pos x="T2" y="T3"/>
                </a:cxn>
                <a:cxn ang="T12">
                  <a:pos x="T4" y="T5"/>
                </a:cxn>
                <a:cxn ang="T13">
                  <a:pos x="T6" y="T7"/>
                </a:cxn>
                <a:cxn ang="T14">
                  <a:pos x="T8" y="T9"/>
                </a:cxn>
              </a:cxnLst>
              <a:rect l="T15" t="T16" r="T17" b="T18"/>
              <a:pathLst>
                <a:path w="40" h="136">
                  <a:moveTo>
                    <a:pt x="16" y="0"/>
                  </a:moveTo>
                  <a:lnTo>
                    <a:pt x="40" y="8"/>
                  </a:lnTo>
                  <a:lnTo>
                    <a:pt x="24" y="136"/>
                  </a:lnTo>
                  <a:lnTo>
                    <a:pt x="0" y="136"/>
                  </a:lnTo>
                  <a:lnTo>
                    <a:pt x="16"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80964" name="Freeform 56"/>
            <p:cNvSpPr>
              <a:spLocks/>
            </p:cNvSpPr>
            <p:nvPr/>
          </p:nvSpPr>
          <p:spPr bwMode="auto">
            <a:xfrm>
              <a:off x="4530" y="1121"/>
              <a:ext cx="23" cy="54"/>
            </a:xfrm>
            <a:custGeom>
              <a:avLst/>
              <a:gdLst>
                <a:gd name="T0" fmla="*/ 1 w 40"/>
                <a:gd name="T1" fmla="*/ 0 h 144"/>
                <a:gd name="T2" fmla="*/ 1 w 40"/>
                <a:gd name="T3" fmla="*/ 0 h 144"/>
                <a:gd name="T4" fmla="*/ 1 w 40"/>
                <a:gd name="T5" fmla="*/ 0 h 144"/>
                <a:gd name="T6" fmla="*/ 1 w 40"/>
                <a:gd name="T7" fmla="*/ 0 h 144"/>
                <a:gd name="T8" fmla="*/ 0 w 40"/>
                <a:gd name="T9" fmla="*/ 0 h 144"/>
                <a:gd name="T10" fmla="*/ 1 w 40"/>
                <a:gd name="T11" fmla="*/ 0 h 144"/>
                <a:gd name="T12" fmla="*/ 1 w 40"/>
                <a:gd name="T13" fmla="*/ 0 h 144"/>
                <a:gd name="T14" fmla="*/ 0 60000 65536"/>
                <a:gd name="T15" fmla="*/ 0 60000 65536"/>
                <a:gd name="T16" fmla="*/ 0 60000 65536"/>
                <a:gd name="T17" fmla="*/ 0 60000 65536"/>
                <a:gd name="T18" fmla="*/ 0 60000 65536"/>
                <a:gd name="T19" fmla="*/ 0 60000 65536"/>
                <a:gd name="T20" fmla="*/ 0 60000 65536"/>
                <a:gd name="T21" fmla="*/ 0 w 40"/>
                <a:gd name="T22" fmla="*/ 0 h 144"/>
                <a:gd name="T23" fmla="*/ 40 w 40"/>
                <a:gd name="T24" fmla="*/ 144 h 1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44">
                  <a:moveTo>
                    <a:pt x="24" y="8"/>
                  </a:moveTo>
                  <a:lnTo>
                    <a:pt x="24" y="8"/>
                  </a:lnTo>
                  <a:lnTo>
                    <a:pt x="40" y="136"/>
                  </a:lnTo>
                  <a:lnTo>
                    <a:pt x="16" y="144"/>
                  </a:lnTo>
                  <a:lnTo>
                    <a:pt x="0" y="8"/>
                  </a:lnTo>
                  <a:lnTo>
                    <a:pt x="24" y="0"/>
                  </a:lnTo>
                  <a:lnTo>
                    <a:pt x="24" y="8"/>
                  </a:lnTo>
                  <a:close/>
                </a:path>
              </a:pathLst>
            </a:custGeom>
            <a:solidFill>
              <a:srgbClr val="000000"/>
            </a:solidFill>
            <a:ln w="9525">
              <a:noFill/>
              <a:round/>
              <a:headEnd/>
              <a:tailEnd/>
            </a:ln>
          </p:spPr>
          <p:txBody>
            <a:bodyPr/>
            <a:lstStyle/>
            <a:p>
              <a:endParaRPr lang="en-US">
                <a:latin typeface="Calibri" pitchFamily="34" charset="0"/>
              </a:endParaRPr>
            </a:p>
          </p:txBody>
        </p:sp>
        <p:sp>
          <p:nvSpPr>
            <p:cNvPr id="80965" name="Freeform 57"/>
            <p:cNvSpPr>
              <a:spLocks/>
            </p:cNvSpPr>
            <p:nvPr/>
          </p:nvSpPr>
          <p:spPr bwMode="auto">
            <a:xfrm>
              <a:off x="4530" y="1173"/>
              <a:ext cx="23" cy="51"/>
            </a:xfrm>
            <a:custGeom>
              <a:avLst/>
              <a:gdLst>
                <a:gd name="T0" fmla="*/ 1 w 40"/>
                <a:gd name="T1" fmla="*/ 0 h 136"/>
                <a:gd name="T2" fmla="*/ 1 w 40"/>
                <a:gd name="T3" fmla="*/ 0 h 136"/>
                <a:gd name="T4" fmla="*/ 1 w 40"/>
                <a:gd name="T5" fmla="*/ 0 h 136"/>
                <a:gd name="T6" fmla="*/ 0 w 40"/>
                <a:gd name="T7" fmla="*/ 0 h 136"/>
                <a:gd name="T8" fmla="*/ 1 w 40"/>
                <a:gd name="T9" fmla="*/ 0 h 136"/>
                <a:gd name="T10" fmla="*/ 1 w 40"/>
                <a:gd name="T11" fmla="*/ 0 h 136"/>
                <a:gd name="T12" fmla="*/ 1 w 40"/>
                <a:gd name="T13" fmla="*/ 0 h 136"/>
                <a:gd name="T14" fmla="*/ 0 60000 65536"/>
                <a:gd name="T15" fmla="*/ 0 60000 65536"/>
                <a:gd name="T16" fmla="*/ 0 60000 65536"/>
                <a:gd name="T17" fmla="*/ 0 60000 65536"/>
                <a:gd name="T18" fmla="*/ 0 60000 65536"/>
                <a:gd name="T19" fmla="*/ 0 60000 65536"/>
                <a:gd name="T20" fmla="*/ 0 60000 65536"/>
                <a:gd name="T21" fmla="*/ 0 w 40"/>
                <a:gd name="T22" fmla="*/ 0 h 136"/>
                <a:gd name="T23" fmla="*/ 40 w 40"/>
                <a:gd name="T24" fmla="*/ 136 h 1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36">
                  <a:moveTo>
                    <a:pt x="40" y="0"/>
                  </a:moveTo>
                  <a:lnTo>
                    <a:pt x="40" y="8"/>
                  </a:lnTo>
                  <a:lnTo>
                    <a:pt x="24" y="136"/>
                  </a:lnTo>
                  <a:lnTo>
                    <a:pt x="0" y="136"/>
                  </a:lnTo>
                  <a:lnTo>
                    <a:pt x="16" y="0"/>
                  </a:lnTo>
                  <a:lnTo>
                    <a:pt x="40"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80966" name="Freeform 58"/>
            <p:cNvSpPr>
              <a:spLocks/>
            </p:cNvSpPr>
            <p:nvPr/>
          </p:nvSpPr>
          <p:spPr bwMode="auto">
            <a:xfrm>
              <a:off x="4518" y="1124"/>
              <a:ext cx="76" cy="82"/>
            </a:xfrm>
            <a:custGeom>
              <a:avLst/>
              <a:gdLst>
                <a:gd name="T0" fmla="*/ 0 w 128"/>
                <a:gd name="T1" fmla="*/ 0 h 216"/>
                <a:gd name="T2" fmla="*/ 6 w 128"/>
                <a:gd name="T3" fmla="*/ 0 h 216"/>
                <a:gd name="T4" fmla="*/ 5 w 128"/>
                <a:gd name="T5" fmla="*/ 0 h 216"/>
                <a:gd name="T6" fmla="*/ 6 w 128"/>
                <a:gd name="T7" fmla="*/ 1 h 216"/>
                <a:gd name="T8" fmla="*/ 0 w 128"/>
                <a:gd name="T9" fmla="*/ 1 h 216"/>
                <a:gd name="T10" fmla="*/ 0 w 128"/>
                <a:gd name="T11" fmla="*/ 0 h 216"/>
                <a:gd name="T12" fmla="*/ 0 60000 65536"/>
                <a:gd name="T13" fmla="*/ 0 60000 65536"/>
                <a:gd name="T14" fmla="*/ 0 60000 65536"/>
                <a:gd name="T15" fmla="*/ 0 60000 65536"/>
                <a:gd name="T16" fmla="*/ 0 60000 65536"/>
                <a:gd name="T17" fmla="*/ 0 60000 65536"/>
                <a:gd name="T18" fmla="*/ 0 w 128"/>
                <a:gd name="T19" fmla="*/ 0 h 216"/>
                <a:gd name="T20" fmla="*/ 128 w 128"/>
                <a:gd name="T21" fmla="*/ 216 h 216"/>
              </a:gdLst>
              <a:ahLst/>
              <a:cxnLst>
                <a:cxn ang="T12">
                  <a:pos x="T0" y="T1"/>
                </a:cxn>
                <a:cxn ang="T13">
                  <a:pos x="T2" y="T3"/>
                </a:cxn>
                <a:cxn ang="T14">
                  <a:pos x="T4" y="T5"/>
                </a:cxn>
                <a:cxn ang="T15">
                  <a:pos x="T6" y="T7"/>
                </a:cxn>
                <a:cxn ang="T16">
                  <a:pos x="T8" y="T9"/>
                </a:cxn>
                <a:cxn ang="T17">
                  <a:pos x="T10" y="T11"/>
                </a:cxn>
              </a:cxnLst>
              <a:rect l="T18" t="T19" r="T20" b="T21"/>
              <a:pathLst>
                <a:path w="128" h="216">
                  <a:moveTo>
                    <a:pt x="0" y="0"/>
                  </a:moveTo>
                  <a:lnTo>
                    <a:pt x="128" y="0"/>
                  </a:lnTo>
                  <a:lnTo>
                    <a:pt x="104" y="112"/>
                  </a:lnTo>
                  <a:lnTo>
                    <a:pt x="128" y="216"/>
                  </a:lnTo>
                  <a:lnTo>
                    <a:pt x="0" y="216"/>
                  </a:lnTo>
                  <a:lnTo>
                    <a:pt x="0" y="0"/>
                  </a:lnTo>
                  <a:close/>
                </a:path>
              </a:pathLst>
            </a:custGeom>
            <a:solidFill>
              <a:srgbClr val="007700"/>
            </a:solidFill>
            <a:ln w="9525">
              <a:noFill/>
              <a:round/>
              <a:headEnd/>
              <a:tailEnd/>
            </a:ln>
          </p:spPr>
          <p:txBody>
            <a:bodyPr/>
            <a:lstStyle/>
            <a:p>
              <a:endParaRPr lang="en-US">
                <a:latin typeface="Calibri" pitchFamily="34" charset="0"/>
              </a:endParaRPr>
            </a:p>
          </p:txBody>
        </p:sp>
        <p:sp>
          <p:nvSpPr>
            <p:cNvPr id="80967" name="Freeform 59"/>
            <p:cNvSpPr>
              <a:spLocks/>
            </p:cNvSpPr>
            <p:nvPr/>
          </p:nvSpPr>
          <p:spPr bwMode="auto">
            <a:xfrm>
              <a:off x="4518" y="1121"/>
              <a:ext cx="76" cy="91"/>
            </a:xfrm>
            <a:custGeom>
              <a:avLst/>
              <a:gdLst>
                <a:gd name="T0" fmla="*/ 0 w 128"/>
                <a:gd name="T1" fmla="*/ 0 h 240"/>
                <a:gd name="T2" fmla="*/ 0 w 128"/>
                <a:gd name="T3" fmla="*/ 0 h 240"/>
                <a:gd name="T4" fmla="*/ 0 w 128"/>
                <a:gd name="T5" fmla="*/ 0 h 240"/>
                <a:gd name="T6" fmla="*/ 0 w 128"/>
                <a:gd name="T7" fmla="*/ 0 h 240"/>
                <a:gd name="T8" fmla="*/ 0 w 128"/>
                <a:gd name="T9" fmla="*/ 0 h 240"/>
                <a:gd name="T10" fmla="*/ 5 w 128"/>
                <a:gd name="T11" fmla="*/ 0 h 240"/>
                <a:gd name="T12" fmla="*/ 4 w 128"/>
                <a:gd name="T13" fmla="*/ 0 h 240"/>
                <a:gd name="T14" fmla="*/ 5 w 128"/>
                <a:gd name="T15" fmla="*/ 1 h 240"/>
                <a:gd name="T16" fmla="*/ 0 w 128"/>
                <a:gd name="T17" fmla="*/ 1 h 240"/>
                <a:gd name="T18" fmla="*/ 0 w 128"/>
                <a:gd name="T19" fmla="*/ 1 h 240"/>
                <a:gd name="T20" fmla="*/ 0 w 128"/>
                <a:gd name="T21" fmla="*/ 1 h 240"/>
                <a:gd name="T22" fmla="*/ 0 w 128"/>
                <a:gd name="T23" fmla="*/ 1 h 240"/>
                <a:gd name="T24" fmla="*/ 0 w 128"/>
                <a:gd name="T25" fmla="*/ 1 h 240"/>
                <a:gd name="T26" fmla="*/ 6 w 128"/>
                <a:gd name="T27" fmla="*/ 1 h 240"/>
                <a:gd name="T28" fmla="*/ 6 w 128"/>
                <a:gd name="T29" fmla="*/ 1 h 240"/>
                <a:gd name="T30" fmla="*/ 6 w 128"/>
                <a:gd name="T31" fmla="*/ 1 h 240"/>
                <a:gd name="T32" fmla="*/ 6 w 128"/>
                <a:gd name="T33" fmla="*/ 1 h 240"/>
                <a:gd name="T34" fmla="*/ 5 w 128"/>
                <a:gd name="T35" fmla="*/ 0 h 240"/>
                <a:gd name="T36" fmla="*/ 6 w 128"/>
                <a:gd name="T37" fmla="*/ 0 h 240"/>
                <a:gd name="T38" fmla="*/ 6 w 128"/>
                <a:gd name="T39" fmla="*/ 0 h 240"/>
                <a:gd name="T40" fmla="*/ 6 w 128"/>
                <a:gd name="T41" fmla="*/ 0 h 240"/>
                <a:gd name="T42" fmla="*/ 0 w 128"/>
                <a:gd name="T43" fmla="*/ 0 h 2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8"/>
                <a:gd name="T67" fmla="*/ 0 h 240"/>
                <a:gd name="T68" fmla="*/ 128 w 128"/>
                <a:gd name="T69" fmla="*/ 240 h 2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8" h="240">
                  <a:moveTo>
                    <a:pt x="0" y="0"/>
                  </a:moveTo>
                  <a:lnTo>
                    <a:pt x="0" y="0"/>
                  </a:lnTo>
                  <a:lnTo>
                    <a:pt x="0" y="8"/>
                  </a:lnTo>
                  <a:lnTo>
                    <a:pt x="112" y="8"/>
                  </a:lnTo>
                  <a:lnTo>
                    <a:pt x="88" y="120"/>
                  </a:lnTo>
                  <a:lnTo>
                    <a:pt x="112" y="224"/>
                  </a:lnTo>
                  <a:lnTo>
                    <a:pt x="0" y="224"/>
                  </a:lnTo>
                  <a:lnTo>
                    <a:pt x="0" y="240"/>
                  </a:lnTo>
                  <a:lnTo>
                    <a:pt x="128" y="240"/>
                  </a:lnTo>
                  <a:lnTo>
                    <a:pt x="128" y="224"/>
                  </a:lnTo>
                  <a:lnTo>
                    <a:pt x="104" y="120"/>
                  </a:lnTo>
                  <a:lnTo>
                    <a:pt x="128" y="8"/>
                  </a:lnTo>
                  <a:lnTo>
                    <a:pt x="128" y="0"/>
                  </a:lnTo>
                  <a:lnTo>
                    <a:pt x="0" y="0"/>
                  </a:lnTo>
                  <a:close/>
                </a:path>
              </a:pathLst>
            </a:custGeom>
            <a:solidFill>
              <a:srgbClr val="007700"/>
            </a:solidFill>
            <a:ln w="9525">
              <a:noFill/>
              <a:round/>
              <a:headEnd/>
              <a:tailEnd/>
            </a:ln>
          </p:spPr>
          <p:txBody>
            <a:bodyPr/>
            <a:lstStyle/>
            <a:p>
              <a:endParaRPr lang="en-US">
                <a:latin typeface="Calibri" pitchFamily="34" charset="0"/>
              </a:endParaRPr>
            </a:p>
          </p:txBody>
        </p:sp>
      </p:grpSp>
      <p:sp>
        <p:nvSpPr>
          <p:cNvPr id="80944" name="Freeform 60"/>
          <p:cNvSpPr>
            <a:spLocks/>
          </p:cNvSpPr>
          <p:nvPr/>
        </p:nvSpPr>
        <p:spPr bwMode="auto">
          <a:xfrm rot="5212951">
            <a:off x="4556125" y="4943476"/>
            <a:ext cx="293687" cy="392112"/>
          </a:xfrm>
          <a:custGeom>
            <a:avLst/>
            <a:gdLst>
              <a:gd name="T0" fmla="*/ 0 w 128"/>
              <a:gd name="T1" fmla="*/ 0 h 216"/>
              <a:gd name="T2" fmla="*/ 2147483647 w 128"/>
              <a:gd name="T3" fmla="*/ 0 h 216"/>
              <a:gd name="T4" fmla="*/ 2147483647 w 128"/>
              <a:gd name="T5" fmla="*/ 2147483647 h 216"/>
              <a:gd name="T6" fmla="*/ 2147483647 w 128"/>
              <a:gd name="T7" fmla="*/ 2147483647 h 216"/>
              <a:gd name="T8" fmla="*/ 0 w 128"/>
              <a:gd name="T9" fmla="*/ 2147483647 h 216"/>
              <a:gd name="T10" fmla="*/ 0 w 128"/>
              <a:gd name="T11" fmla="*/ 0 h 216"/>
              <a:gd name="T12" fmla="*/ 0 60000 65536"/>
              <a:gd name="T13" fmla="*/ 0 60000 65536"/>
              <a:gd name="T14" fmla="*/ 0 60000 65536"/>
              <a:gd name="T15" fmla="*/ 0 60000 65536"/>
              <a:gd name="T16" fmla="*/ 0 60000 65536"/>
              <a:gd name="T17" fmla="*/ 0 60000 65536"/>
              <a:gd name="T18" fmla="*/ 0 w 128"/>
              <a:gd name="T19" fmla="*/ 0 h 216"/>
              <a:gd name="T20" fmla="*/ 128 w 128"/>
              <a:gd name="T21" fmla="*/ 216 h 216"/>
            </a:gdLst>
            <a:ahLst/>
            <a:cxnLst>
              <a:cxn ang="T12">
                <a:pos x="T0" y="T1"/>
              </a:cxn>
              <a:cxn ang="T13">
                <a:pos x="T2" y="T3"/>
              </a:cxn>
              <a:cxn ang="T14">
                <a:pos x="T4" y="T5"/>
              </a:cxn>
              <a:cxn ang="T15">
                <a:pos x="T6" y="T7"/>
              </a:cxn>
              <a:cxn ang="T16">
                <a:pos x="T8" y="T9"/>
              </a:cxn>
              <a:cxn ang="T17">
                <a:pos x="T10" y="T11"/>
              </a:cxn>
            </a:cxnLst>
            <a:rect l="T18" t="T19" r="T20" b="T21"/>
            <a:pathLst>
              <a:path w="128" h="216">
                <a:moveTo>
                  <a:pt x="0" y="0"/>
                </a:moveTo>
                <a:lnTo>
                  <a:pt x="128" y="0"/>
                </a:lnTo>
                <a:lnTo>
                  <a:pt x="104" y="112"/>
                </a:lnTo>
                <a:lnTo>
                  <a:pt x="128" y="216"/>
                </a:lnTo>
                <a:lnTo>
                  <a:pt x="0" y="216"/>
                </a:lnTo>
                <a:lnTo>
                  <a:pt x="0" y="0"/>
                </a:lnTo>
                <a:close/>
              </a:path>
            </a:pathLst>
          </a:custGeom>
          <a:solidFill>
            <a:srgbClr val="007700"/>
          </a:solidFill>
          <a:ln w="9525">
            <a:noFill/>
            <a:round/>
            <a:headEnd/>
            <a:tailEnd/>
          </a:ln>
        </p:spPr>
        <p:txBody>
          <a:bodyPr/>
          <a:lstStyle/>
          <a:p>
            <a:endParaRPr lang="en-US">
              <a:latin typeface="Calibri" pitchFamily="34" charset="0"/>
            </a:endParaRPr>
          </a:p>
        </p:txBody>
      </p:sp>
      <p:sp>
        <p:nvSpPr>
          <p:cNvPr id="80945" name="Text Box 61"/>
          <p:cNvSpPr txBox="1">
            <a:spLocks noChangeArrowheads="1"/>
          </p:cNvSpPr>
          <p:nvPr/>
        </p:nvSpPr>
        <p:spPr bwMode="auto">
          <a:xfrm>
            <a:off x="2370138" y="4260850"/>
            <a:ext cx="895350" cy="366713"/>
          </a:xfrm>
          <a:prstGeom prst="rect">
            <a:avLst/>
          </a:prstGeom>
          <a:noFill/>
          <a:ln w="9525">
            <a:noFill/>
            <a:miter lim="800000"/>
            <a:headEnd/>
            <a:tailEnd/>
          </a:ln>
        </p:spPr>
        <p:txBody>
          <a:bodyPr wrap="none" lIns="91410" tIns="45706" rIns="91410" bIns="45706">
            <a:spAutoFit/>
          </a:bodyPr>
          <a:lstStyle/>
          <a:p>
            <a:pPr eaLnBrk="0" hangingPunct="0"/>
            <a:r>
              <a:rPr lang="de-DE"/>
              <a:t>BiTE</a:t>
            </a:r>
            <a:r>
              <a:rPr lang="de-DE" baseline="30000"/>
              <a:t>®</a:t>
            </a:r>
          </a:p>
        </p:txBody>
      </p:sp>
      <p:sp>
        <p:nvSpPr>
          <p:cNvPr id="80946" name="Oval 62"/>
          <p:cNvSpPr>
            <a:spLocks noChangeArrowheads="1"/>
          </p:cNvSpPr>
          <p:nvPr/>
        </p:nvSpPr>
        <p:spPr bwMode="auto">
          <a:xfrm>
            <a:off x="422275" y="3260725"/>
            <a:ext cx="1536700" cy="1511300"/>
          </a:xfrm>
          <a:prstGeom prst="ellipse">
            <a:avLst/>
          </a:prstGeom>
          <a:solidFill>
            <a:srgbClr val="CC0000"/>
          </a:solidFill>
          <a:ln w="9525">
            <a:solidFill>
              <a:schemeClr val="tx1"/>
            </a:solidFill>
            <a:round/>
            <a:headEnd/>
            <a:tailEnd/>
          </a:ln>
        </p:spPr>
        <p:txBody>
          <a:bodyPr wrap="none" anchor="ctr"/>
          <a:lstStyle/>
          <a:p>
            <a:endParaRPr lang="en-US">
              <a:latin typeface="Calibri" pitchFamily="34" charset="0"/>
            </a:endParaRPr>
          </a:p>
        </p:txBody>
      </p:sp>
      <p:sp>
        <p:nvSpPr>
          <p:cNvPr id="80947" name="Oval 63"/>
          <p:cNvSpPr>
            <a:spLocks noChangeArrowheads="1"/>
          </p:cNvSpPr>
          <p:nvPr/>
        </p:nvSpPr>
        <p:spPr bwMode="auto">
          <a:xfrm>
            <a:off x="511175" y="3527425"/>
            <a:ext cx="1016000" cy="952500"/>
          </a:xfrm>
          <a:prstGeom prst="ellipse">
            <a:avLst/>
          </a:prstGeom>
          <a:solidFill>
            <a:schemeClr val="bg1"/>
          </a:solidFill>
          <a:ln w="9525">
            <a:solidFill>
              <a:schemeClr val="tx1"/>
            </a:solidFill>
            <a:round/>
            <a:headEnd/>
            <a:tailEnd/>
          </a:ln>
        </p:spPr>
        <p:txBody>
          <a:bodyPr wrap="none" anchor="ctr"/>
          <a:lstStyle/>
          <a:p>
            <a:endParaRPr lang="en-US">
              <a:latin typeface="Calibri" pitchFamily="34" charset="0"/>
            </a:endParaRPr>
          </a:p>
        </p:txBody>
      </p:sp>
      <p:sp>
        <p:nvSpPr>
          <p:cNvPr id="80948" name="Text Box 64"/>
          <p:cNvSpPr txBox="1">
            <a:spLocks noChangeArrowheads="1"/>
          </p:cNvSpPr>
          <p:nvPr/>
        </p:nvSpPr>
        <p:spPr bwMode="auto">
          <a:xfrm>
            <a:off x="536575" y="3794125"/>
            <a:ext cx="950913" cy="366713"/>
          </a:xfrm>
          <a:prstGeom prst="rect">
            <a:avLst/>
          </a:prstGeom>
          <a:noFill/>
          <a:ln w="50800">
            <a:noFill/>
            <a:miter lim="800000"/>
            <a:headEnd/>
            <a:tailEnd/>
          </a:ln>
        </p:spPr>
        <p:txBody>
          <a:bodyPr lIns="91410" tIns="45706" rIns="91410" bIns="45706">
            <a:spAutoFit/>
          </a:bodyPr>
          <a:lstStyle/>
          <a:p>
            <a:pPr algn="ctr" eaLnBrk="0" hangingPunct="0">
              <a:spcBef>
                <a:spcPct val="50000"/>
              </a:spcBef>
            </a:pPr>
            <a:r>
              <a:rPr lang="de-DE" i="1"/>
              <a:t>T Cell</a:t>
            </a:r>
          </a:p>
        </p:txBody>
      </p:sp>
      <p:sp>
        <p:nvSpPr>
          <p:cNvPr id="80949" name="Freeform 65"/>
          <p:cNvSpPr>
            <a:spLocks/>
          </p:cNvSpPr>
          <p:nvPr/>
        </p:nvSpPr>
        <p:spPr bwMode="auto">
          <a:xfrm>
            <a:off x="1957388" y="4044950"/>
            <a:ext cx="277812" cy="31750"/>
          </a:xfrm>
          <a:custGeom>
            <a:avLst/>
            <a:gdLst>
              <a:gd name="T0" fmla="*/ 0 w 272"/>
              <a:gd name="T1" fmla="*/ 2147483647 h 48"/>
              <a:gd name="T2" fmla="*/ 0 w 272"/>
              <a:gd name="T3" fmla="*/ 2147483647 h 48"/>
              <a:gd name="T4" fmla="*/ 0 w 272"/>
              <a:gd name="T5" fmla="*/ 2147483647 h 48"/>
              <a:gd name="T6" fmla="*/ 0 w 272"/>
              <a:gd name="T7" fmla="*/ 2147483647 h 48"/>
              <a:gd name="T8" fmla="*/ 0 w 272"/>
              <a:gd name="T9" fmla="*/ 2147483647 h 48"/>
              <a:gd name="T10" fmla="*/ 0 w 272"/>
              <a:gd name="T11" fmla="*/ 2147483647 h 48"/>
              <a:gd name="T12" fmla="*/ 2147483647 w 272"/>
              <a:gd name="T13" fmla="*/ 2147483647 h 48"/>
              <a:gd name="T14" fmla="*/ 2147483647 w 272"/>
              <a:gd name="T15" fmla="*/ 2147483647 h 48"/>
              <a:gd name="T16" fmla="*/ 2147483647 w 272"/>
              <a:gd name="T17" fmla="*/ 2147483647 h 48"/>
              <a:gd name="T18" fmla="*/ 2147483647 w 272"/>
              <a:gd name="T19" fmla="*/ 2147483647 h 48"/>
              <a:gd name="T20" fmla="*/ 2147483647 w 272"/>
              <a:gd name="T21" fmla="*/ 2147483647 h 48"/>
              <a:gd name="T22" fmla="*/ 2147483647 w 272"/>
              <a:gd name="T23" fmla="*/ 2147483647 h 48"/>
              <a:gd name="T24" fmla="*/ 2147483647 w 272"/>
              <a:gd name="T25" fmla="*/ 2147483647 h 48"/>
              <a:gd name="T26" fmla="*/ 2147483647 w 272"/>
              <a:gd name="T27" fmla="*/ 2147483647 h 48"/>
              <a:gd name="T28" fmla="*/ 2147483647 w 272"/>
              <a:gd name="T29" fmla="*/ 2147483647 h 48"/>
              <a:gd name="T30" fmla="*/ 2147483647 w 272"/>
              <a:gd name="T31" fmla="*/ 2147483647 h 48"/>
              <a:gd name="T32" fmla="*/ 2147483647 w 272"/>
              <a:gd name="T33" fmla="*/ 2147483647 h 48"/>
              <a:gd name="T34" fmla="*/ 2147483647 w 272"/>
              <a:gd name="T35" fmla="*/ 2147483647 h 48"/>
              <a:gd name="T36" fmla="*/ 2147483647 w 272"/>
              <a:gd name="T37" fmla="*/ 0 h 48"/>
              <a:gd name="T38" fmla="*/ 2147483647 w 272"/>
              <a:gd name="T39" fmla="*/ 0 h 48"/>
              <a:gd name="T40" fmla="*/ 2147483647 w 272"/>
              <a:gd name="T41" fmla="*/ 0 h 48"/>
              <a:gd name="T42" fmla="*/ 2147483647 w 272"/>
              <a:gd name="T43" fmla="*/ 0 h 48"/>
              <a:gd name="T44" fmla="*/ 2147483647 w 272"/>
              <a:gd name="T45" fmla="*/ 0 h 48"/>
              <a:gd name="T46" fmla="*/ 2147483647 w 272"/>
              <a:gd name="T47" fmla="*/ 0 h 48"/>
              <a:gd name="T48" fmla="*/ 0 w 272"/>
              <a:gd name="T49" fmla="*/ 2147483647 h 48"/>
              <a:gd name="T50" fmla="*/ 2147483647 w 272"/>
              <a:gd name="T51" fmla="*/ 2147483647 h 48"/>
              <a:gd name="T52" fmla="*/ 2147483647 w 272"/>
              <a:gd name="T53" fmla="*/ 2147483647 h 48"/>
              <a:gd name="T54" fmla="*/ 2147483647 w 272"/>
              <a:gd name="T55" fmla="*/ 2147483647 h 48"/>
              <a:gd name="T56" fmla="*/ 2147483647 w 272"/>
              <a:gd name="T57" fmla="*/ 2147483647 h 48"/>
              <a:gd name="T58" fmla="*/ 2147483647 w 272"/>
              <a:gd name="T59" fmla="*/ 2147483647 h 48"/>
              <a:gd name="T60" fmla="*/ 2147483647 w 272"/>
              <a:gd name="T61" fmla="*/ 2147483647 h 48"/>
              <a:gd name="T62" fmla="*/ 2147483647 w 272"/>
              <a:gd name="T63" fmla="*/ 2147483647 h 48"/>
              <a:gd name="T64" fmla="*/ 2147483647 w 272"/>
              <a:gd name="T65" fmla="*/ 2147483647 h 48"/>
              <a:gd name="T66" fmla="*/ 2147483647 w 272"/>
              <a:gd name="T67" fmla="*/ 2147483647 h 48"/>
              <a:gd name="T68" fmla="*/ 0 w 272"/>
              <a:gd name="T69" fmla="*/ 2147483647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2"/>
              <a:gd name="T106" fmla="*/ 0 h 48"/>
              <a:gd name="T107" fmla="*/ 272 w 272"/>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2" h="48">
                <a:moveTo>
                  <a:pt x="0" y="8"/>
                </a:moveTo>
                <a:lnTo>
                  <a:pt x="0" y="8"/>
                </a:lnTo>
                <a:lnTo>
                  <a:pt x="0" y="32"/>
                </a:lnTo>
                <a:lnTo>
                  <a:pt x="8" y="48"/>
                </a:lnTo>
                <a:lnTo>
                  <a:pt x="248" y="48"/>
                </a:lnTo>
                <a:lnTo>
                  <a:pt x="264" y="32"/>
                </a:lnTo>
                <a:lnTo>
                  <a:pt x="272" y="32"/>
                </a:lnTo>
                <a:lnTo>
                  <a:pt x="272" y="8"/>
                </a:lnTo>
                <a:lnTo>
                  <a:pt x="264" y="8"/>
                </a:lnTo>
                <a:lnTo>
                  <a:pt x="248" y="0"/>
                </a:lnTo>
                <a:lnTo>
                  <a:pt x="8" y="0"/>
                </a:lnTo>
                <a:lnTo>
                  <a:pt x="0" y="8"/>
                </a:lnTo>
                <a:lnTo>
                  <a:pt x="24" y="8"/>
                </a:lnTo>
                <a:lnTo>
                  <a:pt x="248" y="8"/>
                </a:lnTo>
                <a:lnTo>
                  <a:pt x="264" y="8"/>
                </a:lnTo>
                <a:lnTo>
                  <a:pt x="264" y="32"/>
                </a:lnTo>
                <a:lnTo>
                  <a:pt x="248" y="32"/>
                </a:lnTo>
                <a:lnTo>
                  <a:pt x="24" y="32"/>
                </a:lnTo>
                <a:lnTo>
                  <a:pt x="8" y="32"/>
                </a:lnTo>
                <a:lnTo>
                  <a:pt x="8" y="8"/>
                </a:lnTo>
                <a:lnTo>
                  <a:pt x="24" y="8"/>
                </a:lnTo>
                <a:lnTo>
                  <a:pt x="0" y="8"/>
                </a:lnTo>
                <a:close/>
              </a:path>
            </a:pathLst>
          </a:custGeom>
          <a:solidFill>
            <a:srgbClr val="FF4000"/>
          </a:solidFill>
          <a:ln w="28575">
            <a:solidFill>
              <a:srgbClr val="990033"/>
            </a:solidFill>
            <a:round/>
            <a:headEnd/>
            <a:tailEnd/>
          </a:ln>
        </p:spPr>
        <p:txBody>
          <a:bodyPr/>
          <a:lstStyle/>
          <a:p>
            <a:endParaRPr lang="en-US">
              <a:latin typeface="Calibri" pitchFamily="34" charset="0"/>
            </a:endParaRPr>
          </a:p>
        </p:txBody>
      </p:sp>
      <p:sp>
        <p:nvSpPr>
          <p:cNvPr id="80950" name="Oval 66"/>
          <p:cNvSpPr>
            <a:spLocks noChangeArrowheads="1"/>
          </p:cNvSpPr>
          <p:nvPr/>
        </p:nvSpPr>
        <p:spPr bwMode="auto">
          <a:xfrm>
            <a:off x="1400175" y="3463925"/>
            <a:ext cx="254000" cy="254000"/>
          </a:xfrm>
          <a:prstGeom prst="ellipse">
            <a:avLst/>
          </a:prstGeom>
          <a:solidFill>
            <a:srgbClr val="FF9933"/>
          </a:solidFill>
          <a:ln w="50800">
            <a:noFill/>
            <a:round/>
            <a:headEnd/>
            <a:tailEnd/>
          </a:ln>
        </p:spPr>
        <p:txBody>
          <a:bodyPr wrap="none" anchor="ctr"/>
          <a:lstStyle/>
          <a:p>
            <a:endParaRPr lang="en-US">
              <a:latin typeface="Calibri" pitchFamily="34" charset="0"/>
            </a:endParaRPr>
          </a:p>
        </p:txBody>
      </p:sp>
      <p:sp>
        <p:nvSpPr>
          <p:cNvPr id="80951" name="Oval 67"/>
          <p:cNvSpPr>
            <a:spLocks noChangeArrowheads="1"/>
          </p:cNvSpPr>
          <p:nvPr/>
        </p:nvSpPr>
        <p:spPr bwMode="auto">
          <a:xfrm>
            <a:off x="1362075" y="4352925"/>
            <a:ext cx="254000" cy="254000"/>
          </a:xfrm>
          <a:prstGeom prst="ellipse">
            <a:avLst/>
          </a:prstGeom>
          <a:solidFill>
            <a:srgbClr val="FF9933"/>
          </a:solidFill>
          <a:ln w="50800">
            <a:noFill/>
            <a:round/>
            <a:headEnd/>
            <a:tailEnd/>
          </a:ln>
        </p:spPr>
        <p:txBody>
          <a:bodyPr wrap="none" anchor="ctr"/>
          <a:lstStyle/>
          <a:p>
            <a:endParaRPr lang="en-US">
              <a:latin typeface="Calibri" pitchFamily="34" charset="0"/>
            </a:endParaRPr>
          </a:p>
        </p:txBody>
      </p:sp>
      <p:sp>
        <p:nvSpPr>
          <p:cNvPr id="80952" name="Oval 68"/>
          <p:cNvSpPr>
            <a:spLocks noChangeArrowheads="1"/>
          </p:cNvSpPr>
          <p:nvPr/>
        </p:nvSpPr>
        <p:spPr bwMode="auto">
          <a:xfrm>
            <a:off x="1565275" y="3641725"/>
            <a:ext cx="254000" cy="254000"/>
          </a:xfrm>
          <a:prstGeom prst="ellipse">
            <a:avLst/>
          </a:prstGeom>
          <a:solidFill>
            <a:srgbClr val="FF9933"/>
          </a:solidFill>
          <a:ln w="50800">
            <a:noFill/>
            <a:round/>
            <a:headEnd/>
            <a:tailEnd/>
          </a:ln>
        </p:spPr>
        <p:txBody>
          <a:bodyPr wrap="none" anchor="ctr"/>
          <a:lstStyle/>
          <a:p>
            <a:endParaRPr lang="en-US">
              <a:latin typeface="Calibri" pitchFamily="34" charset="0"/>
            </a:endParaRPr>
          </a:p>
        </p:txBody>
      </p:sp>
      <p:sp>
        <p:nvSpPr>
          <p:cNvPr id="80953" name="Oval 69"/>
          <p:cNvSpPr>
            <a:spLocks noChangeArrowheads="1"/>
          </p:cNvSpPr>
          <p:nvPr/>
        </p:nvSpPr>
        <p:spPr bwMode="auto">
          <a:xfrm>
            <a:off x="1654175" y="3971925"/>
            <a:ext cx="254000" cy="254000"/>
          </a:xfrm>
          <a:prstGeom prst="ellipse">
            <a:avLst/>
          </a:prstGeom>
          <a:solidFill>
            <a:srgbClr val="FF9933"/>
          </a:solidFill>
          <a:ln w="50800">
            <a:noFill/>
            <a:round/>
            <a:headEnd/>
            <a:tailEnd/>
          </a:ln>
        </p:spPr>
        <p:txBody>
          <a:bodyPr wrap="none" anchor="ctr"/>
          <a:lstStyle/>
          <a:p>
            <a:endParaRPr lang="en-US">
              <a:latin typeface="Calibri" pitchFamily="34" charset="0"/>
            </a:endParaRPr>
          </a:p>
        </p:txBody>
      </p:sp>
      <p:sp>
        <p:nvSpPr>
          <p:cNvPr id="80954" name="Oval 70"/>
          <p:cNvSpPr>
            <a:spLocks noChangeArrowheads="1"/>
          </p:cNvSpPr>
          <p:nvPr/>
        </p:nvSpPr>
        <p:spPr bwMode="auto">
          <a:xfrm>
            <a:off x="1552575" y="4213225"/>
            <a:ext cx="254000" cy="254000"/>
          </a:xfrm>
          <a:prstGeom prst="ellipse">
            <a:avLst/>
          </a:prstGeom>
          <a:solidFill>
            <a:srgbClr val="FF9933"/>
          </a:solidFill>
          <a:ln w="50800">
            <a:noFill/>
            <a:round/>
            <a:headEnd/>
            <a:tailEnd/>
          </a:ln>
        </p:spPr>
        <p:txBody>
          <a:bodyPr wrap="none" anchor="ctr"/>
          <a:lstStyle/>
          <a:p>
            <a:endParaRPr lang="en-US">
              <a:latin typeface="Calibri" pitchFamily="34" charset="0"/>
            </a:endParaRPr>
          </a:p>
        </p:txBody>
      </p:sp>
      <p:sp>
        <p:nvSpPr>
          <p:cNvPr id="80955" name="Oval 71"/>
          <p:cNvSpPr>
            <a:spLocks noChangeArrowheads="1"/>
          </p:cNvSpPr>
          <p:nvPr/>
        </p:nvSpPr>
        <p:spPr bwMode="auto">
          <a:xfrm>
            <a:off x="1527175" y="3857625"/>
            <a:ext cx="254000" cy="254000"/>
          </a:xfrm>
          <a:prstGeom prst="ellipse">
            <a:avLst/>
          </a:prstGeom>
          <a:solidFill>
            <a:srgbClr val="FF9933"/>
          </a:solidFill>
          <a:ln w="50800">
            <a:noFill/>
            <a:round/>
            <a:headEnd/>
            <a:tailEnd/>
          </a:ln>
        </p:spPr>
        <p:txBody>
          <a:bodyPr wrap="none" anchor="ctr"/>
          <a:lstStyle/>
          <a:p>
            <a:endParaRPr lang="en-US">
              <a:latin typeface="Calibri" pitchFamily="34" charset="0"/>
            </a:endParaRPr>
          </a:p>
        </p:txBody>
      </p:sp>
      <p:sp>
        <p:nvSpPr>
          <p:cNvPr id="2191432" name="Text Box 72"/>
          <p:cNvSpPr txBox="1">
            <a:spLocks noChangeArrowheads="1"/>
          </p:cNvSpPr>
          <p:nvPr/>
        </p:nvSpPr>
        <p:spPr bwMode="auto">
          <a:xfrm>
            <a:off x="585788" y="549275"/>
            <a:ext cx="7972425" cy="552450"/>
          </a:xfrm>
          <a:prstGeom prst="rect">
            <a:avLst/>
          </a:prstGeom>
          <a:noFill/>
          <a:ln w="9525">
            <a:noFill/>
            <a:miter lim="800000"/>
            <a:headEnd/>
            <a:tailEnd/>
          </a:ln>
          <a:effectLst/>
        </p:spPr>
        <p:txBody>
          <a:bodyPr lIns="91410" tIns="45706" rIns="91410" bIns="45706" anchor="ctr"/>
          <a:lstStyle/>
          <a:p>
            <a:pPr eaLnBrk="0" hangingPunct="0">
              <a:spcBef>
                <a:spcPct val="70000"/>
              </a:spcBef>
            </a:pPr>
            <a:endParaRPr lang="ca-ES" sz="2600">
              <a:solidFill>
                <a:srgbClr val="C80000"/>
              </a:solidFill>
              <a:effectLst>
                <a:outerShdw blurRad="38100" dist="38100" dir="2700000" algn="tl">
                  <a:srgbClr val="C0C0C0"/>
                </a:outerShdw>
              </a:effectLst>
            </a:endParaRPr>
          </a:p>
        </p:txBody>
      </p:sp>
      <p:sp>
        <p:nvSpPr>
          <p:cNvPr id="80957" name="Line 73"/>
          <p:cNvSpPr>
            <a:spLocks noChangeShapeType="1"/>
          </p:cNvSpPr>
          <p:nvPr/>
        </p:nvSpPr>
        <p:spPr bwMode="auto">
          <a:xfrm rot="5348924" flipV="1">
            <a:off x="3008313" y="3873500"/>
            <a:ext cx="9525" cy="358775"/>
          </a:xfrm>
          <a:prstGeom prst="line">
            <a:avLst/>
          </a:prstGeom>
          <a:noFill/>
          <a:ln w="180975">
            <a:solidFill>
              <a:srgbClr val="00CC66"/>
            </a:solidFill>
            <a:round/>
            <a:headEnd/>
            <a:tailEnd/>
          </a:ln>
        </p:spPr>
        <p:txBody>
          <a:bodyPr wrap="none" anchor="ctr"/>
          <a:lstStyle/>
          <a:p>
            <a:endParaRPr lang="en-US"/>
          </a:p>
        </p:txBody>
      </p:sp>
      <p:sp>
        <p:nvSpPr>
          <p:cNvPr id="80958" name="Line 74"/>
          <p:cNvSpPr>
            <a:spLocks noChangeShapeType="1"/>
          </p:cNvSpPr>
          <p:nvPr/>
        </p:nvSpPr>
        <p:spPr bwMode="auto">
          <a:xfrm rot="5348924" flipV="1">
            <a:off x="2519363" y="3871913"/>
            <a:ext cx="9525" cy="358775"/>
          </a:xfrm>
          <a:prstGeom prst="line">
            <a:avLst/>
          </a:prstGeom>
          <a:noFill/>
          <a:ln w="180975">
            <a:solidFill>
              <a:srgbClr val="FF0000"/>
            </a:solidFill>
            <a:round/>
            <a:headEnd/>
            <a:tailEnd/>
          </a:ln>
        </p:spPr>
        <p:txBody>
          <a:bodyPr wrap="none" anchor="ctr"/>
          <a:lstStyle/>
          <a:p>
            <a:endParaRPr lang="en-US"/>
          </a:p>
        </p:txBody>
      </p:sp>
      <p:sp>
        <p:nvSpPr>
          <p:cNvPr id="80959" name="Line 75"/>
          <p:cNvSpPr>
            <a:spLocks noChangeShapeType="1"/>
          </p:cNvSpPr>
          <p:nvPr/>
        </p:nvSpPr>
        <p:spPr bwMode="auto">
          <a:xfrm>
            <a:off x="2706688" y="4051300"/>
            <a:ext cx="130175" cy="0"/>
          </a:xfrm>
          <a:prstGeom prst="line">
            <a:avLst/>
          </a:prstGeom>
          <a:noFill/>
          <a:ln w="50800">
            <a:solidFill>
              <a:schemeClr val="accent2"/>
            </a:solidFill>
            <a:round/>
            <a:headEnd/>
            <a:tailEnd/>
          </a:ln>
        </p:spPr>
        <p:txBody>
          <a:bodyPr/>
          <a:lstStyle/>
          <a:p>
            <a:endParaRPr lang="en-US"/>
          </a:p>
        </p:txBody>
      </p:sp>
      <p:sp>
        <p:nvSpPr>
          <p:cNvPr id="2191436" name="Rectangle 76"/>
          <p:cNvSpPr>
            <a:spLocks noGrp="1" noChangeArrowheads="1"/>
          </p:cNvSpPr>
          <p:nvPr>
            <p:ph type="title"/>
          </p:nvPr>
        </p:nvSpPr>
        <p:spPr>
          <a:xfrm>
            <a:off x="288925" y="228600"/>
            <a:ext cx="8855075" cy="1143000"/>
          </a:xfrm>
        </p:spPr>
        <p:txBody>
          <a:bodyPr>
            <a:normAutofit/>
          </a:bodyPr>
          <a:lstStyle/>
          <a:p>
            <a:pPr eaLnBrk="1" hangingPunct="1"/>
            <a:r>
              <a:rPr lang="de-DE" sz="2800" b="1" smtClean="0">
                <a:solidFill>
                  <a:srgbClr val="2515F9"/>
                </a:solidFill>
                <a:effectLst>
                  <a:outerShdw blurRad="38100" dist="38100" dir="2700000" algn="tl">
                    <a:srgbClr val="C0C0C0"/>
                  </a:outerShdw>
                </a:effectLst>
                <a:latin typeface="Arial" pitchFamily="34" charset="0"/>
              </a:rPr>
              <a:t>Bispecific T Cell Engagers (BiTEs) Redirect Any Cytotoxic T Cell to Tumor Cells</a:t>
            </a:r>
            <a:endParaRPr lang="en-GB" sz="2800" smtClean="0">
              <a:solidFill>
                <a:srgbClr val="2515F9"/>
              </a:solidFill>
              <a:latin typeface="Arial" pitchFamily="34" charset="0"/>
            </a:endParaRPr>
          </a:p>
        </p:txBody>
      </p:sp>
      <p:sp>
        <p:nvSpPr>
          <p:cNvPr id="80961" name="Rectangle 77"/>
          <p:cNvSpPr>
            <a:spLocks noChangeArrowheads="1"/>
          </p:cNvSpPr>
          <p:nvPr/>
        </p:nvSpPr>
        <p:spPr bwMode="auto">
          <a:xfrm>
            <a:off x="1403350" y="2787650"/>
            <a:ext cx="1708150" cy="641350"/>
          </a:xfrm>
          <a:prstGeom prst="rect">
            <a:avLst/>
          </a:prstGeom>
          <a:noFill/>
          <a:ln w="9525">
            <a:noFill/>
            <a:miter lim="800000"/>
            <a:headEnd/>
            <a:tailEnd/>
          </a:ln>
        </p:spPr>
        <p:txBody>
          <a:bodyPr wrap="none">
            <a:spAutoFit/>
          </a:bodyPr>
          <a:lstStyle/>
          <a:p>
            <a:r>
              <a:rPr lang="de-DE">
                <a:latin typeface="Calibri" pitchFamily="34" charset="0"/>
              </a:rPr>
              <a:t>T-cell receptor/</a:t>
            </a:r>
          </a:p>
          <a:p>
            <a:r>
              <a:rPr lang="de-DE">
                <a:latin typeface="Calibri" pitchFamily="34" charset="0"/>
              </a:rPr>
              <a:t>CD3 complex</a:t>
            </a:r>
          </a:p>
        </p:txBody>
      </p:sp>
      <p:sp>
        <p:nvSpPr>
          <p:cNvPr id="80962" name="Rectangle 78"/>
          <p:cNvSpPr>
            <a:spLocks noChangeArrowheads="1"/>
          </p:cNvSpPr>
          <p:nvPr/>
        </p:nvSpPr>
        <p:spPr bwMode="auto">
          <a:xfrm>
            <a:off x="2700338" y="4652963"/>
            <a:ext cx="1079500" cy="641350"/>
          </a:xfrm>
          <a:prstGeom prst="rect">
            <a:avLst/>
          </a:prstGeom>
          <a:noFill/>
          <a:ln w="9525">
            <a:noFill/>
            <a:miter lim="800000"/>
            <a:headEnd/>
            <a:tailEnd/>
          </a:ln>
        </p:spPr>
        <p:txBody>
          <a:bodyPr>
            <a:spAutoFit/>
          </a:bodyPr>
          <a:lstStyle/>
          <a:p>
            <a:r>
              <a:rPr lang="de-DE">
                <a:latin typeface="Calibri" pitchFamily="34" charset="0"/>
              </a:rPr>
              <a:t>antigen </a:t>
            </a:r>
          </a:p>
          <a:p>
            <a:r>
              <a:rPr lang="de-DE">
                <a:latin typeface="Calibri" pitchFamily="34" charset="0"/>
              </a:rPr>
              <a:t>CD 19</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609600" y="533400"/>
            <a:ext cx="7954963" cy="549275"/>
          </a:xfrm>
          <a:prstGeom prst="rect">
            <a:avLst/>
          </a:prstGeom>
          <a:noFill/>
          <a:ln w="9525" algn="ctr">
            <a:noFill/>
            <a:miter lim="800000"/>
            <a:headEnd/>
            <a:tailEnd/>
          </a:ln>
        </p:spPr>
        <p:txBody>
          <a:bodyPr lIns="91426" tIns="45713" rIns="91426" bIns="45713">
            <a:spAutoFit/>
          </a:bodyPr>
          <a:lstStyle/>
          <a:p>
            <a:pPr algn="ctr" defTabSz="2193925">
              <a:spcBef>
                <a:spcPct val="50000"/>
              </a:spcBef>
            </a:pPr>
            <a:r>
              <a:rPr lang="en-US" sz="3000" b="1" dirty="0" err="1" smtClean="0">
                <a:solidFill>
                  <a:srgbClr val="2515F9"/>
                </a:solidFill>
                <a:latin typeface="Calibri" pitchFamily="34" charset="0"/>
              </a:rPr>
              <a:t>Blinatumomab</a:t>
            </a:r>
            <a:r>
              <a:rPr lang="en-US" sz="3000" b="1" dirty="0" smtClean="0">
                <a:solidFill>
                  <a:srgbClr val="2515F9"/>
                </a:solidFill>
                <a:latin typeface="Calibri" pitchFamily="34" charset="0"/>
              </a:rPr>
              <a:t>. </a:t>
            </a:r>
            <a:r>
              <a:rPr lang="en-US" sz="3000" b="1" dirty="0">
                <a:solidFill>
                  <a:srgbClr val="2515F9"/>
                </a:solidFill>
                <a:latin typeface="Calibri" pitchFamily="34" charset="0"/>
              </a:rPr>
              <a:t>Mode of Action</a:t>
            </a:r>
          </a:p>
        </p:txBody>
      </p:sp>
      <p:grpSp>
        <p:nvGrpSpPr>
          <p:cNvPr id="2" name="Group 3"/>
          <p:cNvGrpSpPr>
            <a:grpSpLocks/>
          </p:cNvGrpSpPr>
          <p:nvPr/>
        </p:nvGrpSpPr>
        <p:grpSpPr bwMode="auto">
          <a:xfrm>
            <a:off x="609600" y="1295400"/>
            <a:ext cx="8027988" cy="5040313"/>
            <a:chOff x="0" y="5595"/>
            <a:chExt cx="5057" cy="3175"/>
          </a:xfrm>
        </p:grpSpPr>
        <p:pic>
          <p:nvPicPr>
            <p:cNvPr id="81924" name="Picture 4"/>
            <p:cNvPicPr>
              <a:picLocks noChangeAspect="1" noChangeArrowheads="1"/>
            </p:cNvPicPr>
            <p:nvPr/>
          </p:nvPicPr>
          <p:blipFill>
            <a:blip r:embed="rId3" cstate="print"/>
            <a:srcRect/>
            <a:stretch>
              <a:fillRect/>
            </a:stretch>
          </p:blipFill>
          <p:spPr bwMode="auto">
            <a:xfrm>
              <a:off x="3379" y="6729"/>
              <a:ext cx="144" cy="364"/>
            </a:xfrm>
            <a:prstGeom prst="rect">
              <a:avLst/>
            </a:prstGeom>
            <a:noFill/>
            <a:ln w="9525">
              <a:noFill/>
              <a:miter lim="800000"/>
              <a:headEnd/>
              <a:tailEnd/>
            </a:ln>
          </p:spPr>
        </p:pic>
        <p:sp>
          <p:nvSpPr>
            <p:cNvPr id="81925" name="Rectangle 5"/>
            <p:cNvSpPr>
              <a:spLocks noChangeArrowheads="1"/>
            </p:cNvSpPr>
            <p:nvPr/>
          </p:nvSpPr>
          <p:spPr bwMode="auto">
            <a:xfrm>
              <a:off x="0" y="5595"/>
              <a:ext cx="2562" cy="3175"/>
            </a:xfrm>
            <a:prstGeom prst="rect">
              <a:avLst/>
            </a:prstGeom>
            <a:solidFill>
              <a:schemeClr val="bg1"/>
            </a:solidFill>
            <a:ln w="9525">
              <a:noFill/>
              <a:miter lim="800000"/>
              <a:headEnd/>
              <a:tailEnd/>
            </a:ln>
          </p:spPr>
          <p:txBody>
            <a:bodyPr wrap="none" anchor="ctr"/>
            <a:lstStyle/>
            <a:p>
              <a:pPr algn="ctr"/>
              <a:endParaRPr lang="de-DE" sz="10600">
                <a:solidFill>
                  <a:schemeClr val="tx2"/>
                </a:solidFill>
                <a:latin typeface="Calibri" pitchFamily="34" charset="0"/>
              </a:endParaRPr>
            </a:p>
          </p:txBody>
        </p:sp>
        <p:pic>
          <p:nvPicPr>
            <p:cNvPr id="81926" name="Picture 6"/>
            <p:cNvPicPr>
              <a:picLocks noChangeAspect="1" noChangeArrowheads="1"/>
            </p:cNvPicPr>
            <p:nvPr/>
          </p:nvPicPr>
          <p:blipFill>
            <a:blip r:embed="rId4" cstate="print"/>
            <a:srcRect/>
            <a:stretch>
              <a:fillRect/>
            </a:stretch>
          </p:blipFill>
          <p:spPr bwMode="auto">
            <a:xfrm>
              <a:off x="1202" y="7682"/>
              <a:ext cx="997" cy="907"/>
            </a:xfrm>
            <a:prstGeom prst="rect">
              <a:avLst/>
            </a:prstGeom>
            <a:noFill/>
            <a:ln w="9525">
              <a:noFill/>
              <a:miter lim="800000"/>
              <a:headEnd/>
              <a:tailEnd/>
            </a:ln>
          </p:spPr>
        </p:pic>
        <p:pic>
          <p:nvPicPr>
            <p:cNvPr id="81927" name="Picture 7"/>
            <p:cNvPicPr>
              <a:picLocks noChangeAspect="1" noChangeArrowheads="1"/>
            </p:cNvPicPr>
            <p:nvPr/>
          </p:nvPicPr>
          <p:blipFill>
            <a:blip r:embed="rId5" cstate="print"/>
            <a:srcRect/>
            <a:stretch>
              <a:fillRect/>
            </a:stretch>
          </p:blipFill>
          <p:spPr bwMode="auto">
            <a:xfrm>
              <a:off x="1232" y="5640"/>
              <a:ext cx="1013" cy="907"/>
            </a:xfrm>
            <a:prstGeom prst="rect">
              <a:avLst/>
            </a:prstGeom>
            <a:noFill/>
            <a:ln w="9525">
              <a:noFill/>
              <a:miter lim="800000"/>
              <a:headEnd/>
              <a:tailEnd/>
            </a:ln>
          </p:spPr>
        </p:pic>
        <p:sp>
          <p:nvSpPr>
            <p:cNvPr id="81928" name="Text Box 8"/>
            <p:cNvSpPr txBox="1">
              <a:spLocks noChangeArrowheads="1"/>
            </p:cNvSpPr>
            <p:nvPr/>
          </p:nvSpPr>
          <p:spPr bwMode="auto">
            <a:xfrm>
              <a:off x="476" y="8180"/>
              <a:ext cx="975" cy="366"/>
            </a:xfrm>
            <a:prstGeom prst="rect">
              <a:avLst/>
            </a:prstGeom>
            <a:noFill/>
            <a:ln w="9525">
              <a:noFill/>
              <a:miter lim="800000"/>
              <a:headEnd/>
              <a:tailEnd/>
            </a:ln>
          </p:spPr>
          <p:txBody>
            <a:bodyPr>
              <a:spAutoFit/>
            </a:bodyPr>
            <a:lstStyle/>
            <a:p>
              <a:pPr algn="ctr" eaLnBrk="0" hangingPunct="0"/>
              <a:r>
                <a:rPr lang="en-US" sz="1600">
                  <a:latin typeface="Calibri" pitchFamily="34" charset="0"/>
                </a:rPr>
                <a:t>-CD19 Antibody</a:t>
              </a:r>
            </a:p>
          </p:txBody>
        </p:sp>
        <p:sp>
          <p:nvSpPr>
            <p:cNvPr id="81929" name="Text Box 9"/>
            <p:cNvSpPr txBox="1">
              <a:spLocks noChangeArrowheads="1"/>
            </p:cNvSpPr>
            <p:nvPr/>
          </p:nvSpPr>
          <p:spPr bwMode="auto">
            <a:xfrm>
              <a:off x="408" y="6049"/>
              <a:ext cx="975" cy="366"/>
            </a:xfrm>
            <a:prstGeom prst="rect">
              <a:avLst/>
            </a:prstGeom>
            <a:noFill/>
            <a:ln w="9525">
              <a:noFill/>
              <a:miter lim="800000"/>
              <a:headEnd/>
              <a:tailEnd/>
            </a:ln>
          </p:spPr>
          <p:txBody>
            <a:bodyPr>
              <a:spAutoFit/>
            </a:bodyPr>
            <a:lstStyle/>
            <a:p>
              <a:pPr algn="ctr" eaLnBrk="0" hangingPunct="0"/>
              <a:r>
                <a:rPr lang="en-US" sz="1600">
                  <a:latin typeface="Calibri" pitchFamily="34" charset="0"/>
                </a:rPr>
                <a:t>-CD3</a:t>
              </a:r>
            </a:p>
            <a:p>
              <a:pPr algn="ctr" eaLnBrk="0" hangingPunct="0"/>
              <a:r>
                <a:rPr lang="en-US" sz="1600">
                  <a:latin typeface="Calibri" pitchFamily="34" charset="0"/>
                </a:rPr>
                <a:t> Antibody</a:t>
              </a:r>
            </a:p>
          </p:txBody>
        </p:sp>
        <p:sp>
          <p:nvSpPr>
            <p:cNvPr id="81930" name="Text Box 10"/>
            <p:cNvSpPr txBox="1">
              <a:spLocks noChangeArrowheads="1"/>
            </p:cNvSpPr>
            <p:nvPr/>
          </p:nvSpPr>
          <p:spPr bwMode="auto">
            <a:xfrm>
              <a:off x="1459" y="5595"/>
              <a:ext cx="272" cy="272"/>
            </a:xfrm>
            <a:prstGeom prst="rect">
              <a:avLst/>
            </a:prstGeom>
            <a:noFill/>
            <a:ln w="9525">
              <a:noFill/>
              <a:miter lim="800000"/>
              <a:headEnd/>
              <a:tailEnd/>
            </a:ln>
          </p:spPr>
          <p:txBody>
            <a:bodyPr lIns="0" tIns="0" rIns="0" bIns="0"/>
            <a:lstStyle/>
            <a:p>
              <a:pPr eaLnBrk="0" hangingPunct="0"/>
              <a:r>
                <a:rPr lang="en-US">
                  <a:solidFill>
                    <a:schemeClr val="accent2"/>
                  </a:solidFill>
                  <a:latin typeface="Calibri" pitchFamily="34" charset="0"/>
                </a:rPr>
                <a:t>V</a:t>
              </a:r>
              <a:r>
                <a:rPr lang="en-US" baseline="-25000">
                  <a:solidFill>
                    <a:schemeClr val="accent2"/>
                  </a:solidFill>
                  <a:latin typeface="Calibri" pitchFamily="34" charset="0"/>
                </a:rPr>
                <a:t>H</a:t>
              </a:r>
            </a:p>
          </p:txBody>
        </p:sp>
        <p:sp>
          <p:nvSpPr>
            <p:cNvPr id="81931" name="Text Box 11"/>
            <p:cNvSpPr txBox="1">
              <a:spLocks noChangeArrowheads="1"/>
            </p:cNvSpPr>
            <p:nvPr/>
          </p:nvSpPr>
          <p:spPr bwMode="auto">
            <a:xfrm>
              <a:off x="1187" y="5867"/>
              <a:ext cx="271" cy="240"/>
            </a:xfrm>
            <a:prstGeom prst="rect">
              <a:avLst/>
            </a:prstGeom>
            <a:noFill/>
            <a:ln w="9525">
              <a:noFill/>
              <a:miter lim="800000"/>
              <a:headEnd/>
              <a:tailEnd/>
            </a:ln>
          </p:spPr>
          <p:txBody>
            <a:bodyPr lIns="0" tIns="0" rIns="0" bIns="0"/>
            <a:lstStyle/>
            <a:p>
              <a:pPr eaLnBrk="0" hangingPunct="0"/>
              <a:r>
                <a:rPr lang="en-US">
                  <a:solidFill>
                    <a:schemeClr val="accent2"/>
                  </a:solidFill>
                  <a:latin typeface="Calibri" pitchFamily="34" charset="0"/>
                </a:rPr>
                <a:t>V</a:t>
              </a:r>
              <a:r>
                <a:rPr lang="en-US" baseline="-25000">
                  <a:solidFill>
                    <a:schemeClr val="accent2"/>
                  </a:solidFill>
                  <a:latin typeface="Calibri" pitchFamily="34" charset="0"/>
                </a:rPr>
                <a:t>L</a:t>
              </a:r>
            </a:p>
          </p:txBody>
        </p:sp>
        <p:sp>
          <p:nvSpPr>
            <p:cNvPr id="81932" name="Text Box 12"/>
            <p:cNvSpPr txBox="1">
              <a:spLocks noChangeArrowheads="1"/>
            </p:cNvSpPr>
            <p:nvPr/>
          </p:nvSpPr>
          <p:spPr bwMode="auto">
            <a:xfrm>
              <a:off x="1792" y="7591"/>
              <a:ext cx="272" cy="206"/>
            </a:xfrm>
            <a:prstGeom prst="rect">
              <a:avLst/>
            </a:prstGeom>
            <a:noFill/>
            <a:ln w="9525">
              <a:noFill/>
              <a:miter lim="800000"/>
              <a:headEnd/>
              <a:tailEnd/>
            </a:ln>
          </p:spPr>
          <p:txBody>
            <a:bodyPr lIns="0" tIns="0" rIns="0" bIns="0"/>
            <a:lstStyle/>
            <a:p>
              <a:pPr eaLnBrk="0" hangingPunct="0"/>
              <a:r>
                <a:rPr lang="en-US">
                  <a:solidFill>
                    <a:schemeClr val="accent2"/>
                  </a:solidFill>
                </a:rPr>
                <a:t>V</a:t>
              </a:r>
              <a:r>
                <a:rPr lang="en-US" baseline="-25000">
                  <a:solidFill>
                    <a:schemeClr val="accent2"/>
                  </a:solidFill>
                </a:rPr>
                <a:t>H</a:t>
              </a:r>
            </a:p>
          </p:txBody>
        </p:sp>
        <p:sp>
          <p:nvSpPr>
            <p:cNvPr id="81933" name="Text Box 13"/>
            <p:cNvSpPr txBox="1">
              <a:spLocks noChangeArrowheads="1"/>
            </p:cNvSpPr>
            <p:nvPr/>
          </p:nvSpPr>
          <p:spPr bwMode="auto">
            <a:xfrm>
              <a:off x="2125" y="7909"/>
              <a:ext cx="211" cy="190"/>
            </a:xfrm>
            <a:prstGeom prst="rect">
              <a:avLst/>
            </a:prstGeom>
            <a:noFill/>
            <a:ln w="9525">
              <a:noFill/>
              <a:miter lim="800000"/>
              <a:headEnd/>
              <a:tailEnd/>
            </a:ln>
          </p:spPr>
          <p:txBody>
            <a:bodyPr lIns="0" tIns="0" rIns="0" bIns="0"/>
            <a:lstStyle/>
            <a:p>
              <a:pPr eaLnBrk="0" hangingPunct="0"/>
              <a:r>
                <a:rPr lang="en-US">
                  <a:solidFill>
                    <a:schemeClr val="accent2"/>
                  </a:solidFill>
                </a:rPr>
                <a:t>V</a:t>
              </a:r>
              <a:r>
                <a:rPr lang="en-US" baseline="-25000">
                  <a:solidFill>
                    <a:schemeClr val="accent2"/>
                  </a:solidFill>
                </a:rPr>
                <a:t>L</a:t>
              </a:r>
            </a:p>
          </p:txBody>
        </p:sp>
        <p:sp>
          <p:nvSpPr>
            <p:cNvPr id="81934" name="Line 14"/>
            <p:cNvSpPr>
              <a:spLocks noChangeShapeType="1"/>
            </p:cNvSpPr>
            <p:nvPr/>
          </p:nvSpPr>
          <p:spPr bwMode="auto">
            <a:xfrm flipH="1">
              <a:off x="1399" y="6528"/>
              <a:ext cx="299" cy="456"/>
            </a:xfrm>
            <a:prstGeom prst="line">
              <a:avLst/>
            </a:prstGeom>
            <a:noFill/>
            <a:ln w="9525">
              <a:solidFill>
                <a:schemeClr val="bg1"/>
              </a:solidFill>
              <a:round/>
              <a:headEnd/>
              <a:tailEnd type="triangle" w="med" len="med"/>
            </a:ln>
          </p:spPr>
          <p:txBody>
            <a:bodyPr/>
            <a:lstStyle/>
            <a:p>
              <a:endParaRPr lang="en-US"/>
            </a:p>
          </p:txBody>
        </p:sp>
        <p:sp>
          <p:nvSpPr>
            <p:cNvPr id="81935" name="Rectangle 15"/>
            <p:cNvSpPr>
              <a:spLocks noChangeArrowheads="1"/>
            </p:cNvSpPr>
            <p:nvPr/>
          </p:nvSpPr>
          <p:spPr bwMode="auto">
            <a:xfrm>
              <a:off x="204" y="6673"/>
              <a:ext cx="558" cy="250"/>
            </a:xfrm>
            <a:prstGeom prst="rect">
              <a:avLst/>
            </a:prstGeom>
            <a:noFill/>
            <a:ln w="9525">
              <a:noFill/>
              <a:miter lim="800000"/>
              <a:headEnd/>
              <a:tailEnd/>
            </a:ln>
          </p:spPr>
          <p:txBody>
            <a:bodyPr wrap="none">
              <a:spAutoFit/>
            </a:bodyPr>
            <a:lstStyle/>
            <a:p>
              <a:pPr eaLnBrk="0" hangingPunct="0"/>
              <a:r>
                <a:rPr lang="en-US" sz="2000">
                  <a:latin typeface="Calibri" pitchFamily="34" charset="0"/>
                </a:rPr>
                <a:t>BiTE</a:t>
              </a:r>
              <a:r>
                <a:rPr lang="en-US" sz="2000" baseline="30000">
                  <a:latin typeface="Calibri" pitchFamily="34" charset="0"/>
                </a:rPr>
                <a:t>®</a:t>
              </a:r>
            </a:p>
          </p:txBody>
        </p:sp>
        <p:sp>
          <p:nvSpPr>
            <p:cNvPr id="81936" name="Line 16"/>
            <p:cNvSpPr>
              <a:spLocks noChangeShapeType="1"/>
            </p:cNvSpPr>
            <p:nvPr/>
          </p:nvSpPr>
          <p:spPr bwMode="auto">
            <a:xfrm flipH="1">
              <a:off x="1324" y="6528"/>
              <a:ext cx="374" cy="266"/>
            </a:xfrm>
            <a:prstGeom prst="line">
              <a:avLst/>
            </a:prstGeom>
            <a:noFill/>
            <a:ln w="9525">
              <a:solidFill>
                <a:schemeClr val="bg1"/>
              </a:solidFill>
              <a:round/>
              <a:headEnd/>
              <a:tailEnd type="triangle" w="med" len="med"/>
            </a:ln>
          </p:spPr>
          <p:txBody>
            <a:bodyPr/>
            <a:lstStyle/>
            <a:p>
              <a:endParaRPr lang="en-US"/>
            </a:p>
          </p:txBody>
        </p:sp>
        <p:sp>
          <p:nvSpPr>
            <p:cNvPr id="81937" name="Line 17"/>
            <p:cNvSpPr>
              <a:spLocks noChangeShapeType="1"/>
            </p:cNvSpPr>
            <p:nvPr/>
          </p:nvSpPr>
          <p:spPr bwMode="auto">
            <a:xfrm flipH="1">
              <a:off x="1548" y="6528"/>
              <a:ext cx="150" cy="494"/>
            </a:xfrm>
            <a:prstGeom prst="line">
              <a:avLst/>
            </a:prstGeom>
            <a:noFill/>
            <a:ln w="9525">
              <a:solidFill>
                <a:schemeClr val="bg1"/>
              </a:solidFill>
              <a:round/>
              <a:headEnd/>
              <a:tailEnd type="triangle" w="med" len="med"/>
            </a:ln>
          </p:spPr>
          <p:txBody>
            <a:bodyPr/>
            <a:lstStyle/>
            <a:p>
              <a:endParaRPr lang="en-US"/>
            </a:p>
          </p:txBody>
        </p:sp>
        <p:sp>
          <p:nvSpPr>
            <p:cNvPr id="81938" name="AutoShape 18" descr="MT 103"/>
            <p:cNvSpPr>
              <a:spLocks noChangeArrowheads="1"/>
            </p:cNvSpPr>
            <p:nvPr/>
          </p:nvSpPr>
          <p:spPr bwMode="auto">
            <a:xfrm flipH="1">
              <a:off x="1882" y="6684"/>
              <a:ext cx="1134" cy="408"/>
            </a:xfrm>
            <a:prstGeom prst="leftArrow">
              <a:avLst>
                <a:gd name="adj1" fmla="val 51546"/>
                <a:gd name="adj2" fmla="val 73153"/>
              </a:avLst>
            </a:prstGeom>
            <a:solidFill>
              <a:schemeClr val="bg1"/>
            </a:solidFill>
            <a:ln w="9525">
              <a:solidFill>
                <a:schemeClr val="tx1"/>
              </a:solidFill>
              <a:miter lim="800000"/>
              <a:headEnd/>
              <a:tailEnd/>
            </a:ln>
          </p:spPr>
          <p:txBody>
            <a:bodyPr wrap="none" anchor="ctr"/>
            <a:lstStyle/>
            <a:p>
              <a:endParaRPr lang="en-US">
                <a:latin typeface="Calibri" pitchFamily="34" charset="0"/>
              </a:endParaRPr>
            </a:p>
          </p:txBody>
        </p:sp>
        <p:pic>
          <p:nvPicPr>
            <p:cNvPr id="81939" name="Picture 19"/>
            <p:cNvPicPr>
              <a:picLocks noChangeAspect="1" noChangeArrowheads="1"/>
            </p:cNvPicPr>
            <p:nvPr/>
          </p:nvPicPr>
          <p:blipFill>
            <a:blip r:embed="rId6" cstate="print"/>
            <a:srcRect/>
            <a:stretch>
              <a:fillRect/>
            </a:stretch>
          </p:blipFill>
          <p:spPr bwMode="auto">
            <a:xfrm>
              <a:off x="1107" y="6566"/>
              <a:ext cx="584" cy="832"/>
            </a:xfrm>
            <a:prstGeom prst="rect">
              <a:avLst/>
            </a:prstGeom>
            <a:noFill/>
            <a:ln w="9525">
              <a:noFill/>
              <a:miter lim="800000"/>
              <a:headEnd/>
              <a:tailEnd/>
            </a:ln>
          </p:spPr>
        </p:pic>
        <p:sp>
          <p:nvSpPr>
            <p:cNvPr id="81940" name="Text Box 20"/>
            <p:cNvSpPr txBox="1">
              <a:spLocks noChangeArrowheads="1"/>
            </p:cNvSpPr>
            <p:nvPr/>
          </p:nvSpPr>
          <p:spPr bwMode="auto">
            <a:xfrm>
              <a:off x="106" y="6896"/>
              <a:ext cx="818" cy="520"/>
            </a:xfrm>
            <a:prstGeom prst="rect">
              <a:avLst/>
            </a:prstGeom>
            <a:noFill/>
            <a:ln w="9525">
              <a:noFill/>
              <a:miter lim="800000"/>
              <a:headEnd/>
              <a:tailEnd/>
            </a:ln>
          </p:spPr>
          <p:txBody>
            <a:bodyPr wrap="none">
              <a:spAutoFit/>
            </a:bodyPr>
            <a:lstStyle/>
            <a:p>
              <a:pPr algn="ctr" eaLnBrk="0" hangingPunct="0"/>
              <a:r>
                <a:rPr lang="en-US" sz="1600">
                  <a:latin typeface="Calibri" pitchFamily="34" charset="0"/>
                </a:rPr>
                <a:t>Bispecific </a:t>
              </a:r>
            </a:p>
            <a:p>
              <a:pPr algn="ctr" eaLnBrk="0" hangingPunct="0"/>
              <a:r>
                <a:rPr lang="en-US" sz="1600">
                  <a:latin typeface="Calibri" pitchFamily="34" charset="0"/>
                </a:rPr>
                <a:t>Single-chain</a:t>
              </a:r>
            </a:p>
            <a:p>
              <a:pPr algn="ctr" eaLnBrk="0" hangingPunct="0"/>
              <a:r>
                <a:rPr lang="en-US" sz="1600">
                  <a:latin typeface="Calibri" pitchFamily="34" charset="0"/>
                </a:rPr>
                <a:t>Antibody</a:t>
              </a:r>
            </a:p>
          </p:txBody>
        </p:sp>
        <p:sp>
          <p:nvSpPr>
            <p:cNvPr id="81941" name="AutoShape 21"/>
            <p:cNvSpPr>
              <a:spLocks noChangeArrowheads="1"/>
            </p:cNvSpPr>
            <p:nvPr/>
          </p:nvSpPr>
          <p:spPr bwMode="auto">
            <a:xfrm rot="16200000" flipV="1">
              <a:off x="1338" y="7500"/>
              <a:ext cx="226" cy="136"/>
            </a:xfrm>
            <a:prstGeom prst="rightArrow">
              <a:avLst>
                <a:gd name="adj1" fmla="val 23167"/>
                <a:gd name="adj2" fmla="val 39621"/>
              </a:avLst>
            </a:prstGeom>
            <a:solidFill>
              <a:schemeClr val="bg1"/>
            </a:solidFill>
            <a:ln w="9525">
              <a:solidFill>
                <a:schemeClr val="tx1"/>
              </a:solidFill>
              <a:miter lim="800000"/>
              <a:headEnd/>
              <a:tailEnd/>
            </a:ln>
          </p:spPr>
          <p:txBody>
            <a:bodyPr wrap="none" anchor="ctr"/>
            <a:lstStyle/>
            <a:p>
              <a:endParaRPr lang="en-US">
                <a:latin typeface="Calibri" pitchFamily="34" charset="0"/>
              </a:endParaRPr>
            </a:p>
          </p:txBody>
        </p:sp>
        <p:sp>
          <p:nvSpPr>
            <p:cNvPr id="81942" name="AutoShape 22"/>
            <p:cNvSpPr>
              <a:spLocks noChangeArrowheads="1"/>
            </p:cNvSpPr>
            <p:nvPr/>
          </p:nvSpPr>
          <p:spPr bwMode="auto">
            <a:xfrm rot="5400000">
              <a:off x="1142" y="6231"/>
              <a:ext cx="408" cy="136"/>
            </a:xfrm>
            <a:prstGeom prst="rightArrow">
              <a:avLst>
                <a:gd name="adj1" fmla="val 23167"/>
                <a:gd name="adj2" fmla="val 71528"/>
              </a:avLst>
            </a:prstGeom>
            <a:solidFill>
              <a:schemeClr val="bg1"/>
            </a:solidFill>
            <a:ln w="9525">
              <a:solidFill>
                <a:schemeClr val="tx1"/>
              </a:solidFill>
              <a:miter lim="800000"/>
              <a:headEnd/>
              <a:tailEnd/>
            </a:ln>
          </p:spPr>
          <p:txBody>
            <a:bodyPr wrap="none" anchor="ctr"/>
            <a:lstStyle/>
            <a:p>
              <a:endParaRPr lang="en-US">
                <a:latin typeface="Calibri" pitchFamily="34" charset="0"/>
              </a:endParaRPr>
            </a:p>
          </p:txBody>
        </p:sp>
        <p:sp>
          <p:nvSpPr>
            <p:cNvPr id="2198551" name="Oval 23"/>
            <p:cNvSpPr>
              <a:spLocks noChangeArrowheads="1"/>
            </p:cNvSpPr>
            <p:nvPr/>
          </p:nvSpPr>
          <p:spPr bwMode="auto">
            <a:xfrm>
              <a:off x="2820" y="7140"/>
              <a:ext cx="1200" cy="1177"/>
            </a:xfrm>
            <a:prstGeom prst="ellipse">
              <a:avLst/>
            </a:prstGeom>
            <a:gradFill rotWithShape="0">
              <a:gsLst>
                <a:gs pos="0">
                  <a:schemeClr val="hlink"/>
                </a:gs>
                <a:gs pos="100000">
                  <a:schemeClr val="hlink">
                    <a:gamma/>
                    <a:shade val="46275"/>
                    <a:invGamma/>
                  </a:schemeClr>
                </a:gs>
              </a:gsLst>
              <a:path path="shape">
                <a:fillToRect l="50000" t="50000" r="50000" b="50000"/>
              </a:path>
            </a:gradFill>
            <a:ln w="9525">
              <a:noFill/>
              <a:round/>
              <a:headEnd/>
              <a:tailEnd/>
            </a:ln>
            <a:effectLst/>
          </p:spPr>
          <p:txBody>
            <a:bodyPr wrap="none" anchor="ctr"/>
            <a:lstStyle/>
            <a:p>
              <a:pPr fontAlgn="auto">
                <a:spcBef>
                  <a:spcPts val="0"/>
                </a:spcBef>
                <a:spcAft>
                  <a:spcPts val="0"/>
                </a:spcAft>
                <a:defRPr/>
              </a:pPr>
              <a:endParaRPr lang="en-US">
                <a:latin typeface="Arial" charset="0"/>
                <a:cs typeface="+mn-cs"/>
              </a:endParaRPr>
            </a:p>
          </p:txBody>
        </p:sp>
        <p:sp>
          <p:nvSpPr>
            <p:cNvPr id="81944" name="Oval 24"/>
            <p:cNvSpPr>
              <a:spLocks noChangeArrowheads="1"/>
            </p:cNvSpPr>
            <p:nvPr/>
          </p:nvSpPr>
          <p:spPr bwMode="auto">
            <a:xfrm>
              <a:off x="3176" y="7493"/>
              <a:ext cx="706" cy="677"/>
            </a:xfrm>
            <a:prstGeom prst="ellipse">
              <a:avLst/>
            </a:prstGeom>
            <a:gradFill rotWithShape="1">
              <a:gsLst>
                <a:gs pos="0">
                  <a:srgbClr val="B7FBB7"/>
                </a:gs>
                <a:gs pos="100000">
                  <a:srgbClr val="557455"/>
                </a:gs>
              </a:gsLst>
              <a:path path="shape">
                <a:fillToRect l="50000" t="50000" r="50000" b="50000"/>
              </a:path>
            </a:gradFill>
            <a:ln w="9525">
              <a:noFill/>
              <a:round/>
              <a:headEnd/>
              <a:tailEnd/>
            </a:ln>
          </p:spPr>
          <p:txBody>
            <a:bodyPr wrap="none" anchor="ctr"/>
            <a:lstStyle/>
            <a:p>
              <a:pPr algn="ctr" eaLnBrk="0" hangingPunct="0"/>
              <a:r>
                <a:rPr lang="en-US">
                  <a:latin typeface="Calibri" pitchFamily="34" charset="0"/>
                </a:rPr>
                <a:t>Tumor</a:t>
              </a:r>
            </a:p>
            <a:p>
              <a:pPr algn="ctr" eaLnBrk="0" hangingPunct="0"/>
              <a:r>
                <a:rPr lang="en-US">
                  <a:latin typeface="Calibri" pitchFamily="34" charset="0"/>
                </a:rPr>
                <a:t>Cell</a:t>
              </a:r>
            </a:p>
          </p:txBody>
        </p:sp>
        <p:sp>
          <p:nvSpPr>
            <p:cNvPr id="81945" name="AutoShape 25"/>
            <p:cNvSpPr>
              <a:spLocks noChangeArrowheads="1"/>
            </p:cNvSpPr>
            <p:nvPr/>
          </p:nvSpPr>
          <p:spPr bwMode="auto">
            <a:xfrm>
              <a:off x="3390" y="7031"/>
              <a:ext cx="119" cy="125"/>
            </a:xfrm>
            <a:prstGeom prst="triangle">
              <a:avLst>
                <a:gd name="adj" fmla="val 50000"/>
              </a:avLst>
            </a:prstGeom>
            <a:solidFill>
              <a:srgbClr val="B7FBB7"/>
            </a:solidFill>
            <a:ln w="9525">
              <a:solidFill>
                <a:schemeClr val="tx1"/>
              </a:solidFill>
              <a:miter lim="800000"/>
              <a:headEnd/>
              <a:tailEnd/>
            </a:ln>
          </p:spPr>
          <p:txBody>
            <a:bodyPr wrap="none" anchor="ctr"/>
            <a:lstStyle/>
            <a:p>
              <a:endParaRPr lang="en-US">
                <a:latin typeface="Calibri" pitchFamily="34" charset="0"/>
              </a:endParaRPr>
            </a:p>
          </p:txBody>
        </p:sp>
        <p:sp>
          <p:nvSpPr>
            <p:cNvPr id="81946" name="AutoShape 26"/>
            <p:cNvSpPr>
              <a:spLocks noChangeArrowheads="1"/>
            </p:cNvSpPr>
            <p:nvPr/>
          </p:nvSpPr>
          <p:spPr bwMode="auto">
            <a:xfrm rot="1229961">
              <a:off x="3651" y="7097"/>
              <a:ext cx="119" cy="125"/>
            </a:xfrm>
            <a:prstGeom prst="triangle">
              <a:avLst>
                <a:gd name="adj" fmla="val 100000"/>
              </a:avLst>
            </a:prstGeom>
            <a:solidFill>
              <a:srgbClr val="B7FBB7"/>
            </a:solidFill>
            <a:ln w="9525">
              <a:solidFill>
                <a:schemeClr val="tx1"/>
              </a:solidFill>
              <a:miter lim="800000"/>
              <a:headEnd/>
              <a:tailEnd/>
            </a:ln>
          </p:spPr>
          <p:txBody>
            <a:bodyPr wrap="none" anchor="ctr"/>
            <a:lstStyle/>
            <a:p>
              <a:endParaRPr lang="en-US">
                <a:latin typeface="Calibri" pitchFamily="34" charset="0"/>
              </a:endParaRPr>
            </a:p>
          </p:txBody>
        </p:sp>
        <p:sp>
          <p:nvSpPr>
            <p:cNvPr id="81947" name="AutoShape 27"/>
            <p:cNvSpPr>
              <a:spLocks noChangeArrowheads="1"/>
            </p:cNvSpPr>
            <p:nvPr/>
          </p:nvSpPr>
          <p:spPr bwMode="auto">
            <a:xfrm rot="-1300750">
              <a:off x="3089" y="7101"/>
              <a:ext cx="119" cy="125"/>
            </a:xfrm>
            <a:prstGeom prst="triangle">
              <a:avLst>
                <a:gd name="adj" fmla="val 50000"/>
              </a:avLst>
            </a:prstGeom>
            <a:solidFill>
              <a:srgbClr val="B7FBB7"/>
            </a:solidFill>
            <a:ln w="9525">
              <a:solidFill>
                <a:schemeClr val="tx1"/>
              </a:solidFill>
              <a:miter lim="800000"/>
              <a:headEnd/>
              <a:tailEnd/>
            </a:ln>
          </p:spPr>
          <p:txBody>
            <a:bodyPr wrap="none" anchor="ctr"/>
            <a:lstStyle/>
            <a:p>
              <a:endParaRPr lang="en-US">
                <a:latin typeface="Calibri" pitchFamily="34" charset="0"/>
              </a:endParaRPr>
            </a:p>
          </p:txBody>
        </p:sp>
        <p:sp>
          <p:nvSpPr>
            <p:cNvPr id="81948" name="Text Box 28"/>
            <p:cNvSpPr txBox="1">
              <a:spLocks noChangeArrowheads="1"/>
            </p:cNvSpPr>
            <p:nvPr/>
          </p:nvSpPr>
          <p:spPr bwMode="auto">
            <a:xfrm>
              <a:off x="2200" y="7170"/>
              <a:ext cx="794" cy="173"/>
            </a:xfrm>
            <a:prstGeom prst="rect">
              <a:avLst/>
            </a:prstGeom>
            <a:noFill/>
            <a:ln w="9525">
              <a:noFill/>
              <a:miter lim="800000"/>
              <a:headEnd/>
              <a:tailEnd/>
            </a:ln>
          </p:spPr>
          <p:txBody>
            <a:bodyPr wrap="none">
              <a:spAutoFit/>
            </a:bodyPr>
            <a:lstStyle/>
            <a:p>
              <a:pPr eaLnBrk="0" hangingPunct="0"/>
              <a:r>
                <a:rPr lang="en-US" sz="1200">
                  <a:latin typeface="Calibri" pitchFamily="34" charset="0"/>
                </a:rPr>
                <a:t>Target Antigen</a:t>
              </a:r>
            </a:p>
          </p:txBody>
        </p:sp>
        <p:sp>
          <p:nvSpPr>
            <p:cNvPr id="81949" name="Line 29"/>
            <p:cNvSpPr>
              <a:spLocks noChangeShapeType="1"/>
            </p:cNvSpPr>
            <p:nvPr/>
          </p:nvSpPr>
          <p:spPr bwMode="auto">
            <a:xfrm flipV="1">
              <a:off x="2971" y="7181"/>
              <a:ext cx="114" cy="72"/>
            </a:xfrm>
            <a:prstGeom prst="line">
              <a:avLst/>
            </a:prstGeom>
            <a:noFill/>
            <a:ln w="9525">
              <a:solidFill>
                <a:schemeClr val="tx1"/>
              </a:solidFill>
              <a:round/>
              <a:headEnd/>
              <a:tailEnd type="triangle" w="med" len="med"/>
            </a:ln>
          </p:spPr>
          <p:txBody>
            <a:bodyPr/>
            <a:lstStyle/>
            <a:p>
              <a:endParaRPr lang="en-US"/>
            </a:p>
          </p:txBody>
        </p:sp>
        <p:sp>
          <p:nvSpPr>
            <p:cNvPr id="81950" name="Oval 30"/>
            <p:cNvSpPr>
              <a:spLocks noChangeArrowheads="1"/>
            </p:cNvSpPr>
            <p:nvPr/>
          </p:nvSpPr>
          <p:spPr bwMode="auto">
            <a:xfrm>
              <a:off x="3051" y="5965"/>
              <a:ext cx="782" cy="720"/>
            </a:xfrm>
            <a:prstGeom prst="ellipse">
              <a:avLst/>
            </a:prstGeom>
            <a:gradFill rotWithShape="1">
              <a:gsLst>
                <a:gs pos="0">
                  <a:srgbClr val="66FF66"/>
                </a:gs>
                <a:gs pos="100000">
                  <a:srgbClr val="2F762F"/>
                </a:gs>
              </a:gsLst>
              <a:path path="shape">
                <a:fillToRect l="50000" t="50000" r="50000" b="50000"/>
              </a:path>
            </a:gradFill>
            <a:ln w="9525">
              <a:noFill/>
              <a:round/>
              <a:headEnd/>
              <a:tailEnd/>
            </a:ln>
          </p:spPr>
          <p:txBody>
            <a:bodyPr wrap="none" anchor="ctr"/>
            <a:lstStyle/>
            <a:p>
              <a:endParaRPr lang="en-US">
                <a:latin typeface="Calibri" pitchFamily="34" charset="0"/>
              </a:endParaRPr>
            </a:p>
          </p:txBody>
        </p:sp>
        <p:sp>
          <p:nvSpPr>
            <p:cNvPr id="2198559" name="Oval 31"/>
            <p:cNvSpPr>
              <a:spLocks noChangeArrowheads="1"/>
            </p:cNvSpPr>
            <p:nvPr/>
          </p:nvSpPr>
          <p:spPr bwMode="auto">
            <a:xfrm>
              <a:off x="3264" y="6073"/>
              <a:ext cx="498" cy="468"/>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w="9525">
              <a:noFill/>
              <a:round/>
              <a:headEnd/>
              <a:tailEnd/>
            </a:ln>
            <a:effectLst/>
          </p:spPr>
          <p:txBody>
            <a:bodyPr wrap="none" anchor="ctr"/>
            <a:lstStyle/>
            <a:p>
              <a:pPr algn="ctr" eaLnBrk="0" fontAlgn="auto" hangingPunct="0">
                <a:spcBef>
                  <a:spcPts val="0"/>
                </a:spcBef>
                <a:spcAft>
                  <a:spcPts val="0"/>
                </a:spcAft>
                <a:defRPr/>
              </a:pPr>
              <a:r>
                <a:rPr lang="en-US">
                  <a:solidFill>
                    <a:schemeClr val="bg1"/>
                  </a:solidFill>
                  <a:latin typeface="Arial" charset="0"/>
                  <a:ea typeface="MS PGothic" pitchFamily="34" charset="-128"/>
                  <a:cs typeface="+mn-cs"/>
                </a:rPr>
                <a:t>T Cell</a:t>
              </a:r>
            </a:p>
          </p:txBody>
        </p:sp>
        <p:sp>
          <p:nvSpPr>
            <p:cNvPr id="81952" name="Oval 32"/>
            <p:cNvSpPr>
              <a:spLocks noChangeArrowheads="1"/>
            </p:cNvSpPr>
            <p:nvPr/>
          </p:nvSpPr>
          <p:spPr bwMode="auto">
            <a:xfrm>
              <a:off x="3157" y="6430"/>
              <a:ext cx="142" cy="145"/>
            </a:xfrm>
            <a:prstGeom prst="ellipse">
              <a:avLst/>
            </a:prstGeom>
            <a:solidFill>
              <a:srgbClr val="EDFB33"/>
            </a:solidFill>
            <a:ln w="9525">
              <a:noFill/>
              <a:round/>
              <a:headEnd/>
              <a:tailEnd/>
            </a:ln>
          </p:spPr>
          <p:txBody>
            <a:bodyPr wrap="none" anchor="ctr"/>
            <a:lstStyle/>
            <a:p>
              <a:endParaRPr lang="en-US">
                <a:latin typeface="Calibri" pitchFamily="34" charset="0"/>
              </a:endParaRPr>
            </a:p>
          </p:txBody>
        </p:sp>
        <p:sp>
          <p:nvSpPr>
            <p:cNvPr id="81953" name="Oval 33"/>
            <p:cNvSpPr>
              <a:spLocks noChangeArrowheads="1"/>
            </p:cNvSpPr>
            <p:nvPr/>
          </p:nvSpPr>
          <p:spPr bwMode="auto">
            <a:xfrm>
              <a:off x="3105" y="6263"/>
              <a:ext cx="142" cy="144"/>
            </a:xfrm>
            <a:prstGeom prst="ellipse">
              <a:avLst/>
            </a:prstGeom>
            <a:solidFill>
              <a:srgbClr val="EDFB33"/>
            </a:solidFill>
            <a:ln w="9525">
              <a:noFill/>
              <a:round/>
              <a:headEnd/>
              <a:tailEnd/>
            </a:ln>
          </p:spPr>
          <p:txBody>
            <a:bodyPr wrap="none" anchor="ctr"/>
            <a:lstStyle/>
            <a:p>
              <a:pPr algn="ctr" eaLnBrk="0" hangingPunct="0"/>
              <a:endParaRPr lang="de-DE" sz="2000">
                <a:solidFill>
                  <a:srgbClr val="66FF33"/>
                </a:solidFill>
                <a:latin typeface="Calibri" pitchFamily="34" charset="0"/>
              </a:endParaRPr>
            </a:p>
          </p:txBody>
        </p:sp>
        <p:sp>
          <p:nvSpPr>
            <p:cNvPr id="81954" name="Oval 34"/>
            <p:cNvSpPr>
              <a:spLocks noChangeArrowheads="1"/>
            </p:cNvSpPr>
            <p:nvPr/>
          </p:nvSpPr>
          <p:spPr bwMode="auto">
            <a:xfrm>
              <a:off x="3269" y="6503"/>
              <a:ext cx="142" cy="145"/>
            </a:xfrm>
            <a:prstGeom prst="ellipse">
              <a:avLst/>
            </a:prstGeom>
            <a:solidFill>
              <a:srgbClr val="EDFB33"/>
            </a:solidFill>
            <a:ln w="9525">
              <a:noFill/>
              <a:round/>
              <a:headEnd/>
              <a:tailEnd/>
            </a:ln>
          </p:spPr>
          <p:txBody>
            <a:bodyPr wrap="none" anchor="ctr"/>
            <a:lstStyle/>
            <a:p>
              <a:endParaRPr lang="en-US">
                <a:latin typeface="Calibri" pitchFamily="34" charset="0"/>
              </a:endParaRPr>
            </a:p>
          </p:txBody>
        </p:sp>
        <p:sp>
          <p:nvSpPr>
            <p:cNvPr id="81955" name="Oval 35"/>
            <p:cNvSpPr>
              <a:spLocks noChangeArrowheads="1"/>
            </p:cNvSpPr>
            <p:nvPr/>
          </p:nvSpPr>
          <p:spPr bwMode="auto">
            <a:xfrm>
              <a:off x="3428" y="6509"/>
              <a:ext cx="142" cy="145"/>
            </a:xfrm>
            <a:prstGeom prst="ellipse">
              <a:avLst/>
            </a:prstGeom>
            <a:solidFill>
              <a:srgbClr val="EDFB33"/>
            </a:solidFill>
            <a:ln w="9525">
              <a:noFill/>
              <a:round/>
              <a:headEnd/>
              <a:tailEnd/>
            </a:ln>
          </p:spPr>
          <p:txBody>
            <a:bodyPr wrap="none" anchor="ctr"/>
            <a:lstStyle/>
            <a:p>
              <a:endParaRPr lang="en-US">
                <a:latin typeface="Calibri" pitchFamily="34" charset="0"/>
              </a:endParaRPr>
            </a:p>
          </p:txBody>
        </p:sp>
        <p:sp>
          <p:nvSpPr>
            <p:cNvPr id="81956" name="Oval 36"/>
            <p:cNvSpPr>
              <a:spLocks noChangeArrowheads="1"/>
            </p:cNvSpPr>
            <p:nvPr/>
          </p:nvSpPr>
          <p:spPr bwMode="auto">
            <a:xfrm>
              <a:off x="3593" y="6434"/>
              <a:ext cx="142" cy="144"/>
            </a:xfrm>
            <a:prstGeom prst="ellipse">
              <a:avLst/>
            </a:prstGeom>
            <a:solidFill>
              <a:srgbClr val="EDFB33"/>
            </a:solidFill>
            <a:ln w="9525">
              <a:noFill/>
              <a:round/>
              <a:headEnd/>
              <a:tailEnd/>
            </a:ln>
          </p:spPr>
          <p:txBody>
            <a:bodyPr wrap="none" anchor="ctr"/>
            <a:lstStyle/>
            <a:p>
              <a:endParaRPr lang="en-US">
                <a:latin typeface="Calibri" pitchFamily="34" charset="0"/>
              </a:endParaRPr>
            </a:p>
          </p:txBody>
        </p:sp>
        <p:cxnSp>
          <p:nvCxnSpPr>
            <p:cNvPr id="81957" name="AutoShape 37"/>
            <p:cNvCxnSpPr>
              <a:cxnSpLocks noChangeShapeType="1"/>
            </p:cNvCxnSpPr>
            <p:nvPr/>
          </p:nvCxnSpPr>
          <p:spPr bwMode="auto">
            <a:xfrm rot="10800000">
              <a:off x="3409" y="6748"/>
              <a:ext cx="0" cy="17"/>
            </a:xfrm>
            <a:prstGeom prst="straightConnector1">
              <a:avLst/>
            </a:prstGeom>
            <a:noFill/>
            <a:ln w="9525">
              <a:solidFill>
                <a:schemeClr val="tx1"/>
              </a:solidFill>
              <a:round/>
              <a:headEnd/>
              <a:tailEnd/>
            </a:ln>
          </p:spPr>
        </p:cxnSp>
        <p:sp>
          <p:nvSpPr>
            <p:cNvPr id="81958" name="Rectangle 38"/>
            <p:cNvSpPr>
              <a:spLocks noChangeArrowheads="1"/>
            </p:cNvSpPr>
            <p:nvPr/>
          </p:nvSpPr>
          <p:spPr bwMode="auto">
            <a:xfrm>
              <a:off x="3827" y="6275"/>
              <a:ext cx="106" cy="107"/>
            </a:xfrm>
            <a:prstGeom prst="rect">
              <a:avLst/>
            </a:prstGeom>
            <a:solidFill>
              <a:schemeClr val="accent2"/>
            </a:solidFill>
            <a:ln w="9525">
              <a:noFill/>
              <a:miter lim="800000"/>
              <a:headEnd/>
              <a:tailEnd/>
            </a:ln>
          </p:spPr>
          <p:txBody>
            <a:bodyPr wrap="none" anchor="ctr"/>
            <a:lstStyle/>
            <a:p>
              <a:endParaRPr lang="en-US">
                <a:latin typeface="Calibri" pitchFamily="34" charset="0"/>
              </a:endParaRPr>
            </a:p>
          </p:txBody>
        </p:sp>
        <p:sp>
          <p:nvSpPr>
            <p:cNvPr id="81959" name="Rectangle 39"/>
            <p:cNvSpPr>
              <a:spLocks noChangeArrowheads="1"/>
            </p:cNvSpPr>
            <p:nvPr/>
          </p:nvSpPr>
          <p:spPr bwMode="auto">
            <a:xfrm>
              <a:off x="2952" y="6264"/>
              <a:ext cx="105" cy="107"/>
            </a:xfrm>
            <a:prstGeom prst="rect">
              <a:avLst/>
            </a:prstGeom>
            <a:solidFill>
              <a:schemeClr val="accent2"/>
            </a:solidFill>
            <a:ln w="9525">
              <a:noFill/>
              <a:miter lim="800000"/>
              <a:headEnd/>
              <a:tailEnd/>
            </a:ln>
          </p:spPr>
          <p:txBody>
            <a:bodyPr wrap="none" anchor="ctr"/>
            <a:lstStyle/>
            <a:p>
              <a:endParaRPr lang="en-US">
                <a:latin typeface="Calibri" pitchFamily="34" charset="0"/>
              </a:endParaRPr>
            </a:p>
          </p:txBody>
        </p:sp>
        <p:sp>
          <p:nvSpPr>
            <p:cNvPr id="81960" name="Rectangle 40"/>
            <p:cNvSpPr>
              <a:spLocks noChangeArrowheads="1"/>
            </p:cNvSpPr>
            <p:nvPr/>
          </p:nvSpPr>
          <p:spPr bwMode="auto">
            <a:xfrm>
              <a:off x="3388" y="6662"/>
              <a:ext cx="105" cy="107"/>
            </a:xfrm>
            <a:prstGeom prst="rect">
              <a:avLst/>
            </a:prstGeom>
            <a:solidFill>
              <a:schemeClr val="accent2"/>
            </a:solidFill>
            <a:ln w="9525">
              <a:noFill/>
              <a:miter lim="800000"/>
              <a:headEnd/>
              <a:tailEnd/>
            </a:ln>
          </p:spPr>
          <p:txBody>
            <a:bodyPr wrap="none" anchor="ctr"/>
            <a:lstStyle/>
            <a:p>
              <a:endParaRPr lang="en-US">
                <a:latin typeface="Calibri" pitchFamily="34" charset="0"/>
              </a:endParaRPr>
            </a:p>
          </p:txBody>
        </p:sp>
        <p:sp>
          <p:nvSpPr>
            <p:cNvPr id="81961" name="Rectangle 41"/>
            <p:cNvSpPr>
              <a:spLocks noChangeArrowheads="1"/>
            </p:cNvSpPr>
            <p:nvPr/>
          </p:nvSpPr>
          <p:spPr bwMode="auto">
            <a:xfrm>
              <a:off x="3371" y="5867"/>
              <a:ext cx="105" cy="107"/>
            </a:xfrm>
            <a:prstGeom prst="rect">
              <a:avLst/>
            </a:prstGeom>
            <a:solidFill>
              <a:schemeClr val="accent2"/>
            </a:solidFill>
            <a:ln w="9525">
              <a:noFill/>
              <a:miter lim="800000"/>
              <a:headEnd/>
              <a:tailEnd/>
            </a:ln>
          </p:spPr>
          <p:txBody>
            <a:bodyPr wrap="none" anchor="ctr"/>
            <a:lstStyle/>
            <a:p>
              <a:endParaRPr lang="en-US">
                <a:latin typeface="Calibri" pitchFamily="34" charset="0"/>
              </a:endParaRPr>
            </a:p>
          </p:txBody>
        </p:sp>
        <p:sp>
          <p:nvSpPr>
            <p:cNvPr id="81962" name="Text Box 42"/>
            <p:cNvSpPr txBox="1">
              <a:spLocks noChangeArrowheads="1"/>
            </p:cNvSpPr>
            <p:nvPr/>
          </p:nvSpPr>
          <p:spPr bwMode="auto">
            <a:xfrm>
              <a:off x="2462" y="6235"/>
              <a:ext cx="307" cy="173"/>
            </a:xfrm>
            <a:prstGeom prst="rect">
              <a:avLst/>
            </a:prstGeom>
            <a:noFill/>
            <a:ln w="9525">
              <a:noFill/>
              <a:miter lim="800000"/>
              <a:headEnd/>
              <a:tailEnd/>
            </a:ln>
          </p:spPr>
          <p:txBody>
            <a:bodyPr wrap="none">
              <a:spAutoFit/>
            </a:bodyPr>
            <a:lstStyle/>
            <a:p>
              <a:pPr eaLnBrk="0" hangingPunct="0"/>
              <a:r>
                <a:rPr lang="en-US" sz="1200">
                  <a:latin typeface="Calibri" pitchFamily="34" charset="0"/>
                </a:rPr>
                <a:t>CD3</a:t>
              </a:r>
            </a:p>
          </p:txBody>
        </p:sp>
        <p:sp>
          <p:nvSpPr>
            <p:cNvPr id="81963" name="Line 43"/>
            <p:cNvSpPr>
              <a:spLocks noChangeShapeType="1"/>
            </p:cNvSpPr>
            <p:nvPr/>
          </p:nvSpPr>
          <p:spPr bwMode="auto">
            <a:xfrm flipV="1">
              <a:off x="2756" y="6315"/>
              <a:ext cx="177" cy="3"/>
            </a:xfrm>
            <a:prstGeom prst="line">
              <a:avLst/>
            </a:prstGeom>
            <a:noFill/>
            <a:ln w="9525">
              <a:solidFill>
                <a:schemeClr val="tx1"/>
              </a:solidFill>
              <a:round/>
              <a:headEnd/>
              <a:tailEnd type="triangle" w="med" len="med"/>
            </a:ln>
          </p:spPr>
          <p:txBody>
            <a:bodyPr/>
            <a:lstStyle/>
            <a:p>
              <a:endParaRPr lang="en-US"/>
            </a:p>
          </p:txBody>
        </p:sp>
        <p:sp>
          <p:nvSpPr>
            <p:cNvPr id="81964" name="Oval 44"/>
            <p:cNvSpPr>
              <a:spLocks noChangeArrowheads="1"/>
            </p:cNvSpPr>
            <p:nvPr/>
          </p:nvSpPr>
          <p:spPr bwMode="auto">
            <a:xfrm>
              <a:off x="3171" y="6114"/>
              <a:ext cx="142" cy="144"/>
            </a:xfrm>
            <a:prstGeom prst="ellipse">
              <a:avLst/>
            </a:prstGeom>
            <a:solidFill>
              <a:srgbClr val="EDFB33"/>
            </a:solidFill>
            <a:ln w="9525">
              <a:noFill/>
              <a:round/>
              <a:headEnd/>
              <a:tailEnd/>
            </a:ln>
          </p:spPr>
          <p:txBody>
            <a:bodyPr wrap="none" anchor="ctr"/>
            <a:lstStyle/>
            <a:p>
              <a:endParaRPr lang="en-US">
                <a:latin typeface="Calibri" pitchFamily="34" charset="0"/>
              </a:endParaRPr>
            </a:p>
          </p:txBody>
        </p:sp>
        <p:sp>
          <p:nvSpPr>
            <p:cNvPr id="81965" name="Rectangle 45"/>
            <p:cNvSpPr>
              <a:spLocks noChangeArrowheads="1"/>
            </p:cNvSpPr>
            <p:nvPr/>
          </p:nvSpPr>
          <p:spPr bwMode="auto">
            <a:xfrm rot="2563922">
              <a:off x="3087" y="6573"/>
              <a:ext cx="106" cy="107"/>
            </a:xfrm>
            <a:prstGeom prst="rect">
              <a:avLst/>
            </a:prstGeom>
            <a:solidFill>
              <a:schemeClr val="accent2"/>
            </a:solidFill>
            <a:ln w="9525">
              <a:noFill/>
              <a:miter lim="800000"/>
              <a:headEnd/>
              <a:tailEnd/>
            </a:ln>
          </p:spPr>
          <p:txBody>
            <a:bodyPr wrap="none" anchor="ctr"/>
            <a:lstStyle/>
            <a:p>
              <a:endParaRPr lang="en-US">
                <a:latin typeface="Calibri" pitchFamily="34" charset="0"/>
              </a:endParaRPr>
            </a:p>
          </p:txBody>
        </p:sp>
        <p:sp>
          <p:nvSpPr>
            <p:cNvPr id="81966" name="Rectangle 46"/>
            <p:cNvSpPr>
              <a:spLocks noChangeArrowheads="1"/>
            </p:cNvSpPr>
            <p:nvPr/>
          </p:nvSpPr>
          <p:spPr bwMode="auto">
            <a:xfrm rot="2563922">
              <a:off x="3687" y="5985"/>
              <a:ext cx="106" cy="107"/>
            </a:xfrm>
            <a:prstGeom prst="rect">
              <a:avLst/>
            </a:prstGeom>
            <a:solidFill>
              <a:schemeClr val="accent2"/>
            </a:solidFill>
            <a:ln w="9525">
              <a:noFill/>
              <a:miter lim="800000"/>
              <a:headEnd/>
              <a:tailEnd/>
            </a:ln>
          </p:spPr>
          <p:txBody>
            <a:bodyPr wrap="none" anchor="ctr"/>
            <a:lstStyle/>
            <a:p>
              <a:endParaRPr lang="en-US">
                <a:latin typeface="Calibri" pitchFamily="34" charset="0"/>
              </a:endParaRPr>
            </a:p>
          </p:txBody>
        </p:sp>
        <p:sp>
          <p:nvSpPr>
            <p:cNvPr id="81967" name="Rectangle 47"/>
            <p:cNvSpPr>
              <a:spLocks noChangeArrowheads="1"/>
            </p:cNvSpPr>
            <p:nvPr/>
          </p:nvSpPr>
          <p:spPr bwMode="auto">
            <a:xfrm rot="2563922">
              <a:off x="3712" y="6538"/>
              <a:ext cx="106" cy="107"/>
            </a:xfrm>
            <a:prstGeom prst="rect">
              <a:avLst/>
            </a:prstGeom>
            <a:solidFill>
              <a:schemeClr val="accent2"/>
            </a:solidFill>
            <a:ln w="9525">
              <a:noFill/>
              <a:miter lim="800000"/>
              <a:headEnd/>
              <a:tailEnd/>
            </a:ln>
          </p:spPr>
          <p:txBody>
            <a:bodyPr wrap="none" anchor="ctr"/>
            <a:lstStyle/>
            <a:p>
              <a:endParaRPr lang="en-US">
                <a:latin typeface="Calibri" pitchFamily="34" charset="0"/>
              </a:endParaRPr>
            </a:p>
          </p:txBody>
        </p:sp>
        <p:sp>
          <p:nvSpPr>
            <p:cNvPr id="81968" name="Rectangle 48"/>
            <p:cNvSpPr>
              <a:spLocks noChangeArrowheads="1"/>
            </p:cNvSpPr>
            <p:nvPr/>
          </p:nvSpPr>
          <p:spPr bwMode="auto">
            <a:xfrm rot="2563922">
              <a:off x="3066" y="5998"/>
              <a:ext cx="105" cy="107"/>
            </a:xfrm>
            <a:prstGeom prst="rect">
              <a:avLst/>
            </a:prstGeom>
            <a:solidFill>
              <a:schemeClr val="accent2"/>
            </a:solidFill>
            <a:ln w="9525">
              <a:noFill/>
              <a:miter lim="800000"/>
              <a:headEnd/>
              <a:tailEnd/>
            </a:ln>
          </p:spPr>
          <p:txBody>
            <a:bodyPr wrap="none" anchor="ctr"/>
            <a:lstStyle/>
            <a:p>
              <a:endParaRPr lang="en-US">
                <a:latin typeface="Calibri" pitchFamily="34" charset="0"/>
              </a:endParaRPr>
            </a:p>
          </p:txBody>
        </p:sp>
        <p:sp>
          <p:nvSpPr>
            <p:cNvPr id="81969" name="Text Box 49" descr="MT 103"/>
            <p:cNvSpPr txBox="1">
              <a:spLocks noChangeArrowheads="1"/>
            </p:cNvSpPr>
            <p:nvPr/>
          </p:nvSpPr>
          <p:spPr bwMode="auto">
            <a:xfrm>
              <a:off x="1927" y="6758"/>
              <a:ext cx="714" cy="288"/>
            </a:xfrm>
            <a:prstGeom prst="rect">
              <a:avLst/>
            </a:prstGeom>
            <a:noFill/>
            <a:ln w="9525">
              <a:noFill/>
              <a:miter lim="800000"/>
              <a:headEnd/>
              <a:tailEnd/>
            </a:ln>
          </p:spPr>
          <p:txBody>
            <a:bodyPr wrap="none">
              <a:spAutoFit/>
            </a:bodyPr>
            <a:lstStyle/>
            <a:p>
              <a:pPr eaLnBrk="0" hangingPunct="0"/>
              <a:r>
                <a:rPr lang="en-US" sz="2400">
                  <a:latin typeface="Calibri" pitchFamily="34" charset="0"/>
                </a:rPr>
                <a:t>MT103</a:t>
              </a:r>
            </a:p>
          </p:txBody>
        </p:sp>
        <p:sp>
          <p:nvSpPr>
            <p:cNvPr id="81970" name="AutoShape 50"/>
            <p:cNvSpPr>
              <a:spLocks noChangeArrowheads="1"/>
            </p:cNvSpPr>
            <p:nvPr/>
          </p:nvSpPr>
          <p:spPr bwMode="auto">
            <a:xfrm>
              <a:off x="4069" y="6464"/>
              <a:ext cx="502" cy="1021"/>
            </a:xfrm>
            <a:prstGeom prst="curvedLeftArrow">
              <a:avLst>
                <a:gd name="adj1" fmla="val 40677"/>
                <a:gd name="adj2" fmla="val 81355"/>
                <a:gd name="adj3" fmla="val 33333"/>
              </a:avLst>
            </a:prstGeom>
            <a:solidFill>
              <a:srgbClr val="FF3300"/>
            </a:solidFill>
            <a:ln w="9525">
              <a:solidFill>
                <a:schemeClr val="tx1"/>
              </a:solidFill>
              <a:miter lim="800000"/>
              <a:headEnd/>
              <a:tailEnd/>
            </a:ln>
          </p:spPr>
          <p:txBody>
            <a:bodyPr wrap="none" anchor="ctr"/>
            <a:lstStyle/>
            <a:p>
              <a:endParaRPr lang="en-US">
                <a:latin typeface="Calibri" pitchFamily="34" charset="0"/>
              </a:endParaRPr>
            </a:p>
          </p:txBody>
        </p:sp>
        <p:sp>
          <p:nvSpPr>
            <p:cNvPr id="81971" name="Text Box 51"/>
            <p:cNvSpPr txBox="1">
              <a:spLocks noChangeArrowheads="1"/>
            </p:cNvSpPr>
            <p:nvPr/>
          </p:nvSpPr>
          <p:spPr bwMode="auto">
            <a:xfrm>
              <a:off x="4244" y="7296"/>
              <a:ext cx="813" cy="366"/>
            </a:xfrm>
            <a:prstGeom prst="rect">
              <a:avLst/>
            </a:prstGeom>
            <a:noFill/>
            <a:ln w="9525">
              <a:noFill/>
              <a:miter lim="800000"/>
              <a:headEnd/>
              <a:tailEnd/>
            </a:ln>
          </p:spPr>
          <p:txBody>
            <a:bodyPr wrap="none">
              <a:spAutoFit/>
            </a:bodyPr>
            <a:lstStyle/>
            <a:p>
              <a:pPr eaLnBrk="0" hangingPunct="0"/>
              <a:r>
                <a:rPr lang="en-US" sz="1600">
                  <a:latin typeface="Calibri" pitchFamily="34" charset="0"/>
                </a:rPr>
                <a:t>Redirected </a:t>
              </a:r>
            </a:p>
            <a:p>
              <a:pPr eaLnBrk="0" hangingPunct="0"/>
              <a:r>
                <a:rPr lang="en-US" sz="1600">
                  <a:latin typeface="Calibri" pitchFamily="34" charset="0"/>
                </a:rPr>
                <a:t>Lysis</a:t>
              </a: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650875" y="92075"/>
            <a:ext cx="7808913" cy="830997"/>
          </a:xfrm>
          <a:prstGeom prst="rect">
            <a:avLst/>
          </a:prstGeom>
          <a:noFill/>
          <a:ln w="9525">
            <a:noFill/>
            <a:miter lim="800000"/>
            <a:headEnd/>
            <a:tailEnd/>
          </a:ln>
        </p:spPr>
        <p:txBody>
          <a:bodyPr>
            <a:spAutoFit/>
          </a:bodyPr>
          <a:lstStyle/>
          <a:p>
            <a:pPr algn="ctr" eaLnBrk="0" hangingPunct="0"/>
            <a:r>
              <a:rPr lang="de-DE" sz="2400" b="1" dirty="0">
                <a:solidFill>
                  <a:srgbClr val="2515F9"/>
                </a:solidFill>
              </a:rPr>
              <a:t>Randomized Study of Pre-emptive </a:t>
            </a:r>
            <a:r>
              <a:rPr lang="de-DE" sz="2400" b="1" i="1" dirty="0">
                <a:solidFill>
                  <a:srgbClr val="2515F9"/>
                </a:solidFill>
              </a:rPr>
              <a:t>versus</a:t>
            </a:r>
            <a:r>
              <a:rPr lang="de-DE" sz="2400" b="1" dirty="0">
                <a:solidFill>
                  <a:srgbClr val="2515F9"/>
                </a:solidFill>
              </a:rPr>
              <a:t> MRD-Triggered Imatinib after SCT for Ph+ALL</a:t>
            </a:r>
          </a:p>
        </p:txBody>
      </p:sp>
      <p:sp>
        <p:nvSpPr>
          <p:cNvPr id="62467" name="Text Box 3"/>
          <p:cNvSpPr txBox="1">
            <a:spLocks noChangeArrowheads="1"/>
          </p:cNvSpPr>
          <p:nvPr/>
        </p:nvSpPr>
        <p:spPr bwMode="auto">
          <a:xfrm>
            <a:off x="2051050" y="2676525"/>
            <a:ext cx="339725" cy="2047875"/>
          </a:xfrm>
          <a:prstGeom prst="rect">
            <a:avLst/>
          </a:prstGeom>
          <a:noFill/>
          <a:ln w="9525">
            <a:noFill/>
            <a:miter lim="800000"/>
            <a:headEnd/>
            <a:tailEnd/>
          </a:ln>
        </p:spPr>
        <p:txBody>
          <a:bodyPr>
            <a:spAutoFit/>
          </a:bodyPr>
          <a:lstStyle/>
          <a:p>
            <a:pPr algn="ctr" eaLnBrk="0" hangingPunct="0">
              <a:lnSpc>
                <a:spcPct val="80000"/>
              </a:lnSpc>
            </a:pPr>
            <a:r>
              <a:rPr lang="de-DE" sz="2000" dirty="0">
                <a:solidFill>
                  <a:srgbClr val="FF0000"/>
                </a:solidFill>
              </a:rPr>
              <a:t>Re</a:t>
            </a:r>
          </a:p>
          <a:p>
            <a:pPr algn="ctr" eaLnBrk="0" hangingPunct="0">
              <a:lnSpc>
                <a:spcPct val="80000"/>
              </a:lnSpc>
            </a:pPr>
            <a:r>
              <a:rPr lang="de-DE" sz="2000" dirty="0">
                <a:solidFill>
                  <a:srgbClr val="FF0000"/>
                </a:solidFill>
              </a:rPr>
              <a:t>g</a:t>
            </a:r>
          </a:p>
          <a:p>
            <a:pPr algn="ctr" eaLnBrk="0" hangingPunct="0">
              <a:lnSpc>
                <a:spcPct val="80000"/>
              </a:lnSpc>
            </a:pPr>
            <a:r>
              <a:rPr lang="de-DE" sz="2000" dirty="0">
                <a:solidFill>
                  <a:srgbClr val="FF0000"/>
                </a:solidFill>
              </a:rPr>
              <a:t>ister</a:t>
            </a:r>
          </a:p>
        </p:txBody>
      </p:sp>
      <p:sp>
        <p:nvSpPr>
          <p:cNvPr id="118788" name="Oval 4"/>
          <p:cNvSpPr>
            <a:spLocks noChangeArrowheads="1"/>
          </p:cNvSpPr>
          <p:nvPr/>
        </p:nvSpPr>
        <p:spPr bwMode="auto">
          <a:xfrm>
            <a:off x="2492375" y="3284538"/>
            <a:ext cx="855663" cy="796925"/>
          </a:xfrm>
          <a:prstGeom prst="ellipse">
            <a:avLst/>
          </a:prstGeom>
          <a:solidFill>
            <a:srgbClr val="FF0000"/>
          </a:solidFill>
          <a:ln w="9525">
            <a:solidFill>
              <a:schemeClr val="tx1"/>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Arial" charset="0"/>
            </a:endParaRPr>
          </a:p>
        </p:txBody>
      </p:sp>
      <p:sp>
        <p:nvSpPr>
          <p:cNvPr id="62469" name="Text Box 5"/>
          <p:cNvSpPr txBox="1">
            <a:spLocks noChangeArrowheads="1"/>
          </p:cNvSpPr>
          <p:nvPr/>
        </p:nvSpPr>
        <p:spPr bwMode="auto">
          <a:xfrm>
            <a:off x="2484438" y="3416300"/>
            <a:ext cx="855662" cy="519113"/>
          </a:xfrm>
          <a:prstGeom prst="rect">
            <a:avLst/>
          </a:prstGeom>
          <a:noFill/>
          <a:ln w="9525">
            <a:noFill/>
            <a:miter lim="800000"/>
            <a:headEnd/>
            <a:tailEnd/>
          </a:ln>
        </p:spPr>
        <p:txBody>
          <a:bodyPr wrap="none">
            <a:spAutoFit/>
          </a:bodyPr>
          <a:lstStyle/>
          <a:p>
            <a:pPr algn="ctr" eaLnBrk="0" hangingPunct="0"/>
            <a:r>
              <a:rPr lang="de-DE" sz="2800" dirty="0">
                <a:solidFill>
                  <a:schemeClr val="bg1"/>
                </a:solidFill>
              </a:rPr>
              <a:t>SCT</a:t>
            </a:r>
          </a:p>
        </p:txBody>
      </p:sp>
      <p:sp>
        <p:nvSpPr>
          <p:cNvPr id="62470" name="Text Box 6"/>
          <p:cNvSpPr txBox="1">
            <a:spLocks noChangeArrowheads="1"/>
          </p:cNvSpPr>
          <p:nvPr/>
        </p:nvSpPr>
        <p:spPr bwMode="auto">
          <a:xfrm>
            <a:off x="385763" y="6165850"/>
            <a:ext cx="2024062" cy="366713"/>
          </a:xfrm>
          <a:prstGeom prst="rect">
            <a:avLst/>
          </a:prstGeom>
          <a:noFill/>
          <a:ln w="9525">
            <a:noFill/>
            <a:miter lim="800000"/>
            <a:headEnd/>
            <a:tailEnd/>
          </a:ln>
        </p:spPr>
        <p:txBody>
          <a:bodyPr>
            <a:spAutoFit/>
          </a:bodyPr>
          <a:lstStyle/>
          <a:p>
            <a:pPr algn="ctr" eaLnBrk="0" hangingPunct="0">
              <a:lnSpc>
                <a:spcPct val="90000"/>
              </a:lnSpc>
            </a:pPr>
            <a:r>
              <a:rPr lang="de-DE" sz="2000" dirty="0">
                <a:solidFill>
                  <a:srgbClr val="FF3399"/>
                </a:solidFill>
              </a:rPr>
              <a:t>MRD-monitoring</a:t>
            </a:r>
          </a:p>
        </p:txBody>
      </p:sp>
      <p:sp>
        <p:nvSpPr>
          <p:cNvPr id="118791" name="Rectangle 7"/>
          <p:cNvSpPr>
            <a:spLocks noChangeArrowheads="1"/>
          </p:cNvSpPr>
          <p:nvPr/>
        </p:nvSpPr>
        <p:spPr bwMode="auto">
          <a:xfrm>
            <a:off x="328613" y="6227763"/>
            <a:ext cx="66675" cy="228600"/>
          </a:xfrm>
          <a:prstGeom prst="rect">
            <a:avLst/>
          </a:prstGeom>
          <a:solidFill>
            <a:srgbClr val="FF3399"/>
          </a:solidFill>
          <a:ln w="952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Arial" charset="0"/>
            </a:endParaRPr>
          </a:p>
        </p:txBody>
      </p:sp>
      <p:sp>
        <p:nvSpPr>
          <p:cNvPr id="62472" name="Text Box 8"/>
          <p:cNvSpPr txBox="1">
            <a:spLocks noChangeArrowheads="1"/>
          </p:cNvSpPr>
          <p:nvPr/>
        </p:nvSpPr>
        <p:spPr bwMode="auto">
          <a:xfrm>
            <a:off x="250825" y="3141663"/>
            <a:ext cx="1657350" cy="946150"/>
          </a:xfrm>
          <a:prstGeom prst="rect">
            <a:avLst/>
          </a:prstGeom>
          <a:solidFill>
            <a:schemeClr val="accent1">
              <a:lumMod val="40000"/>
              <a:lumOff val="60000"/>
            </a:schemeClr>
          </a:solidFill>
          <a:ln w="9525">
            <a:noFill/>
            <a:miter lim="800000"/>
            <a:headEnd/>
            <a:tailEnd/>
          </a:ln>
        </p:spPr>
        <p:txBody>
          <a:bodyPr>
            <a:spAutoFit/>
          </a:bodyPr>
          <a:lstStyle/>
          <a:p>
            <a:pPr algn="ctr" eaLnBrk="0" hangingPunct="0"/>
            <a:r>
              <a:rPr lang="de-DE" sz="2800" i="1" dirty="0">
                <a:solidFill>
                  <a:srgbClr val="2515F9"/>
                </a:solidFill>
              </a:rPr>
              <a:t>Ph</a:t>
            </a:r>
            <a:r>
              <a:rPr lang="de-DE" sz="2800" i="1" baseline="30000" dirty="0">
                <a:solidFill>
                  <a:srgbClr val="2515F9"/>
                </a:solidFill>
              </a:rPr>
              <a:t>+</a:t>
            </a:r>
            <a:r>
              <a:rPr lang="de-DE" sz="2800" i="1" dirty="0">
                <a:solidFill>
                  <a:srgbClr val="2515F9"/>
                </a:solidFill>
              </a:rPr>
              <a:t>ALL</a:t>
            </a:r>
          </a:p>
          <a:p>
            <a:pPr algn="ctr" eaLnBrk="0" hangingPunct="0"/>
            <a:r>
              <a:rPr lang="de-DE" sz="2800" i="1" dirty="0">
                <a:solidFill>
                  <a:srgbClr val="2515F9"/>
                </a:solidFill>
              </a:rPr>
              <a:t>in CR</a:t>
            </a:r>
          </a:p>
        </p:txBody>
      </p:sp>
      <p:sp>
        <p:nvSpPr>
          <p:cNvPr id="62473" name="Rectangle 9"/>
          <p:cNvSpPr>
            <a:spLocks noChangeArrowheads="1"/>
          </p:cNvSpPr>
          <p:nvPr/>
        </p:nvSpPr>
        <p:spPr bwMode="auto">
          <a:xfrm>
            <a:off x="3386138" y="990600"/>
            <a:ext cx="5599112" cy="1828800"/>
          </a:xfrm>
          <a:prstGeom prst="rect">
            <a:avLst/>
          </a:prstGeom>
          <a:solidFill>
            <a:schemeClr val="hlink">
              <a:alpha val="50195"/>
            </a:schemeClr>
          </a:solidFill>
          <a:ln w="9525">
            <a:solidFill>
              <a:schemeClr val="tx1"/>
            </a:solidFill>
            <a:miter lim="800000"/>
            <a:headEnd/>
            <a:tailEnd/>
          </a:ln>
        </p:spPr>
        <p:txBody>
          <a:bodyPr wrap="none" anchor="ctr"/>
          <a:lstStyle/>
          <a:p>
            <a:pPr algn="ctr"/>
            <a:endParaRPr lang="en-US" b="0">
              <a:solidFill>
                <a:schemeClr val="tx1"/>
              </a:solidFill>
              <a:latin typeface="Times New Roman" pitchFamily="18" charset="0"/>
            </a:endParaRPr>
          </a:p>
        </p:txBody>
      </p:sp>
      <p:sp>
        <p:nvSpPr>
          <p:cNvPr id="118794" name="Rectangle 10"/>
          <p:cNvSpPr>
            <a:spLocks noChangeArrowheads="1"/>
          </p:cNvSpPr>
          <p:nvPr/>
        </p:nvSpPr>
        <p:spPr bwMode="auto">
          <a:xfrm>
            <a:off x="5664200" y="1844675"/>
            <a:ext cx="2292350" cy="593725"/>
          </a:xfrm>
          <a:prstGeom prst="rect">
            <a:avLst/>
          </a:prstGeom>
          <a:solidFill>
            <a:srgbClr val="FFFF00"/>
          </a:solidFill>
          <a:ln w="952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Arial" charset="0"/>
            </a:endParaRPr>
          </a:p>
        </p:txBody>
      </p:sp>
      <p:sp>
        <p:nvSpPr>
          <p:cNvPr id="62475" name="Text Box 11"/>
          <p:cNvSpPr txBox="1">
            <a:spLocks noChangeArrowheads="1"/>
          </p:cNvSpPr>
          <p:nvPr/>
        </p:nvSpPr>
        <p:spPr bwMode="auto">
          <a:xfrm>
            <a:off x="6134100" y="1860550"/>
            <a:ext cx="1350963" cy="457200"/>
          </a:xfrm>
          <a:prstGeom prst="rect">
            <a:avLst/>
          </a:prstGeom>
          <a:noFill/>
          <a:ln w="9525">
            <a:noFill/>
            <a:miter lim="800000"/>
            <a:headEnd/>
            <a:tailEnd/>
          </a:ln>
        </p:spPr>
        <p:txBody>
          <a:bodyPr wrap="none">
            <a:spAutoFit/>
          </a:bodyPr>
          <a:lstStyle/>
          <a:p>
            <a:pPr algn="ctr" eaLnBrk="0" hangingPunct="0"/>
            <a:r>
              <a:rPr lang="de-DE">
                <a:solidFill>
                  <a:schemeClr val="tx1"/>
                </a:solidFill>
              </a:rPr>
              <a:t>Imatinib</a:t>
            </a:r>
            <a:endParaRPr lang="de-DE" b="0">
              <a:solidFill>
                <a:schemeClr val="tx1"/>
              </a:solidFill>
            </a:endParaRPr>
          </a:p>
        </p:txBody>
      </p:sp>
      <p:sp>
        <p:nvSpPr>
          <p:cNvPr id="118796" name="Rectangle 12"/>
          <p:cNvSpPr>
            <a:spLocks noChangeArrowheads="1"/>
          </p:cNvSpPr>
          <p:nvPr/>
        </p:nvSpPr>
        <p:spPr bwMode="auto">
          <a:xfrm>
            <a:off x="5664200" y="2438400"/>
            <a:ext cx="66675" cy="152400"/>
          </a:xfrm>
          <a:prstGeom prst="rect">
            <a:avLst/>
          </a:prstGeom>
          <a:solidFill>
            <a:srgbClr val="FF3399"/>
          </a:solidFill>
          <a:ln w="952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Arial" charset="0"/>
            </a:endParaRPr>
          </a:p>
        </p:txBody>
      </p:sp>
      <p:sp>
        <p:nvSpPr>
          <p:cNvPr id="118797" name="Rectangle 13"/>
          <p:cNvSpPr>
            <a:spLocks noChangeArrowheads="1"/>
          </p:cNvSpPr>
          <p:nvPr/>
        </p:nvSpPr>
        <p:spPr bwMode="auto">
          <a:xfrm>
            <a:off x="5935663" y="2438400"/>
            <a:ext cx="65087" cy="152400"/>
          </a:xfrm>
          <a:prstGeom prst="rect">
            <a:avLst/>
          </a:prstGeom>
          <a:solidFill>
            <a:srgbClr val="FF3399"/>
          </a:solidFill>
          <a:ln w="952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Arial" charset="0"/>
            </a:endParaRPr>
          </a:p>
        </p:txBody>
      </p:sp>
      <p:sp>
        <p:nvSpPr>
          <p:cNvPr id="118798" name="Rectangle 14"/>
          <p:cNvSpPr>
            <a:spLocks noChangeArrowheads="1"/>
          </p:cNvSpPr>
          <p:nvPr/>
        </p:nvSpPr>
        <p:spPr bwMode="auto">
          <a:xfrm>
            <a:off x="6207125" y="2438400"/>
            <a:ext cx="66675" cy="152400"/>
          </a:xfrm>
          <a:prstGeom prst="rect">
            <a:avLst/>
          </a:prstGeom>
          <a:solidFill>
            <a:srgbClr val="FF3399"/>
          </a:solidFill>
          <a:ln w="952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Arial" charset="0"/>
            </a:endParaRPr>
          </a:p>
        </p:txBody>
      </p:sp>
      <p:sp>
        <p:nvSpPr>
          <p:cNvPr id="118799" name="Rectangle 15"/>
          <p:cNvSpPr>
            <a:spLocks noChangeArrowheads="1"/>
          </p:cNvSpPr>
          <p:nvPr/>
        </p:nvSpPr>
        <p:spPr bwMode="auto">
          <a:xfrm>
            <a:off x="6545263" y="2438400"/>
            <a:ext cx="65087" cy="152400"/>
          </a:xfrm>
          <a:prstGeom prst="rect">
            <a:avLst/>
          </a:prstGeom>
          <a:solidFill>
            <a:srgbClr val="FF3399"/>
          </a:solidFill>
          <a:ln w="952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Arial" charset="0"/>
            </a:endParaRPr>
          </a:p>
        </p:txBody>
      </p:sp>
      <p:sp>
        <p:nvSpPr>
          <p:cNvPr id="118800" name="Rectangle 16"/>
          <p:cNvSpPr>
            <a:spLocks noChangeArrowheads="1"/>
          </p:cNvSpPr>
          <p:nvPr/>
        </p:nvSpPr>
        <p:spPr bwMode="auto">
          <a:xfrm>
            <a:off x="6883400" y="2438400"/>
            <a:ext cx="66675" cy="152400"/>
          </a:xfrm>
          <a:prstGeom prst="rect">
            <a:avLst/>
          </a:prstGeom>
          <a:solidFill>
            <a:srgbClr val="FF3399"/>
          </a:solidFill>
          <a:ln w="952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Arial" charset="0"/>
            </a:endParaRPr>
          </a:p>
        </p:txBody>
      </p:sp>
      <p:sp>
        <p:nvSpPr>
          <p:cNvPr id="118801" name="Rectangle 17"/>
          <p:cNvSpPr>
            <a:spLocks noChangeArrowheads="1"/>
          </p:cNvSpPr>
          <p:nvPr/>
        </p:nvSpPr>
        <p:spPr bwMode="auto">
          <a:xfrm>
            <a:off x="7221538" y="2438400"/>
            <a:ext cx="66675" cy="152400"/>
          </a:xfrm>
          <a:prstGeom prst="rect">
            <a:avLst/>
          </a:prstGeom>
          <a:solidFill>
            <a:srgbClr val="FF3399"/>
          </a:solidFill>
          <a:ln w="952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Arial" charset="0"/>
            </a:endParaRPr>
          </a:p>
        </p:txBody>
      </p:sp>
      <p:sp>
        <p:nvSpPr>
          <p:cNvPr id="118802" name="Rectangle 18"/>
          <p:cNvSpPr>
            <a:spLocks noChangeArrowheads="1"/>
          </p:cNvSpPr>
          <p:nvPr/>
        </p:nvSpPr>
        <p:spPr bwMode="auto">
          <a:xfrm>
            <a:off x="7543800" y="2438400"/>
            <a:ext cx="66675" cy="152400"/>
          </a:xfrm>
          <a:prstGeom prst="rect">
            <a:avLst/>
          </a:prstGeom>
          <a:solidFill>
            <a:srgbClr val="FF3399"/>
          </a:solidFill>
          <a:ln w="952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Arial" charset="0"/>
            </a:endParaRPr>
          </a:p>
        </p:txBody>
      </p:sp>
      <p:sp>
        <p:nvSpPr>
          <p:cNvPr id="118803" name="Rectangle 19"/>
          <p:cNvSpPr>
            <a:spLocks noChangeArrowheads="1"/>
          </p:cNvSpPr>
          <p:nvPr/>
        </p:nvSpPr>
        <p:spPr bwMode="auto">
          <a:xfrm>
            <a:off x="7899400" y="2438400"/>
            <a:ext cx="66675" cy="152400"/>
          </a:xfrm>
          <a:prstGeom prst="rect">
            <a:avLst/>
          </a:prstGeom>
          <a:solidFill>
            <a:srgbClr val="FF3399"/>
          </a:solidFill>
          <a:ln w="952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Arial" charset="0"/>
            </a:endParaRPr>
          </a:p>
        </p:txBody>
      </p:sp>
      <p:sp>
        <p:nvSpPr>
          <p:cNvPr id="118804" name="Rectangle 20"/>
          <p:cNvSpPr>
            <a:spLocks noChangeArrowheads="1"/>
          </p:cNvSpPr>
          <p:nvPr/>
        </p:nvSpPr>
        <p:spPr bwMode="auto">
          <a:xfrm>
            <a:off x="8237538" y="2438400"/>
            <a:ext cx="66675" cy="152400"/>
          </a:xfrm>
          <a:prstGeom prst="rect">
            <a:avLst/>
          </a:prstGeom>
          <a:solidFill>
            <a:srgbClr val="FF3399"/>
          </a:solidFill>
          <a:ln w="952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Arial" charset="0"/>
            </a:endParaRPr>
          </a:p>
        </p:txBody>
      </p:sp>
      <p:sp>
        <p:nvSpPr>
          <p:cNvPr id="118805" name="Rectangle 21"/>
          <p:cNvSpPr>
            <a:spLocks noChangeArrowheads="1"/>
          </p:cNvSpPr>
          <p:nvPr/>
        </p:nvSpPr>
        <p:spPr bwMode="auto">
          <a:xfrm>
            <a:off x="8578850" y="2438400"/>
            <a:ext cx="65088" cy="152400"/>
          </a:xfrm>
          <a:prstGeom prst="rect">
            <a:avLst/>
          </a:prstGeom>
          <a:solidFill>
            <a:srgbClr val="FF3399"/>
          </a:solidFill>
          <a:ln w="952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Arial" charset="0"/>
            </a:endParaRPr>
          </a:p>
        </p:txBody>
      </p:sp>
      <p:sp>
        <p:nvSpPr>
          <p:cNvPr id="118806" name="Rectangle 22"/>
          <p:cNvSpPr>
            <a:spLocks noChangeArrowheads="1"/>
          </p:cNvSpPr>
          <p:nvPr/>
        </p:nvSpPr>
        <p:spPr bwMode="auto">
          <a:xfrm>
            <a:off x="3386138" y="4495800"/>
            <a:ext cx="5638800" cy="1828800"/>
          </a:xfrm>
          <a:prstGeom prst="rect">
            <a:avLst/>
          </a:prstGeom>
          <a:solidFill>
            <a:schemeClr val="hlink">
              <a:alpha val="50000"/>
            </a:schemeClr>
          </a:solidFill>
          <a:ln w="952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Arial" charset="0"/>
            </a:endParaRPr>
          </a:p>
        </p:txBody>
      </p:sp>
      <p:sp>
        <p:nvSpPr>
          <p:cNvPr id="118807" name="Rectangle 23"/>
          <p:cNvSpPr>
            <a:spLocks noChangeArrowheads="1"/>
          </p:cNvSpPr>
          <p:nvPr/>
        </p:nvSpPr>
        <p:spPr bwMode="auto">
          <a:xfrm>
            <a:off x="5664200" y="5241925"/>
            <a:ext cx="66675" cy="152400"/>
          </a:xfrm>
          <a:prstGeom prst="rect">
            <a:avLst/>
          </a:prstGeom>
          <a:solidFill>
            <a:srgbClr val="FF3399"/>
          </a:solidFill>
          <a:ln w="952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Arial" charset="0"/>
            </a:endParaRPr>
          </a:p>
        </p:txBody>
      </p:sp>
      <p:sp>
        <p:nvSpPr>
          <p:cNvPr id="118808" name="Rectangle 24"/>
          <p:cNvSpPr>
            <a:spLocks noChangeArrowheads="1"/>
          </p:cNvSpPr>
          <p:nvPr/>
        </p:nvSpPr>
        <p:spPr bwMode="auto">
          <a:xfrm>
            <a:off x="5935663" y="5241925"/>
            <a:ext cx="65087" cy="152400"/>
          </a:xfrm>
          <a:prstGeom prst="rect">
            <a:avLst/>
          </a:prstGeom>
          <a:solidFill>
            <a:srgbClr val="FF3399"/>
          </a:solidFill>
          <a:ln w="952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Arial" charset="0"/>
            </a:endParaRPr>
          </a:p>
        </p:txBody>
      </p:sp>
      <p:sp>
        <p:nvSpPr>
          <p:cNvPr id="118809" name="Rectangle 25"/>
          <p:cNvSpPr>
            <a:spLocks noChangeArrowheads="1"/>
          </p:cNvSpPr>
          <p:nvPr/>
        </p:nvSpPr>
        <p:spPr bwMode="auto">
          <a:xfrm>
            <a:off x="6205538" y="5241925"/>
            <a:ext cx="66675" cy="152400"/>
          </a:xfrm>
          <a:prstGeom prst="rect">
            <a:avLst/>
          </a:prstGeom>
          <a:solidFill>
            <a:srgbClr val="FF3399"/>
          </a:solidFill>
          <a:ln w="952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Arial" charset="0"/>
            </a:endParaRPr>
          </a:p>
        </p:txBody>
      </p:sp>
      <p:sp>
        <p:nvSpPr>
          <p:cNvPr id="118810" name="Rectangle 26"/>
          <p:cNvSpPr>
            <a:spLocks noChangeArrowheads="1"/>
          </p:cNvSpPr>
          <p:nvPr/>
        </p:nvSpPr>
        <p:spPr bwMode="auto">
          <a:xfrm>
            <a:off x="6588125" y="4648200"/>
            <a:ext cx="2305050" cy="593725"/>
          </a:xfrm>
          <a:prstGeom prst="rect">
            <a:avLst/>
          </a:prstGeom>
          <a:solidFill>
            <a:srgbClr val="FFFF00"/>
          </a:solidFill>
          <a:ln w="952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Arial" charset="0"/>
            </a:endParaRPr>
          </a:p>
        </p:txBody>
      </p:sp>
      <p:sp>
        <p:nvSpPr>
          <p:cNvPr id="62491" name="Text Box 27"/>
          <p:cNvSpPr txBox="1">
            <a:spLocks noChangeArrowheads="1"/>
          </p:cNvSpPr>
          <p:nvPr/>
        </p:nvSpPr>
        <p:spPr bwMode="auto">
          <a:xfrm>
            <a:off x="6996113" y="4711700"/>
            <a:ext cx="1350962" cy="457200"/>
          </a:xfrm>
          <a:prstGeom prst="rect">
            <a:avLst/>
          </a:prstGeom>
          <a:noFill/>
          <a:ln w="9525">
            <a:noFill/>
            <a:miter lim="800000"/>
            <a:headEnd/>
            <a:tailEnd/>
          </a:ln>
        </p:spPr>
        <p:txBody>
          <a:bodyPr wrap="none">
            <a:spAutoFit/>
          </a:bodyPr>
          <a:lstStyle/>
          <a:p>
            <a:pPr algn="ctr" eaLnBrk="0" hangingPunct="0"/>
            <a:r>
              <a:rPr lang="de-DE">
                <a:solidFill>
                  <a:schemeClr val="tx1"/>
                </a:solidFill>
              </a:rPr>
              <a:t>Imatinib</a:t>
            </a:r>
            <a:endParaRPr lang="de-DE" b="0">
              <a:solidFill>
                <a:schemeClr val="tx1"/>
              </a:solidFill>
            </a:endParaRPr>
          </a:p>
        </p:txBody>
      </p:sp>
      <p:sp>
        <p:nvSpPr>
          <p:cNvPr id="62492" name="Rectangle 28"/>
          <p:cNvSpPr>
            <a:spLocks noChangeArrowheads="1"/>
          </p:cNvSpPr>
          <p:nvPr/>
        </p:nvSpPr>
        <p:spPr bwMode="auto">
          <a:xfrm>
            <a:off x="5716588" y="4724400"/>
            <a:ext cx="1016000" cy="366713"/>
          </a:xfrm>
          <a:prstGeom prst="rect">
            <a:avLst/>
          </a:prstGeom>
          <a:noFill/>
          <a:ln w="9525">
            <a:noFill/>
            <a:miter lim="800000"/>
            <a:headEnd/>
            <a:tailEnd/>
          </a:ln>
        </p:spPr>
        <p:txBody>
          <a:bodyPr>
            <a:spAutoFit/>
          </a:bodyPr>
          <a:lstStyle/>
          <a:p>
            <a:pPr algn="ctr"/>
            <a:r>
              <a:rPr lang="de-DE" sz="1800" dirty="0">
                <a:solidFill>
                  <a:schemeClr val="bg1"/>
                </a:solidFill>
              </a:rPr>
              <a:t>MRD+</a:t>
            </a:r>
          </a:p>
        </p:txBody>
      </p:sp>
      <p:sp>
        <p:nvSpPr>
          <p:cNvPr id="118813" name="Rectangle 29"/>
          <p:cNvSpPr>
            <a:spLocks noChangeArrowheads="1"/>
          </p:cNvSpPr>
          <p:nvPr/>
        </p:nvSpPr>
        <p:spPr bwMode="auto">
          <a:xfrm>
            <a:off x="6750050" y="5241925"/>
            <a:ext cx="66675" cy="152400"/>
          </a:xfrm>
          <a:prstGeom prst="rect">
            <a:avLst/>
          </a:prstGeom>
          <a:solidFill>
            <a:srgbClr val="FF3399"/>
          </a:solidFill>
          <a:ln w="952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Arial" charset="0"/>
            </a:endParaRPr>
          </a:p>
        </p:txBody>
      </p:sp>
      <p:sp>
        <p:nvSpPr>
          <p:cNvPr id="118814" name="Rectangle 30"/>
          <p:cNvSpPr>
            <a:spLocks noChangeArrowheads="1"/>
          </p:cNvSpPr>
          <p:nvPr/>
        </p:nvSpPr>
        <p:spPr bwMode="auto">
          <a:xfrm>
            <a:off x="7019925" y="5241925"/>
            <a:ext cx="66675" cy="152400"/>
          </a:xfrm>
          <a:prstGeom prst="rect">
            <a:avLst/>
          </a:prstGeom>
          <a:solidFill>
            <a:srgbClr val="FF3399"/>
          </a:solidFill>
          <a:ln w="952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Arial" charset="0"/>
            </a:endParaRPr>
          </a:p>
        </p:txBody>
      </p:sp>
      <p:sp>
        <p:nvSpPr>
          <p:cNvPr id="118815" name="Rectangle 31"/>
          <p:cNvSpPr>
            <a:spLocks noChangeArrowheads="1"/>
          </p:cNvSpPr>
          <p:nvPr/>
        </p:nvSpPr>
        <p:spPr bwMode="auto">
          <a:xfrm>
            <a:off x="7359650" y="5241925"/>
            <a:ext cx="65088" cy="152400"/>
          </a:xfrm>
          <a:prstGeom prst="rect">
            <a:avLst/>
          </a:prstGeom>
          <a:solidFill>
            <a:srgbClr val="FF3399"/>
          </a:solidFill>
          <a:ln w="952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Arial" charset="0"/>
            </a:endParaRPr>
          </a:p>
        </p:txBody>
      </p:sp>
      <p:sp>
        <p:nvSpPr>
          <p:cNvPr id="118816" name="Rectangle 32"/>
          <p:cNvSpPr>
            <a:spLocks noChangeArrowheads="1"/>
          </p:cNvSpPr>
          <p:nvPr/>
        </p:nvSpPr>
        <p:spPr bwMode="auto">
          <a:xfrm>
            <a:off x="7680325" y="5241925"/>
            <a:ext cx="66675" cy="152400"/>
          </a:xfrm>
          <a:prstGeom prst="rect">
            <a:avLst/>
          </a:prstGeom>
          <a:solidFill>
            <a:srgbClr val="FF3399"/>
          </a:solidFill>
          <a:ln w="952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Arial" charset="0"/>
            </a:endParaRPr>
          </a:p>
        </p:txBody>
      </p:sp>
      <p:sp>
        <p:nvSpPr>
          <p:cNvPr id="118817" name="Rectangle 33"/>
          <p:cNvSpPr>
            <a:spLocks noChangeArrowheads="1"/>
          </p:cNvSpPr>
          <p:nvPr/>
        </p:nvSpPr>
        <p:spPr bwMode="auto">
          <a:xfrm>
            <a:off x="8035925" y="5241925"/>
            <a:ext cx="66675" cy="152400"/>
          </a:xfrm>
          <a:prstGeom prst="rect">
            <a:avLst/>
          </a:prstGeom>
          <a:solidFill>
            <a:srgbClr val="FF3399"/>
          </a:solidFill>
          <a:ln w="952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Arial" charset="0"/>
            </a:endParaRPr>
          </a:p>
        </p:txBody>
      </p:sp>
      <p:sp>
        <p:nvSpPr>
          <p:cNvPr id="118818" name="Rectangle 34"/>
          <p:cNvSpPr>
            <a:spLocks noChangeArrowheads="1"/>
          </p:cNvSpPr>
          <p:nvPr/>
        </p:nvSpPr>
        <p:spPr bwMode="auto">
          <a:xfrm>
            <a:off x="8375650" y="5241925"/>
            <a:ext cx="65088" cy="152400"/>
          </a:xfrm>
          <a:prstGeom prst="rect">
            <a:avLst/>
          </a:prstGeom>
          <a:solidFill>
            <a:srgbClr val="FF3399"/>
          </a:solidFill>
          <a:ln w="952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Arial" charset="0"/>
            </a:endParaRPr>
          </a:p>
        </p:txBody>
      </p:sp>
      <p:sp>
        <p:nvSpPr>
          <p:cNvPr id="118819" name="Rectangle 35"/>
          <p:cNvSpPr>
            <a:spLocks noChangeArrowheads="1"/>
          </p:cNvSpPr>
          <p:nvPr/>
        </p:nvSpPr>
        <p:spPr bwMode="auto">
          <a:xfrm>
            <a:off x="8713788" y="5241925"/>
            <a:ext cx="66675" cy="152400"/>
          </a:xfrm>
          <a:prstGeom prst="rect">
            <a:avLst/>
          </a:prstGeom>
          <a:solidFill>
            <a:srgbClr val="FF3399"/>
          </a:solidFill>
          <a:ln w="952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Arial" charset="0"/>
            </a:endParaRPr>
          </a:p>
        </p:txBody>
      </p:sp>
      <p:sp>
        <p:nvSpPr>
          <p:cNvPr id="118820" name="Rectangle 36"/>
          <p:cNvSpPr>
            <a:spLocks noChangeArrowheads="1"/>
          </p:cNvSpPr>
          <p:nvPr/>
        </p:nvSpPr>
        <p:spPr bwMode="auto">
          <a:xfrm>
            <a:off x="6478588" y="5257800"/>
            <a:ext cx="66675" cy="152400"/>
          </a:xfrm>
          <a:prstGeom prst="rect">
            <a:avLst/>
          </a:prstGeom>
          <a:solidFill>
            <a:srgbClr val="FF3399"/>
          </a:solidFill>
          <a:ln w="952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Arial" charset="0"/>
            </a:endParaRPr>
          </a:p>
        </p:txBody>
      </p:sp>
      <p:sp>
        <p:nvSpPr>
          <p:cNvPr id="118821" name="Line 37"/>
          <p:cNvSpPr>
            <a:spLocks noChangeShapeType="1"/>
          </p:cNvSpPr>
          <p:nvPr/>
        </p:nvSpPr>
        <p:spPr bwMode="auto">
          <a:xfrm>
            <a:off x="4430713" y="5181600"/>
            <a:ext cx="1055687" cy="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pPr>
              <a:defRPr/>
            </a:pPr>
            <a:endParaRPr lang="en-US">
              <a:effectLst>
                <a:outerShdw blurRad="38100" dist="38100" dir="2700000" algn="tl">
                  <a:srgbClr val="000000">
                    <a:alpha val="43137"/>
                  </a:srgbClr>
                </a:outerShdw>
              </a:effectLst>
              <a:latin typeface="Arial" charset="0"/>
            </a:endParaRPr>
          </a:p>
        </p:txBody>
      </p:sp>
      <p:sp>
        <p:nvSpPr>
          <p:cNvPr id="118822" name="Line 38"/>
          <p:cNvSpPr>
            <a:spLocks noChangeShapeType="1"/>
          </p:cNvSpPr>
          <p:nvPr/>
        </p:nvSpPr>
        <p:spPr bwMode="auto">
          <a:xfrm flipH="1" flipV="1">
            <a:off x="4441825" y="2133600"/>
            <a:ext cx="6350" cy="30480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a:effectLst>
                <a:outerShdw blurRad="38100" dist="38100" dir="2700000" algn="tl">
                  <a:srgbClr val="000000">
                    <a:alpha val="43137"/>
                  </a:srgbClr>
                </a:outerShdw>
              </a:effectLst>
              <a:latin typeface="Arial" charset="0"/>
            </a:endParaRPr>
          </a:p>
        </p:txBody>
      </p:sp>
      <p:sp>
        <p:nvSpPr>
          <p:cNvPr id="62503" name="Text Box 39"/>
          <p:cNvSpPr txBox="1">
            <a:spLocks noChangeArrowheads="1"/>
          </p:cNvSpPr>
          <p:nvPr/>
        </p:nvSpPr>
        <p:spPr bwMode="auto">
          <a:xfrm>
            <a:off x="3500209" y="1092200"/>
            <a:ext cx="2148344" cy="400110"/>
          </a:xfrm>
          <a:prstGeom prst="rect">
            <a:avLst/>
          </a:prstGeom>
          <a:noFill/>
          <a:ln w="9525">
            <a:noFill/>
            <a:miter lim="800000"/>
            <a:headEnd/>
            <a:tailEnd/>
          </a:ln>
        </p:spPr>
        <p:txBody>
          <a:bodyPr wrap="none">
            <a:spAutoFit/>
          </a:bodyPr>
          <a:lstStyle/>
          <a:p>
            <a:pPr algn="ctr"/>
            <a:r>
              <a:rPr lang="de-DE" sz="2000" dirty="0">
                <a:solidFill>
                  <a:schemeClr val="bg1"/>
                </a:solidFill>
              </a:rPr>
              <a:t>Up-front Imatinib </a:t>
            </a:r>
          </a:p>
        </p:txBody>
      </p:sp>
      <p:sp>
        <p:nvSpPr>
          <p:cNvPr id="118824" name="Line 40"/>
          <p:cNvSpPr>
            <a:spLocks noChangeShapeType="1"/>
          </p:cNvSpPr>
          <p:nvPr/>
        </p:nvSpPr>
        <p:spPr bwMode="auto">
          <a:xfrm>
            <a:off x="4448175" y="2133600"/>
            <a:ext cx="1038225" cy="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pPr>
              <a:defRPr/>
            </a:pPr>
            <a:endParaRPr lang="en-US">
              <a:effectLst>
                <a:outerShdw blurRad="38100" dist="38100" dir="2700000" algn="tl">
                  <a:srgbClr val="000000">
                    <a:alpha val="43137"/>
                  </a:srgbClr>
                </a:outerShdw>
              </a:effectLst>
              <a:latin typeface="Arial" charset="0"/>
            </a:endParaRPr>
          </a:p>
        </p:txBody>
      </p:sp>
      <p:sp>
        <p:nvSpPr>
          <p:cNvPr id="62505" name="Text Box 41"/>
          <p:cNvSpPr txBox="1">
            <a:spLocks noChangeArrowheads="1"/>
          </p:cNvSpPr>
          <p:nvPr/>
        </p:nvSpPr>
        <p:spPr bwMode="auto">
          <a:xfrm>
            <a:off x="3460298" y="5445125"/>
            <a:ext cx="1866216" cy="707886"/>
          </a:xfrm>
          <a:prstGeom prst="rect">
            <a:avLst/>
          </a:prstGeom>
          <a:noFill/>
          <a:ln w="9525">
            <a:noFill/>
            <a:miter lim="800000"/>
            <a:headEnd/>
            <a:tailEnd/>
          </a:ln>
        </p:spPr>
        <p:txBody>
          <a:bodyPr wrap="none">
            <a:spAutoFit/>
          </a:bodyPr>
          <a:lstStyle/>
          <a:p>
            <a:pPr algn="ctr"/>
            <a:r>
              <a:rPr lang="de-DE" sz="2000" dirty="0">
                <a:solidFill>
                  <a:schemeClr val="bg1"/>
                </a:solidFill>
              </a:rPr>
              <a:t>MRD-triggered</a:t>
            </a:r>
          </a:p>
          <a:p>
            <a:pPr algn="ctr"/>
            <a:r>
              <a:rPr lang="de-DE" sz="2000" dirty="0">
                <a:solidFill>
                  <a:schemeClr val="bg1"/>
                </a:solidFill>
              </a:rPr>
              <a:t>Imatinib </a:t>
            </a:r>
          </a:p>
        </p:txBody>
      </p:sp>
      <p:sp>
        <p:nvSpPr>
          <p:cNvPr id="62506" name="Text Box 42"/>
          <p:cNvSpPr txBox="1">
            <a:spLocks noChangeArrowheads="1"/>
          </p:cNvSpPr>
          <p:nvPr/>
        </p:nvSpPr>
        <p:spPr bwMode="auto">
          <a:xfrm>
            <a:off x="4211638" y="3381375"/>
            <a:ext cx="479425" cy="588963"/>
          </a:xfrm>
          <a:prstGeom prst="rect">
            <a:avLst/>
          </a:prstGeom>
          <a:solidFill>
            <a:schemeClr val="folHlink"/>
          </a:solidFill>
          <a:ln w="9525">
            <a:solidFill>
              <a:schemeClr val="tx1"/>
            </a:solidFill>
            <a:miter lim="800000"/>
            <a:headEnd/>
            <a:tailEnd/>
          </a:ln>
        </p:spPr>
        <p:txBody>
          <a:bodyPr wrap="none">
            <a:spAutoFit/>
          </a:bodyPr>
          <a:lstStyle/>
          <a:p>
            <a:pPr algn="ctr" eaLnBrk="0" hangingPunct="0"/>
            <a:r>
              <a:rPr lang="de-DE" sz="3200" dirty="0">
                <a:solidFill>
                  <a:srgbClr val="FF0000"/>
                </a:solidFill>
              </a:rPr>
              <a:t>R</a:t>
            </a:r>
          </a:p>
        </p:txBody>
      </p:sp>
      <p:sp>
        <p:nvSpPr>
          <p:cNvPr id="62507" name="Rectangle 43"/>
          <p:cNvSpPr>
            <a:spLocks noChangeArrowheads="1"/>
          </p:cNvSpPr>
          <p:nvPr/>
        </p:nvSpPr>
        <p:spPr bwMode="auto">
          <a:xfrm>
            <a:off x="3276600" y="3679825"/>
            <a:ext cx="936625" cy="396875"/>
          </a:xfrm>
          <a:prstGeom prst="rect">
            <a:avLst/>
          </a:prstGeom>
          <a:noFill/>
          <a:ln w="9525">
            <a:noFill/>
            <a:miter lim="800000"/>
            <a:headEnd/>
            <a:tailEnd/>
          </a:ln>
        </p:spPr>
        <p:txBody>
          <a:bodyPr wrap="none">
            <a:spAutoFit/>
          </a:bodyPr>
          <a:lstStyle/>
          <a:p>
            <a:r>
              <a:rPr lang="de-DE" sz="2000">
                <a:solidFill>
                  <a:schemeClr val="bg1"/>
                </a:solidFill>
              </a:rPr>
              <a:t>4-6 wks</a:t>
            </a:r>
            <a:endParaRPr lang="en-US" sz="2000">
              <a:solidFill>
                <a:schemeClr val="bg1"/>
              </a:solidFill>
            </a:endParaRPr>
          </a:p>
        </p:txBody>
      </p:sp>
      <p:sp>
        <p:nvSpPr>
          <p:cNvPr id="118828" name="Line 44"/>
          <p:cNvSpPr>
            <a:spLocks noChangeShapeType="1"/>
          </p:cNvSpPr>
          <p:nvPr/>
        </p:nvSpPr>
        <p:spPr bwMode="auto">
          <a:xfrm>
            <a:off x="3370263" y="3676650"/>
            <a:ext cx="846137" cy="0"/>
          </a:xfrm>
          <a:prstGeom prst="line">
            <a:avLst/>
          </a:prstGeom>
          <a:ln>
            <a:headEnd type="arrow" w="med" len="med"/>
            <a:tailEnd type="arrow" w="med" len="med"/>
          </a:ln>
        </p:spPr>
        <p:style>
          <a:lnRef idx="2">
            <a:schemeClr val="dk1"/>
          </a:lnRef>
          <a:fillRef idx="0">
            <a:schemeClr val="dk1"/>
          </a:fillRef>
          <a:effectRef idx="1">
            <a:schemeClr val="dk1"/>
          </a:effectRef>
          <a:fontRef idx="minor">
            <a:schemeClr val="tx1"/>
          </a:fontRef>
        </p:style>
        <p:txBody>
          <a:bodyPr/>
          <a:lstStyle/>
          <a:p>
            <a:pPr>
              <a:defRPr/>
            </a:pPr>
            <a:endParaRPr lang="en-US">
              <a:effectLst>
                <a:outerShdw blurRad="38100" dist="38100" dir="2700000" algn="tl">
                  <a:srgbClr val="000000">
                    <a:alpha val="43137"/>
                  </a:srgbClr>
                </a:outerShdw>
              </a:effectLst>
              <a:latin typeface="Arial" charset="0"/>
            </a:endParaRPr>
          </a:p>
        </p:txBody>
      </p:sp>
      <p:sp>
        <p:nvSpPr>
          <p:cNvPr id="62509" name="Text Box 45"/>
          <p:cNvSpPr txBox="1">
            <a:spLocks noChangeArrowheads="1"/>
          </p:cNvSpPr>
          <p:nvPr/>
        </p:nvSpPr>
        <p:spPr bwMode="auto">
          <a:xfrm>
            <a:off x="5343525" y="6516688"/>
            <a:ext cx="3316288" cy="457200"/>
          </a:xfrm>
          <a:prstGeom prst="rect">
            <a:avLst/>
          </a:prstGeom>
          <a:noFill/>
          <a:ln w="9525">
            <a:noFill/>
            <a:miter lim="800000"/>
            <a:headEnd/>
            <a:tailEnd/>
          </a:ln>
        </p:spPr>
        <p:txBody>
          <a:bodyPr wrap="none">
            <a:spAutoFit/>
          </a:bodyPr>
          <a:lstStyle/>
          <a:p>
            <a:r>
              <a:rPr lang="ca-ES" b="0">
                <a:solidFill>
                  <a:schemeClr val="bg1"/>
                </a:solidFill>
              </a:rPr>
              <a:t>Courtesy of O Ottmann</a:t>
            </a:r>
          </a:p>
        </p:txBody>
      </p:sp>
      <p:sp>
        <p:nvSpPr>
          <p:cNvPr id="46" name="45 Rectángulo"/>
          <p:cNvSpPr/>
          <p:nvPr/>
        </p:nvSpPr>
        <p:spPr>
          <a:xfrm>
            <a:off x="6012160" y="6488668"/>
            <a:ext cx="2356414" cy="369332"/>
          </a:xfrm>
          <a:prstGeom prst="rect">
            <a:avLst/>
          </a:prstGeom>
        </p:spPr>
        <p:txBody>
          <a:bodyPr wrap="none">
            <a:spAutoFit/>
          </a:bodyPr>
          <a:lstStyle/>
          <a:p>
            <a:r>
              <a:rPr lang="ca-ES" dirty="0" err="1" smtClean="0">
                <a:latin typeface="Calibri" pitchFamily="34" charset="0"/>
              </a:rPr>
              <a:t>Courtesy</a:t>
            </a:r>
            <a:r>
              <a:rPr lang="ca-ES" dirty="0" smtClean="0">
                <a:latin typeface="Calibri" pitchFamily="34" charset="0"/>
              </a:rPr>
              <a:t> of O </a:t>
            </a:r>
            <a:r>
              <a:rPr lang="ca-ES" dirty="0" err="1" smtClean="0">
                <a:latin typeface="Calibri" pitchFamily="34" charset="0"/>
              </a:rPr>
              <a:t>Ottmann</a:t>
            </a:r>
            <a:endParaRPr lang="ca-ES" dirty="0">
              <a:latin typeface="Calibr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026"/>
          <p:cNvSpPr>
            <a:spLocks noChangeArrowheads="1"/>
          </p:cNvSpPr>
          <p:nvPr/>
        </p:nvSpPr>
        <p:spPr bwMode="auto">
          <a:xfrm>
            <a:off x="479425" y="5829300"/>
            <a:ext cx="2063750" cy="457200"/>
          </a:xfrm>
          <a:prstGeom prst="rect">
            <a:avLst/>
          </a:prstGeom>
          <a:noFill/>
          <a:ln w="12700">
            <a:noFill/>
            <a:miter lim="800000"/>
            <a:headEnd/>
            <a:tailEnd/>
          </a:ln>
        </p:spPr>
        <p:txBody>
          <a:bodyPr wrap="none" anchor="ctr"/>
          <a:lstStyle/>
          <a:p>
            <a:endParaRPr lang="en-US"/>
          </a:p>
        </p:txBody>
      </p:sp>
      <p:sp>
        <p:nvSpPr>
          <p:cNvPr id="87043" name="Rectangle 1027"/>
          <p:cNvSpPr>
            <a:spLocks noChangeArrowheads="1"/>
          </p:cNvSpPr>
          <p:nvPr/>
        </p:nvSpPr>
        <p:spPr bwMode="auto">
          <a:xfrm>
            <a:off x="3121025" y="5829300"/>
            <a:ext cx="3136900" cy="457200"/>
          </a:xfrm>
          <a:prstGeom prst="rect">
            <a:avLst/>
          </a:prstGeom>
          <a:noFill/>
          <a:ln w="12700">
            <a:noFill/>
            <a:miter lim="800000"/>
            <a:headEnd/>
            <a:tailEnd/>
          </a:ln>
        </p:spPr>
        <p:txBody>
          <a:bodyPr wrap="none" anchor="ctr"/>
          <a:lstStyle/>
          <a:p>
            <a:endParaRPr lang="en-US"/>
          </a:p>
        </p:txBody>
      </p:sp>
      <p:sp>
        <p:nvSpPr>
          <p:cNvPr id="87044" name="Rectangle 1028"/>
          <p:cNvSpPr>
            <a:spLocks noChangeArrowheads="1"/>
          </p:cNvSpPr>
          <p:nvPr/>
        </p:nvSpPr>
        <p:spPr bwMode="auto">
          <a:xfrm>
            <a:off x="430213" y="222250"/>
            <a:ext cx="8199437" cy="527050"/>
          </a:xfrm>
          <a:prstGeom prst="rect">
            <a:avLst/>
          </a:prstGeom>
          <a:noFill/>
          <a:ln w="12700">
            <a:noFill/>
            <a:miter lim="800000"/>
            <a:headEnd/>
            <a:tailEnd/>
          </a:ln>
        </p:spPr>
        <p:txBody>
          <a:bodyPr wrap="none" lIns="84138" tIns="41275" rIns="84138" bIns="41275">
            <a:spAutoFit/>
          </a:bodyPr>
          <a:lstStyle/>
          <a:p>
            <a:pPr algn="ctr" defTabSz="711200" eaLnBrk="0" hangingPunct="0">
              <a:lnSpc>
                <a:spcPct val="120000"/>
              </a:lnSpc>
            </a:pPr>
            <a:r>
              <a:rPr lang="de-DE" sz="2400" b="1">
                <a:solidFill>
                  <a:srgbClr val="FFFF00"/>
                </a:solidFill>
              </a:rPr>
              <a:t>History of Treatment in Acute Lymphoblastic Leukemia</a:t>
            </a:r>
          </a:p>
        </p:txBody>
      </p:sp>
      <p:sp>
        <p:nvSpPr>
          <p:cNvPr id="87045" name="Rectangle 1029"/>
          <p:cNvSpPr>
            <a:spLocks noChangeArrowheads="1"/>
          </p:cNvSpPr>
          <p:nvPr/>
        </p:nvSpPr>
        <p:spPr bwMode="auto">
          <a:xfrm>
            <a:off x="5791200" y="1676400"/>
            <a:ext cx="1979613" cy="698500"/>
          </a:xfrm>
          <a:prstGeom prst="rect">
            <a:avLst/>
          </a:prstGeom>
          <a:noFill/>
          <a:ln w="12700">
            <a:noFill/>
            <a:miter lim="800000"/>
            <a:headEnd/>
            <a:tailEnd/>
          </a:ln>
        </p:spPr>
        <p:txBody>
          <a:bodyPr wrap="none" lIns="84138" tIns="41275" rIns="84138" bIns="41275">
            <a:spAutoFit/>
          </a:bodyPr>
          <a:lstStyle/>
          <a:p>
            <a:pPr algn="ctr" defTabSz="711200" eaLnBrk="0" hangingPunct="0"/>
            <a:r>
              <a:rPr lang="de-DE" sz="2000" b="1">
                <a:solidFill>
                  <a:srgbClr val="FFFF00"/>
                </a:solidFill>
              </a:rPr>
              <a:t>Subtype / MRD</a:t>
            </a:r>
          </a:p>
          <a:p>
            <a:pPr algn="ctr" defTabSz="711200" eaLnBrk="0" hangingPunct="0"/>
            <a:r>
              <a:rPr lang="de-DE" sz="2000" b="1">
                <a:solidFill>
                  <a:srgbClr val="FFFF00"/>
                </a:solidFill>
              </a:rPr>
              <a:t>Adjusted Tx</a:t>
            </a:r>
          </a:p>
        </p:txBody>
      </p:sp>
      <p:sp>
        <p:nvSpPr>
          <p:cNvPr id="87046" name="Line 1030"/>
          <p:cNvSpPr>
            <a:spLocks noChangeShapeType="1"/>
          </p:cNvSpPr>
          <p:nvPr/>
        </p:nvSpPr>
        <p:spPr bwMode="auto">
          <a:xfrm>
            <a:off x="1250950" y="2652713"/>
            <a:ext cx="0" cy="474662"/>
          </a:xfrm>
          <a:prstGeom prst="line">
            <a:avLst/>
          </a:prstGeom>
          <a:noFill/>
          <a:ln w="12700">
            <a:solidFill>
              <a:schemeClr val="bg1"/>
            </a:solidFill>
            <a:round/>
            <a:headEnd/>
            <a:tailEnd type="triangle" w="med" len="med"/>
          </a:ln>
        </p:spPr>
        <p:txBody>
          <a:bodyPr wrap="none" anchor="ctr"/>
          <a:lstStyle/>
          <a:p>
            <a:endParaRPr lang="en-US"/>
          </a:p>
        </p:txBody>
      </p:sp>
      <p:sp>
        <p:nvSpPr>
          <p:cNvPr id="87047" name="Line 1031"/>
          <p:cNvSpPr>
            <a:spLocks noChangeShapeType="1"/>
          </p:cNvSpPr>
          <p:nvPr/>
        </p:nvSpPr>
        <p:spPr bwMode="auto">
          <a:xfrm>
            <a:off x="1747838" y="2667000"/>
            <a:ext cx="0" cy="474663"/>
          </a:xfrm>
          <a:prstGeom prst="line">
            <a:avLst/>
          </a:prstGeom>
          <a:noFill/>
          <a:ln w="12700">
            <a:solidFill>
              <a:schemeClr val="bg1"/>
            </a:solidFill>
            <a:round/>
            <a:headEnd/>
            <a:tailEnd type="triangle" w="med" len="med"/>
          </a:ln>
        </p:spPr>
        <p:txBody>
          <a:bodyPr wrap="none" anchor="ctr"/>
          <a:lstStyle/>
          <a:p>
            <a:endParaRPr lang="en-US"/>
          </a:p>
        </p:txBody>
      </p:sp>
      <p:sp>
        <p:nvSpPr>
          <p:cNvPr id="87048" name="Rectangle 1032"/>
          <p:cNvSpPr>
            <a:spLocks noChangeArrowheads="1"/>
          </p:cNvSpPr>
          <p:nvPr/>
        </p:nvSpPr>
        <p:spPr bwMode="auto">
          <a:xfrm>
            <a:off x="0" y="1227138"/>
            <a:ext cx="1081088" cy="544512"/>
          </a:xfrm>
          <a:prstGeom prst="rect">
            <a:avLst/>
          </a:prstGeom>
          <a:noFill/>
          <a:ln w="12700">
            <a:noFill/>
            <a:miter lim="800000"/>
            <a:headEnd/>
            <a:tailEnd/>
          </a:ln>
        </p:spPr>
        <p:txBody>
          <a:bodyPr wrap="none" lIns="84138" tIns="41275" rIns="84138" bIns="41275">
            <a:spAutoFit/>
          </a:bodyPr>
          <a:lstStyle/>
          <a:p>
            <a:pPr defTabSz="711200" eaLnBrk="0" hangingPunct="0"/>
            <a:r>
              <a:rPr lang="de-DE" sz="1500" b="1">
                <a:solidFill>
                  <a:schemeClr val="bg1"/>
                </a:solidFill>
              </a:rPr>
              <a:t>Cure Rate</a:t>
            </a:r>
          </a:p>
          <a:p>
            <a:pPr defTabSz="711200" eaLnBrk="0" hangingPunct="0"/>
            <a:r>
              <a:rPr lang="de-DE" sz="1500" b="1">
                <a:solidFill>
                  <a:schemeClr val="bg1"/>
                </a:solidFill>
              </a:rPr>
              <a:t>     (%)</a:t>
            </a:r>
          </a:p>
        </p:txBody>
      </p:sp>
      <p:sp>
        <p:nvSpPr>
          <p:cNvPr id="87049" name="Rectangle 1033"/>
          <p:cNvSpPr>
            <a:spLocks noChangeArrowheads="1"/>
          </p:cNvSpPr>
          <p:nvPr/>
        </p:nvSpPr>
        <p:spPr bwMode="auto">
          <a:xfrm>
            <a:off x="762000" y="1898650"/>
            <a:ext cx="1947863" cy="387350"/>
          </a:xfrm>
          <a:prstGeom prst="rect">
            <a:avLst/>
          </a:prstGeom>
          <a:noFill/>
          <a:ln w="12700">
            <a:noFill/>
            <a:miter lim="800000"/>
            <a:headEnd/>
            <a:tailEnd/>
          </a:ln>
        </p:spPr>
        <p:txBody>
          <a:bodyPr wrap="none" lIns="84138" tIns="41275" rIns="84138" bIns="41275">
            <a:spAutoFit/>
          </a:bodyPr>
          <a:lstStyle/>
          <a:p>
            <a:pPr defTabSz="711200" eaLnBrk="0" hangingPunct="0"/>
            <a:r>
              <a:rPr lang="de-DE" sz="2000" b="1" dirty="0">
                <a:solidFill>
                  <a:srgbClr val="FF6600"/>
                </a:solidFill>
              </a:rPr>
              <a:t>Chemotherapy</a:t>
            </a:r>
            <a:endParaRPr lang="de-DE" sz="1400" b="1" u="sng" dirty="0">
              <a:solidFill>
                <a:srgbClr val="FF6600"/>
              </a:solidFill>
            </a:endParaRPr>
          </a:p>
        </p:txBody>
      </p:sp>
      <p:sp>
        <p:nvSpPr>
          <p:cNvPr id="87050" name="Rectangle 1034"/>
          <p:cNvSpPr>
            <a:spLocks noChangeArrowheads="1"/>
          </p:cNvSpPr>
          <p:nvPr/>
        </p:nvSpPr>
        <p:spPr bwMode="auto">
          <a:xfrm>
            <a:off x="1577975" y="2263775"/>
            <a:ext cx="1171575" cy="330200"/>
          </a:xfrm>
          <a:prstGeom prst="rect">
            <a:avLst/>
          </a:prstGeom>
          <a:noFill/>
          <a:ln w="12700">
            <a:noFill/>
            <a:miter lim="800000"/>
            <a:headEnd/>
            <a:tailEnd/>
          </a:ln>
        </p:spPr>
        <p:txBody>
          <a:bodyPr wrap="none" lIns="84138" tIns="41275" rIns="84138" bIns="41275">
            <a:spAutoFit/>
          </a:bodyPr>
          <a:lstStyle/>
          <a:p>
            <a:pPr defTabSz="711200" eaLnBrk="0" hangingPunct="0"/>
            <a:r>
              <a:rPr lang="de-DE" sz="1600" b="1">
                <a:solidFill>
                  <a:schemeClr val="bg1"/>
                </a:solidFill>
              </a:rPr>
              <a:t>Combined</a:t>
            </a:r>
          </a:p>
        </p:txBody>
      </p:sp>
      <p:sp>
        <p:nvSpPr>
          <p:cNvPr id="87051" name="Rectangle 1035"/>
          <p:cNvSpPr>
            <a:spLocks noChangeArrowheads="1"/>
          </p:cNvSpPr>
          <p:nvPr/>
        </p:nvSpPr>
        <p:spPr bwMode="auto">
          <a:xfrm>
            <a:off x="838200" y="2263775"/>
            <a:ext cx="785813" cy="330200"/>
          </a:xfrm>
          <a:prstGeom prst="rect">
            <a:avLst/>
          </a:prstGeom>
          <a:noFill/>
          <a:ln w="12700">
            <a:noFill/>
            <a:miter lim="800000"/>
            <a:headEnd/>
            <a:tailEnd/>
          </a:ln>
        </p:spPr>
        <p:txBody>
          <a:bodyPr wrap="none" lIns="84138" tIns="41275" rIns="84138" bIns="41275">
            <a:spAutoFit/>
          </a:bodyPr>
          <a:lstStyle/>
          <a:p>
            <a:pPr defTabSz="711200" eaLnBrk="0" hangingPunct="0"/>
            <a:r>
              <a:rPr lang="de-DE" sz="1600" b="1">
                <a:solidFill>
                  <a:schemeClr val="bg1"/>
                </a:solidFill>
              </a:rPr>
              <a:t>Single</a:t>
            </a:r>
            <a:endParaRPr lang="de-DE" sz="1300" b="1">
              <a:solidFill>
                <a:schemeClr val="bg1"/>
              </a:solidFill>
            </a:endParaRPr>
          </a:p>
        </p:txBody>
      </p:sp>
      <p:grpSp>
        <p:nvGrpSpPr>
          <p:cNvPr id="2" name="Group 1036"/>
          <p:cNvGrpSpPr>
            <a:grpSpLocks/>
          </p:cNvGrpSpPr>
          <p:nvPr/>
        </p:nvGrpSpPr>
        <p:grpSpPr bwMode="auto">
          <a:xfrm>
            <a:off x="2125663" y="2819400"/>
            <a:ext cx="1608137" cy="1019175"/>
            <a:chOff x="1392" y="1488"/>
            <a:chExt cx="1013" cy="642"/>
          </a:xfrm>
        </p:grpSpPr>
        <p:sp>
          <p:nvSpPr>
            <p:cNvPr id="87083" name="Line 1037"/>
            <p:cNvSpPr>
              <a:spLocks noChangeShapeType="1"/>
            </p:cNvSpPr>
            <p:nvPr/>
          </p:nvSpPr>
          <p:spPr bwMode="auto">
            <a:xfrm>
              <a:off x="1909" y="1912"/>
              <a:ext cx="1" cy="218"/>
            </a:xfrm>
            <a:prstGeom prst="line">
              <a:avLst/>
            </a:prstGeom>
            <a:noFill/>
            <a:ln w="12700">
              <a:solidFill>
                <a:schemeClr val="bg1"/>
              </a:solidFill>
              <a:round/>
              <a:headEnd/>
              <a:tailEnd type="triangle" w="med" len="med"/>
            </a:ln>
          </p:spPr>
          <p:txBody>
            <a:bodyPr wrap="none" anchor="ctr"/>
            <a:lstStyle/>
            <a:p>
              <a:endParaRPr lang="en-US"/>
            </a:p>
          </p:txBody>
        </p:sp>
        <p:sp>
          <p:nvSpPr>
            <p:cNvPr id="87084" name="Rectangle 1038"/>
            <p:cNvSpPr>
              <a:spLocks noChangeArrowheads="1"/>
            </p:cNvSpPr>
            <p:nvPr/>
          </p:nvSpPr>
          <p:spPr bwMode="auto">
            <a:xfrm>
              <a:off x="1392" y="1488"/>
              <a:ext cx="1013" cy="436"/>
            </a:xfrm>
            <a:prstGeom prst="rect">
              <a:avLst/>
            </a:prstGeom>
            <a:noFill/>
            <a:ln w="12700">
              <a:noFill/>
              <a:miter lim="800000"/>
              <a:headEnd/>
              <a:tailEnd/>
            </a:ln>
          </p:spPr>
          <p:txBody>
            <a:bodyPr wrap="none" lIns="84138" tIns="41275" rIns="84138" bIns="41275">
              <a:spAutoFit/>
            </a:bodyPr>
            <a:lstStyle/>
            <a:p>
              <a:pPr algn="ctr" defTabSz="711200" eaLnBrk="0" hangingPunct="0"/>
              <a:r>
                <a:rPr lang="de-DE" sz="2000" b="1" dirty="0">
                  <a:solidFill>
                    <a:srgbClr val="66FFFF"/>
                  </a:solidFill>
                </a:rPr>
                <a:t>CNS</a:t>
              </a:r>
            </a:p>
            <a:p>
              <a:pPr algn="ctr" defTabSz="711200" eaLnBrk="0" hangingPunct="0"/>
              <a:r>
                <a:rPr lang="de-DE" sz="2000" b="1" dirty="0">
                  <a:solidFill>
                    <a:srgbClr val="66FFFF"/>
                  </a:solidFill>
                </a:rPr>
                <a:t>Prophylaxis</a:t>
              </a:r>
              <a:endParaRPr lang="de-DE" sz="1300" b="1" dirty="0"/>
            </a:p>
          </p:txBody>
        </p:sp>
      </p:grpSp>
      <p:sp>
        <p:nvSpPr>
          <p:cNvPr id="87053" name="Line 1039"/>
          <p:cNvSpPr>
            <a:spLocks noChangeShapeType="1"/>
          </p:cNvSpPr>
          <p:nvPr/>
        </p:nvSpPr>
        <p:spPr bwMode="auto">
          <a:xfrm>
            <a:off x="795338" y="5757863"/>
            <a:ext cx="7273925" cy="0"/>
          </a:xfrm>
          <a:prstGeom prst="line">
            <a:avLst/>
          </a:prstGeom>
          <a:noFill/>
          <a:ln w="12700">
            <a:solidFill>
              <a:schemeClr val="bg1"/>
            </a:solidFill>
            <a:round/>
            <a:headEnd/>
            <a:tailEnd/>
          </a:ln>
        </p:spPr>
        <p:txBody>
          <a:bodyPr wrap="none" anchor="ctr"/>
          <a:lstStyle/>
          <a:p>
            <a:endParaRPr lang="en-US"/>
          </a:p>
        </p:txBody>
      </p:sp>
      <p:sp>
        <p:nvSpPr>
          <p:cNvPr id="87054" name="Freeform 1040"/>
          <p:cNvSpPr>
            <a:spLocks/>
          </p:cNvSpPr>
          <p:nvPr/>
        </p:nvSpPr>
        <p:spPr bwMode="auto">
          <a:xfrm>
            <a:off x="774700" y="1833563"/>
            <a:ext cx="1588" cy="3890962"/>
          </a:xfrm>
          <a:custGeom>
            <a:avLst/>
            <a:gdLst>
              <a:gd name="T0" fmla="*/ 0 w 1"/>
              <a:gd name="T1" fmla="*/ 3889375 h 2451"/>
              <a:gd name="T2" fmla="*/ 0 w 1"/>
              <a:gd name="T3" fmla="*/ 1639887 h 2451"/>
              <a:gd name="T4" fmla="*/ 0 w 1"/>
              <a:gd name="T5" fmla="*/ 485775 h 2451"/>
              <a:gd name="T6" fmla="*/ 0 w 1"/>
              <a:gd name="T7" fmla="*/ 60325 h 2451"/>
              <a:gd name="T8" fmla="*/ 0 w 1"/>
              <a:gd name="T9" fmla="*/ 0 h 2451"/>
              <a:gd name="T10" fmla="*/ 0 60000 65536"/>
              <a:gd name="T11" fmla="*/ 0 60000 65536"/>
              <a:gd name="T12" fmla="*/ 0 60000 65536"/>
              <a:gd name="T13" fmla="*/ 0 60000 65536"/>
              <a:gd name="T14" fmla="*/ 0 60000 65536"/>
              <a:gd name="T15" fmla="*/ 0 w 1"/>
              <a:gd name="T16" fmla="*/ 0 h 2451"/>
              <a:gd name="T17" fmla="*/ 1 w 1"/>
              <a:gd name="T18" fmla="*/ 2451 h 2451"/>
            </a:gdLst>
            <a:ahLst/>
            <a:cxnLst>
              <a:cxn ang="T10">
                <a:pos x="T0" y="T1"/>
              </a:cxn>
              <a:cxn ang="T11">
                <a:pos x="T2" y="T3"/>
              </a:cxn>
              <a:cxn ang="T12">
                <a:pos x="T4" y="T5"/>
              </a:cxn>
              <a:cxn ang="T13">
                <a:pos x="T6" y="T7"/>
              </a:cxn>
              <a:cxn ang="T14">
                <a:pos x="T8" y="T9"/>
              </a:cxn>
            </a:cxnLst>
            <a:rect l="T15" t="T16" r="T17" b="T18"/>
            <a:pathLst>
              <a:path w="1" h="2451">
                <a:moveTo>
                  <a:pt x="0" y="2450"/>
                </a:moveTo>
                <a:lnTo>
                  <a:pt x="0" y="1033"/>
                </a:lnTo>
                <a:lnTo>
                  <a:pt x="0" y="306"/>
                </a:lnTo>
                <a:lnTo>
                  <a:pt x="0" y="38"/>
                </a:lnTo>
                <a:lnTo>
                  <a:pt x="0" y="0"/>
                </a:lnTo>
              </a:path>
            </a:pathLst>
          </a:custGeom>
          <a:noFill/>
          <a:ln w="12700" cap="rnd">
            <a:solidFill>
              <a:schemeClr val="bg1"/>
            </a:solidFill>
            <a:round/>
            <a:headEnd/>
            <a:tailEnd/>
          </a:ln>
        </p:spPr>
        <p:txBody>
          <a:bodyPr/>
          <a:lstStyle/>
          <a:p>
            <a:endParaRPr lang="en-US"/>
          </a:p>
        </p:txBody>
      </p:sp>
      <p:sp>
        <p:nvSpPr>
          <p:cNvPr id="87055" name="Freeform 1041"/>
          <p:cNvSpPr>
            <a:spLocks/>
          </p:cNvSpPr>
          <p:nvPr/>
        </p:nvSpPr>
        <p:spPr bwMode="auto">
          <a:xfrm>
            <a:off x="806450" y="2481263"/>
            <a:ext cx="5929313" cy="3224212"/>
          </a:xfrm>
          <a:custGeom>
            <a:avLst/>
            <a:gdLst>
              <a:gd name="T0" fmla="*/ 0 w 3735"/>
              <a:gd name="T1" fmla="*/ 3224212 h 2031"/>
              <a:gd name="T2" fmla="*/ 180975 w 3735"/>
              <a:gd name="T3" fmla="*/ 3205162 h 2031"/>
              <a:gd name="T4" fmla="*/ 395288 w 3735"/>
              <a:gd name="T5" fmla="*/ 3165475 h 2031"/>
              <a:gd name="T6" fmla="*/ 576263 w 3735"/>
              <a:gd name="T7" fmla="*/ 3135312 h 2031"/>
              <a:gd name="T8" fmla="*/ 715963 w 3735"/>
              <a:gd name="T9" fmla="*/ 3057525 h 2031"/>
              <a:gd name="T10" fmla="*/ 852488 w 3735"/>
              <a:gd name="T11" fmla="*/ 2938462 h 2031"/>
              <a:gd name="T12" fmla="*/ 1216025 w 3735"/>
              <a:gd name="T13" fmla="*/ 2249487 h 2031"/>
              <a:gd name="T14" fmla="*/ 1292225 w 3735"/>
              <a:gd name="T15" fmla="*/ 2152650 h 2031"/>
              <a:gd name="T16" fmla="*/ 1366838 w 3735"/>
              <a:gd name="T17" fmla="*/ 2082800 h 2031"/>
              <a:gd name="T18" fmla="*/ 1504950 w 3735"/>
              <a:gd name="T19" fmla="*/ 2033587 h 2031"/>
              <a:gd name="T20" fmla="*/ 1628775 w 3735"/>
              <a:gd name="T21" fmla="*/ 2005012 h 2031"/>
              <a:gd name="T22" fmla="*/ 1747838 w 3735"/>
              <a:gd name="T23" fmla="*/ 2005012 h 2031"/>
              <a:gd name="T24" fmla="*/ 1868488 w 3735"/>
              <a:gd name="T25" fmla="*/ 2005012 h 2031"/>
              <a:gd name="T26" fmla="*/ 1992313 w 3735"/>
              <a:gd name="T27" fmla="*/ 1995487 h 2031"/>
              <a:gd name="T28" fmla="*/ 2127250 w 3735"/>
              <a:gd name="T29" fmla="*/ 1974850 h 2031"/>
              <a:gd name="T30" fmla="*/ 2235200 w 3735"/>
              <a:gd name="T31" fmla="*/ 1936750 h 2031"/>
              <a:gd name="T32" fmla="*/ 2357438 w 3735"/>
              <a:gd name="T33" fmla="*/ 1857375 h 2031"/>
              <a:gd name="T34" fmla="*/ 2417763 w 3735"/>
              <a:gd name="T35" fmla="*/ 1758950 h 2031"/>
              <a:gd name="T36" fmla="*/ 2690813 w 3735"/>
              <a:gd name="T37" fmla="*/ 1181100 h 2031"/>
              <a:gd name="T38" fmla="*/ 2813050 w 3735"/>
              <a:gd name="T39" fmla="*/ 1111250 h 2031"/>
              <a:gd name="T40" fmla="*/ 2887663 w 3735"/>
              <a:gd name="T41" fmla="*/ 1092200 h 2031"/>
              <a:gd name="T42" fmla="*/ 3028950 w 3735"/>
              <a:gd name="T43" fmla="*/ 1039812 h 2031"/>
              <a:gd name="T44" fmla="*/ 3157538 w 3735"/>
              <a:gd name="T45" fmla="*/ 1014412 h 2031"/>
              <a:gd name="T46" fmla="*/ 3246438 w 3735"/>
              <a:gd name="T47" fmla="*/ 976313 h 2031"/>
              <a:gd name="T48" fmla="*/ 3349626 w 3735"/>
              <a:gd name="T49" fmla="*/ 938213 h 2031"/>
              <a:gd name="T50" fmla="*/ 3427413 w 3735"/>
              <a:gd name="T51" fmla="*/ 911225 h 2031"/>
              <a:gd name="T52" fmla="*/ 3505201 w 3735"/>
              <a:gd name="T53" fmla="*/ 873125 h 2031"/>
              <a:gd name="T54" fmla="*/ 3594101 w 3735"/>
              <a:gd name="T55" fmla="*/ 808037 h 2031"/>
              <a:gd name="T56" fmla="*/ 3697288 w 3735"/>
              <a:gd name="T57" fmla="*/ 692150 h 2031"/>
              <a:gd name="T58" fmla="*/ 3775076 w 3735"/>
              <a:gd name="T59" fmla="*/ 654050 h 2031"/>
              <a:gd name="T60" fmla="*/ 3800476 w 3735"/>
              <a:gd name="T61" fmla="*/ 576262 h 2031"/>
              <a:gd name="T62" fmla="*/ 3890963 w 3735"/>
              <a:gd name="T63" fmla="*/ 501650 h 2031"/>
              <a:gd name="T64" fmla="*/ 3952876 w 3735"/>
              <a:gd name="T65" fmla="*/ 403225 h 2031"/>
              <a:gd name="T66" fmla="*/ 4019551 w 3735"/>
              <a:gd name="T67" fmla="*/ 306387 h 2031"/>
              <a:gd name="T68" fmla="*/ 4105276 w 3735"/>
              <a:gd name="T69" fmla="*/ 236538 h 2031"/>
              <a:gd name="T70" fmla="*/ 4213226 w 3735"/>
              <a:gd name="T71" fmla="*/ 187325 h 2031"/>
              <a:gd name="T72" fmla="*/ 4303713 w 3735"/>
              <a:gd name="T73" fmla="*/ 176212 h 2031"/>
              <a:gd name="T74" fmla="*/ 4470401 w 3735"/>
              <a:gd name="T75" fmla="*/ 158750 h 2031"/>
              <a:gd name="T76" fmla="*/ 4637088 w 3735"/>
              <a:gd name="T77" fmla="*/ 138112 h 2031"/>
              <a:gd name="T78" fmla="*/ 4849813 w 3735"/>
              <a:gd name="T79" fmla="*/ 119063 h 2031"/>
              <a:gd name="T80" fmla="*/ 5048251 w 3735"/>
              <a:gd name="T81" fmla="*/ 98425 h 2031"/>
              <a:gd name="T82" fmla="*/ 5246688 w 3735"/>
              <a:gd name="T83" fmla="*/ 68262 h 2031"/>
              <a:gd name="T84" fmla="*/ 5413376 w 3735"/>
              <a:gd name="T85" fmla="*/ 49212 h 2031"/>
              <a:gd name="T86" fmla="*/ 5549901 w 3735"/>
              <a:gd name="T87" fmla="*/ 39687 h 2031"/>
              <a:gd name="T88" fmla="*/ 5716588 w 3735"/>
              <a:gd name="T89" fmla="*/ 20637 h 2031"/>
              <a:gd name="T90" fmla="*/ 5929313 w 3735"/>
              <a:gd name="T91" fmla="*/ 0 h 203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35"/>
              <a:gd name="T139" fmla="*/ 0 h 2031"/>
              <a:gd name="T140" fmla="*/ 3735 w 3735"/>
              <a:gd name="T141" fmla="*/ 2031 h 203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35" h="2031">
                <a:moveTo>
                  <a:pt x="0" y="2031"/>
                </a:moveTo>
                <a:lnTo>
                  <a:pt x="114" y="2019"/>
                </a:lnTo>
                <a:lnTo>
                  <a:pt x="249" y="1994"/>
                </a:lnTo>
                <a:lnTo>
                  <a:pt x="363" y="1975"/>
                </a:lnTo>
                <a:lnTo>
                  <a:pt x="451" y="1926"/>
                </a:lnTo>
                <a:lnTo>
                  <a:pt x="537" y="1851"/>
                </a:lnTo>
                <a:lnTo>
                  <a:pt x="766" y="1417"/>
                </a:lnTo>
                <a:lnTo>
                  <a:pt x="814" y="1356"/>
                </a:lnTo>
                <a:lnTo>
                  <a:pt x="861" y="1312"/>
                </a:lnTo>
                <a:lnTo>
                  <a:pt x="948" y="1281"/>
                </a:lnTo>
                <a:lnTo>
                  <a:pt x="1026" y="1263"/>
                </a:lnTo>
                <a:lnTo>
                  <a:pt x="1101" y="1263"/>
                </a:lnTo>
                <a:lnTo>
                  <a:pt x="1177" y="1263"/>
                </a:lnTo>
                <a:lnTo>
                  <a:pt x="1255" y="1257"/>
                </a:lnTo>
                <a:lnTo>
                  <a:pt x="1340" y="1244"/>
                </a:lnTo>
                <a:lnTo>
                  <a:pt x="1408" y="1220"/>
                </a:lnTo>
                <a:lnTo>
                  <a:pt x="1485" y="1170"/>
                </a:lnTo>
                <a:lnTo>
                  <a:pt x="1523" y="1108"/>
                </a:lnTo>
                <a:lnTo>
                  <a:pt x="1695" y="744"/>
                </a:lnTo>
                <a:lnTo>
                  <a:pt x="1772" y="700"/>
                </a:lnTo>
                <a:lnTo>
                  <a:pt x="1819" y="688"/>
                </a:lnTo>
                <a:lnTo>
                  <a:pt x="1908" y="655"/>
                </a:lnTo>
                <a:lnTo>
                  <a:pt x="1989" y="639"/>
                </a:lnTo>
                <a:lnTo>
                  <a:pt x="2045" y="615"/>
                </a:lnTo>
                <a:lnTo>
                  <a:pt x="2110" y="591"/>
                </a:lnTo>
                <a:lnTo>
                  <a:pt x="2159" y="574"/>
                </a:lnTo>
                <a:lnTo>
                  <a:pt x="2208" y="550"/>
                </a:lnTo>
                <a:lnTo>
                  <a:pt x="2264" y="509"/>
                </a:lnTo>
                <a:lnTo>
                  <a:pt x="2329" y="436"/>
                </a:lnTo>
                <a:lnTo>
                  <a:pt x="2378" y="412"/>
                </a:lnTo>
                <a:lnTo>
                  <a:pt x="2394" y="363"/>
                </a:lnTo>
                <a:lnTo>
                  <a:pt x="2451" y="316"/>
                </a:lnTo>
                <a:lnTo>
                  <a:pt x="2490" y="254"/>
                </a:lnTo>
                <a:lnTo>
                  <a:pt x="2532" y="193"/>
                </a:lnTo>
                <a:lnTo>
                  <a:pt x="2586" y="149"/>
                </a:lnTo>
                <a:lnTo>
                  <a:pt x="2654" y="118"/>
                </a:lnTo>
                <a:lnTo>
                  <a:pt x="2711" y="111"/>
                </a:lnTo>
                <a:lnTo>
                  <a:pt x="2816" y="100"/>
                </a:lnTo>
                <a:lnTo>
                  <a:pt x="2921" y="87"/>
                </a:lnTo>
                <a:lnTo>
                  <a:pt x="3055" y="75"/>
                </a:lnTo>
                <a:lnTo>
                  <a:pt x="3180" y="62"/>
                </a:lnTo>
                <a:lnTo>
                  <a:pt x="3305" y="43"/>
                </a:lnTo>
                <a:lnTo>
                  <a:pt x="3410" y="31"/>
                </a:lnTo>
                <a:lnTo>
                  <a:pt x="3496" y="25"/>
                </a:lnTo>
                <a:lnTo>
                  <a:pt x="3601" y="13"/>
                </a:lnTo>
                <a:lnTo>
                  <a:pt x="3735" y="0"/>
                </a:lnTo>
              </a:path>
            </a:pathLst>
          </a:custGeom>
          <a:noFill/>
          <a:ln w="57150" cap="rnd">
            <a:solidFill>
              <a:srgbClr val="FF0000"/>
            </a:solidFill>
            <a:round/>
            <a:headEnd/>
            <a:tailEnd/>
          </a:ln>
        </p:spPr>
        <p:txBody>
          <a:bodyPr/>
          <a:lstStyle/>
          <a:p>
            <a:endParaRPr lang="en-US"/>
          </a:p>
        </p:txBody>
      </p:sp>
      <p:sp>
        <p:nvSpPr>
          <p:cNvPr id="87056" name="Rectangle 1042"/>
          <p:cNvSpPr>
            <a:spLocks noChangeArrowheads="1"/>
          </p:cNvSpPr>
          <p:nvPr/>
        </p:nvSpPr>
        <p:spPr bwMode="auto">
          <a:xfrm>
            <a:off x="257175" y="2609850"/>
            <a:ext cx="414338" cy="344488"/>
          </a:xfrm>
          <a:prstGeom prst="rect">
            <a:avLst/>
          </a:prstGeom>
          <a:noFill/>
          <a:ln w="12700">
            <a:noFill/>
            <a:miter lim="800000"/>
            <a:headEnd/>
            <a:tailEnd/>
          </a:ln>
        </p:spPr>
        <p:txBody>
          <a:bodyPr wrap="none" lIns="84138" tIns="41275" rIns="84138" bIns="41275">
            <a:spAutoFit/>
          </a:bodyPr>
          <a:lstStyle/>
          <a:p>
            <a:pPr defTabSz="711200" eaLnBrk="0" hangingPunct="0"/>
            <a:r>
              <a:rPr lang="de-DE" sz="1700" b="1">
                <a:solidFill>
                  <a:schemeClr val="bg1"/>
                </a:solidFill>
              </a:rPr>
              <a:t>70</a:t>
            </a:r>
          </a:p>
        </p:txBody>
      </p:sp>
      <p:sp>
        <p:nvSpPr>
          <p:cNvPr id="87057" name="Rectangle 1043"/>
          <p:cNvSpPr>
            <a:spLocks noChangeArrowheads="1"/>
          </p:cNvSpPr>
          <p:nvPr/>
        </p:nvSpPr>
        <p:spPr bwMode="auto">
          <a:xfrm>
            <a:off x="257175" y="3048000"/>
            <a:ext cx="414338" cy="344488"/>
          </a:xfrm>
          <a:prstGeom prst="rect">
            <a:avLst/>
          </a:prstGeom>
          <a:noFill/>
          <a:ln w="12700">
            <a:noFill/>
            <a:miter lim="800000"/>
            <a:headEnd/>
            <a:tailEnd/>
          </a:ln>
        </p:spPr>
        <p:txBody>
          <a:bodyPr wrap="none" lIns="84138" tIns="41275" rIns="84138" bIns="41275">
            <a:spAutoFit/>
          </a:bodyPr>
          <a:lstStyle/>
          <a:p>
            <a:pPr defTabSz="711200" eaLnBrk="0" hangingPunct="0"/>
            <a:r>
              <a:rPr lang="de-DE" sz="1700" b="1">
                <a:solidFill>
                  <a:schemeClr val="bg1"/>
                </a:solidFill>
              </a:rPr>
              <a:t>60</a:t>
            </a:r>
          </a:p>
        </p:txBody>
      </p:sp>
      <p:sp>
        <p:nvSpPr>
          <p:cNvPr id="87058" name="Rectangle 1044"/>
          <p:cNvSpPr>
            <a:spLocks noChangeArrowheads="1"/>
          </p:cNvSpPr>
          <p:nvPr/>
        </p:nvSpPr>
        <p:spPr bwMode="auto">
          <a:xfrm>
            <a:off x="257175" y="3430588"/>
            <a:ext cx="414338" cy="344487"/>
          </a:xfrm>
          <a:prstGeom prst="rect">
            <a:avLst/>
          </a:prstGeom>
          <a:noFill/>
          <a:ln w="12700">
            <a:noFill/>
            <a:miter lim="800000"/>
            <a:headEnd/>
            <a:tailEnd/>
          </a:ln>
        </p:spPr>
        <p:txBody>
          <a:bodyPr wrap="none" lIns="84138" tIns="41275" rIns="84138" bIns="41275">
            <a:spAutoFit/>
          </a:bodyPr>
          <a:lstStyle/>
          <a:p>
            <a:pPr defTabSz="711200" eaLnBrk="0" hangingPunct="0"/>
            <a:r>
              <a:rPr lang="de-DE" sz="1700" b="1">
                <a:solidFill>
                  <a:schemeClr val="bg1"/>
                </a:solidFill>
              </a:rPr>
              <a:t>50</a:t>
            </a:r>
          </a:p>
        </p:txBody>
      </p:sp>
      <p:sp>
        <p:nvSpPr>
          <p:cNvPr id="87059" name="Rectangle 1045"/>
          <p:cNvSpPr>
            <a:spLocks noChangeArrowheads="1"/>
          </p:cNvSpPr>
          <p:nvPr/>
        </p:nvSpPr>
        <p:spPr bwMode="auto">
          <a:xfrm>
            <a:off x="257175" y="3867150"/>
            <a:ext cx="414338" cy="344488"/>
          </a:xfrm>
          <a:prstGeom prst="rect">
            <a:avLst/>
          </a:prstGeom>
          <a:noFill/>
          <a:ln w="12700">
            <a:noFill/>
            <a:miter lim="800000"/>
            <a:headEnd/>
            <a:tailEnd/>
          </a:ln>
        </p:spPr>
        <p:txBody>
          <a:bodyPr wrap="none" lIns="84138" tIns="41275" rIns="84138" bIns="41275">
            <a:spAutoFit/>
          </a:bodyPr>
          <a:lstStyle/>
          <a:p>
            <a:pPr defTabSz="711200" eaLnBrk="0" hangingPunct="0"/>
            <a:r>
              <a:rPr lang="de-DE" sz="1700" b="1">
                <a:solidFill>
                  <a:schemeClr val="bg1"/>
                </a:solidFill>
              </a:rPr>
              <a:t>40</a:t>
            </a:r>
          </a:p>
        </p:txBody>
      </p:sp>
      <p:sp>
        <p:nvSpPr>
          <p:cNvPr id="87060" name="Rectangle 1046"/>
          <p:cNvSpPr>
            <a:spLocks noChangeArrowheads="1"/>
          </p:cNvSpPr>
          <p:nvPr/>
        </p:nvSpPr>
        <p:spPr bwMode="auto">
          <a:xfrm>
            <a:off x="257175" y="4303713"/>
            <a:ext cx="414338" cy="344487"/>
          </a:xfrm>
          <a:prstGeom prst="rect">
            <a:avLst/>
          </a:prstGeom>
          <a:noFill/>
          <a:ln w="12700">
            <a:noFill/>
            <a:miter lim="800000"/>
            <a:headEnd/>
            <a:tailEnd/>
          </a:ln>
        </p:spPr>
        <p:txBody>
          <a:bodyPr wrap="none" lIns="84138" tIns="41275" rIns="84138" bIns="41275">
            <a:spAutoFit/>
          </a:bodyPr>
          <a:lstStyle/>
          <a:p>
            <a:pPr defTabSz="711200" eaLnBrk="0" hangingPunct="0"/>
            <a:r>
              <a:rPr lang="de-DE" sz="1700" b="1">
                <a:solidFill>
                  <a:schemeClr val="bg1"/>
                </a:solidFill>
              </a:rPr>
              <a:t>30</a:t>
            </a:r>
          </a:p>
        </p:txBody>
      </p:sp>
      <p:sp>
        <p:nvSpPr>
          <p:cNvPr id="87061" name="Rectangle 1047"/>
          <p:cNvSpPr>
            <a:spLocks noChangeArrowheads="1"/>
          </p:cNvSpPr>
          <p:nvPr/>
        </p:nvSpPr>
        <p:spPr bwMode="auto">
          <a:xfrm>
            <a:off x="257175" y="4686300"/>
            <a:ext cx="414338" cy="344488"/>
          </a:xfrm>
          <a:prstGeom prst="rect">
            <a:avLst/>
          </a:prstGeom>
          <a:noFill/>
          <a:ln w="12700">
            <a:noFill/>
            <a:miter lim="800000"/>
            <a:headEnd/>
            <a:tailEnd/>
          </a:ln>
        </p:spPr>
        <p:txBody>
          <a:bodyPr wrap="none" lIns="84138" tIns="41275" rIns="84138" bIns="41275">
            <a:spAutoFit/>
          </a:bodyPr>
          <a:lstStyle/>
          <a:p>
            <a:pPr defTabSz="711200" eaLnBrk="0" hangingPunct="0"/>
            <a:r>
              <a:rPr lang="de-DE" sz="1700" b="1">
                <a:solidFill>
                  <a:schemeClr val="bg1"/>
                </a:solidFill>
              </a:rPr>
              <a:t>20</a:t>
            </a:r>
          </a:p>
        </p:txBody>
      </p:sp>
      <p:sp>
        <p:nvSpPr>
          <p:cNvPr id="87062" name="Rectangle 1048"/>
          <p:cNvSpPr>
            <a:spLocks noChangeArrowheads="1"/>
          </p:cNvSpPr>
          <p:nvPr/>
        </p:nvSpPr>
        <p:spPr bwMode="auto">
          <a:xfrm>
            <a:off x="257175" y="5178425"/>
            <a:ext cx="414338" cy="344488"/>
          </a:xfrm>
          <a:prstGeom prst="rect">
            <a:avLst/>
          </a:prstGeom>
          <a:noFill/>
          <a:ln w="12700">
            <a:noFill/>
            <a:miter lim="800000"/>
            <a:headEnd/>
            <a:tailEnd/>
          </a:ln>
        </p:spPr>
        <p:txBody>
          <a:bodyPr wrap="none" lIns="84138" tIns="41275" rIns="84138" bIns="41275">
            <a:spAutoFit/>
          </a:bodyPr>
          <a:lstStyle/>
          <a:p>
            <a:pPr defTabSz="711200" eaLnBrk="0" hangingPunct="0"/>
            <a:r>
              <a:rPr lang="de-DE" sz="1700" b="1">
                <a:solidFill>
                  <a:schemeClr val="bg1"/>
                </a:solidFill>
              </a:rPr>
              <a:t>10</a:t>
            </a:r>
          </a:p>
        </p:txBody>
      </p:sp>
      <p:sp>
        <p:nvSpPr>
          <p:cNvPr id="87063" name="Rectangle 1049"/>
          <p:cNvSpPr>
            <a:spLocks noChangeArrowheads="1"/>
          </p:cNvSpPr>
          <p:nvPr/>
        </p:nvSpPr>
        <p:spPr bwMode="auto">
          <a:xfrm>
            <a:off x="488950" y="5780088"/>
            <a:ext cx="657225" cy="344487"/>
          </a:xfrm>
          <a:prstGeom prst="rect">
            <a:avLst/>
          </a:prstGeom>
          <a:noFill/>
          <a:ln w="12700">
            <a:noFill/>
            <a:miter lim="800000"/>
            <a:headEnd/>
            <a:tailEnd/>
          </a:ln>
        </p:spPr>
        <p:txBody>
          <a:bodyPr wrap="none" lIns="84138" tIns="41275" rIns="84138" bIns="41275">
            <a:spAutoFit/>
          </a:bodyPr>
          <a:lstStyle/>
          <a:p>
            <a:pPr defTabSz="711200" eaLnBrk="0" hangingPunct="0"/>
            <a:r>
              <a:rPr lang="de-DE" sz="1700" b="1">
                <a:solidFill>
                  <a:schemeClr val="bg1"/>
                </a:solidFill>
              </a:rPr>
              <a:t>1950</a:t>
            </a:r>
          </a:p>
        </p:txBody>
      </p:sp>
      <p:sp>
        <p:nvSpPr>
          <p:cNvPr id="87064" name="Rectangle 1050"/>
          <p:cNvSpPr>
            <a:spLocks noChangeArrowheads="1"/>
          </p:cNvSpPr>
          <p:nvPr/>
        </p:nvSpPr>
        <p:spPr bwMode="auto">
          <a:xfrm>
            <a:off x="1717675" y="5780088"/>
            <a:ext cx="657225" cy="344487"/>
          </a:xfrm>
          <a:prstGeom prst="rect">
            <a:avLst/>
          </a:prstGeom>
          <a:noFill/>
          <a:ln w="12700">
            <a:noFill/>
            <a:miter lim="800000"/>
            <a:headEnd/>
            <a:tailEnd/>
          </a:ln>
        </p:spPr>
        <p:txBody>
          <a:bodyPr wrap="none" lIns="84138" tIns="41275" rIns="84138" bIns="41275">
            <a:spAutoFit/>
          </a:bodyPr>
          <a:lstStyle/>
          <a:p>
            <a:pPr defTabSz="711200" eaLnBrk="0" hangingPunct="0"/>
            <a:r>
              <a:rPr lang="de-DE" sz="1700" b="1">
                <a:solidFill>
                  <a:schemeClr val="bg1"/>
                </a:solidFill>
              </a:rPr>
              <a:t>1960</a:t>
            </a:r>
          </a:p>
        </p:txBody>
      </p:sp>
      <p:sp>
        <p:nvSpPr>
          <p:cNvPr id="87065" name="Rectangle 1051"/>
          <p:cNvSpPr>
            <a:spLocks noChangeArrowheads="1"/>
          </p:cNvSpPr>
          <p:nvPr/>
        </p:nvSpPr>
        <p:spPr bwMode="auto">
          <a:xfrm>
            <a:off x="2949575" y="5780088"/>
            <a:ext cx="657225" cy="344487"/>
          </a:xfrm>
          <a:prstGeom prst="rect">
            <a:avLst/>
          </a:prstGeom>
          <a:noFill/>
          <a:ln w="12700">
            <a:noFill/>
            <a:miter lim="800000"/>
            <a:headEnd/>
            <a:tailEnd/>
          </a:ln>
        </p:spPr>
        <p:txBody>
          <a:bodyPr wrap="none" lIns="84138" tIns="41275" rIns="84138" bIns="41275">
            <a:spAutoFit/>
          </a:bodyPr>
          <a:lstStyle/>
          <a:p>
            <a:pPr defTabSz="711200" eaLnBrk="0" hangingPunct="0"/>
            <a:r>
              <a:rPr lang="de-DE" sz="1700" b="1">
                <a:solidFill>
                  <a:schemeClr val="bg1"/>
                </a:solidFill>
              </a:rPr>
              <a:t>1970</a:t>
            </a:r>
          </a:p>
        </p:txBody>
      </p:sp>
      <p:sp>
        <p:nvSpPr>
          <p:cNvPr id="87066" name="Rectangle 1052"/>
          <p:cNvSpPr>
            <a:spLocks noChangeArrowheads="1"/>
          </p:cNvSpPr>
          <p:nvPr/>
        </p:nvSpPr>
        <p:spPr bwMode="auto">
          <a:xfrm>
            <a:off x="4176713" y="5780088"/>
            <a:ext cx="657225" cy="344487"/>
          </a:xfrm>
          <a:prstGeom prst="rect">
            <a:avLst/>
          </a:prstGeom>
          <a:noFill/>
          <a:ln w="12700">
            <a:noFill/>
            <a:miter lim="800000"/>
            <a:headEnd/>
            <a:tailEnd/>
          </a:ln>
        </p:spPr>
        <p:txBody>
          <a:bodyPr wrap="none" lIns="84138" tIns="41275" rIns="84138" bIns="41275">
            <a:spAutoFit/>
          </a:bodyPr>
          <a:lstStyle/>
          <a:p>
            <a:pPr defTabSz="711200" eaLnBrk="0" hangingPunct="0"/>
            <a:r>
              <a:rPr lang="de-DE" sz="1700" b="1">
                <a:solidFill>
                  <a:schemeClr val="bg1"/>
                </a:solidFill>
              </a:rPr>
              <a:t>1980</a:t>
            </a:r>
          </a:p>
        </p:txBody>
      </p:sp>
      <p:sp>
        <p:nvSpPr>
          <p:cNvPr id="87067" name="Rectangle 1053"/>
          <p:cNvSpPr>
            <a:spLocks noChangeArrowheads="1"/>
          </p:cNvSpPr>
          <p:nvPr/>
        </p:nvSpPr>
        <p:spPr bwMode="auto">
          <a:xfrm>
            <a:off x="5484813" y="5780088"/>
            <a:ext cx="657225" cy="344487"/>
          </a:xfrm>
          <a:prstGeom prst="rect">
            <a:avLst/>
          </a:prstGeom>
          <a:noFill/>
          <a:ln w="12700">
            <a:noFill/>
            <a:miter lim="800000"/>
            <a:headEnd/>
            <a:tailEnd/>
          </a:ln>
        </p:spPr>
        <p:txBody>
          <a:bodyPr wrap="none" lIns="84138" tIns="41275" rIns="84138" bIns="41275">
            <a:spAutoFit/>
          </a:bodyPr>
          <a:lstStyle/>
          <a:p>
            <a:pPr defTabSz="711200" eaLnBrk="0" hangingPunct="0"/>
            <a:r>
              <a:rPr lang="de-DE" sz="1700" b="1">
                <a:solidFill>
                  <a:schemeClr val="bg1"/>
                </a:solidFill>
              </a:rPr>
              <a:t>1990</a:t>
            </a:r>
          </a:p>
        </p:txBody>
      </p:sp>
      <p:sp>
        <p:nvSpPr>
          <p:cNvPr id="87068" name="Rectangle 1054"/>
          <p:cNvSpPr>
            <a:spLocks noChangeArrowheads="1"/>
          </p:cNvSpPr>
          <p:nvPr/>
        </p:nvSpPr>
        <p:spPr bwMode="auto">
          <a:xfrm>
            <a:off x="6788150" y="5780088"/>
            <a:ext cx="657225" cy="344487"/>
          </a:xfrm>
          <a:prstGeom prst="rect">
            <a:avLst/>
          </a:prstGeom>
          <a:noFill/>
          <a:ln w="12700">
            <a:noFill/>
            <a:miter lim="800000"/>
            <a:headEnd/>
            <a:tailEnd/>
          </a:ln>
        </p:spPr>
        <p:txBody>
          <a:bodyPr wrap="none" lIns="84138" tIns="41275" rIns="84138" bIns="41275">
            <a:spAutoFit/>
          </a:bodyPr>
          <a:lstStyle/>
          <a:p>
            <a:pPr defTabSz="711200" eaLnBrk="0" hangingPunct="0"/>
            <a:r>
              <a:rPr lang="de-DE" sz="1700" b="1">
                <a:solidFill>
                  <a:schemeClr val="bg1"/>
                </a:solidFill>
              </a:rPr>
              <a:t>2000</a:t>
            </a:r>
          </a:p>
        </p:txBody>
      </p:sp>
      <p:sp>
        <p:nvSpPr>
          <p:cNvPr id="87069" name="Rectangle 1055"/>
          <p:cNvSpPr>
            <a:spLocks noChangeArrowheads="1"/>
          </p:cNvSpPr>
          <p:nvPr/>
        </p:nvSpPr>
        <p:spPr bwMode="auto">
          <a:xfrm>
            <a:off x="257175" y="2173288"/>
            <a:ext cx="414338" cy="344487"/>
          </a:xfrm>
          <a:prstGeom prst="rect">
            <a:avLst/>
          </a:prstGeom>
          <a:noFill/>
          <a:ln w="12700">
            <a:noFill/>
            <a:miter lim="800000"/>
            <a:headEnd/>
            <a:tailEnd/>
          </a:ln>
        </p:spPr>
        <p:txBody>
          <a:bodyPr wrap="none" lIns="84138" tIns="41275" rIns="84138" bIns="41275">
            <a:spAutoFit/>
          </a:bodyPr>
          <a:lstStyle/>
          <a:p>
            <a:pPr defTabSz="711200" eaLnBrk="0" hangingPunct="0"/>
            <a:r>
              <a:rPr lang="de-DE" sz="1700" b="1">
                <a:solidFill>
                  <a:schemeClr val="bg1"/>
                </a:solidFill>
              </a:rPr>
              <a:t>80</a:t>
            </a:r>
          </a:p>
        </p:txBody>
      </p:sp>
      <p:sp>
        <p:nvSpPr>
          <p:cNvPr id="87070" name="Rectangle 1056"/>
          <p:cNvSpPr>
            <a:spLocks noChangeArrowheads="1"/>
          </p:cNvSpPr>
          <p:nvPr/>
        </p:nvSpPr>
        <p:spPr bwMode="auto">
          <a:xfrm>
            <a:off x="257175" y="1739900"/>
            <a:ext cx="414338" cy="344488"/>
          </a:xfrm>
          <a:prstGeom prst="rect">
            <a:avLst/>
          </a:prstGeom>
          <a:noFill/>
          <a:ln w="12700">
            <a:noFill/>
            <a:miter lim="800000"/>
            <a:headEnd/>
            <a:tailEnd/>
          </a:ln>
        </p:spPr>
        <p:txBody>
          <a:bodyPr wrap="none" lIns="84138" tIns="41275" rIns="84138" bIns="41275">
            <a:spAutoFit/>
          </a:bodyPr>
          <a:lstStyle/>
          <a:p>
            <a:pPr defTabSz="711200" eaLnBrk="0" hangingPunct="0"/>
            <a:r>
              <a:rPr lang="de-DE" sz="1700" b="1">
                <a:solidFill>
                  <a:schemeClr val="bg1"/>
                </a:solidFill>
              </a:rPr>
              <a:t>90</a:t>
            </a:r>
          </a:p>
        </p:txBody>
      </p:sp>
      <p:sp>
        <p:nvSpPr>
          <p:cNvPr id="87071" name="Rectangle 1057"/>
          <p:cNvSpPr>
            <a:spLocks noChangeArrowheads="1"/>
          </p:cNvSpPr>
          <p:nvPr/>
        </p:nvSpPr>
        <p:spPr bwMode="auto">
          <a:xfrm>
            <a:off x="4794250" y="3228975"/>
            <a:ext cx="1466850" cy="692150"/>
          </a:xfrm>
          <a:prstGeom prst="rect">
            <a:avLst/>
          </a:prstGeom>
          <a:noFill/>
          <a:ln w="12700">
            <a:noFill/>
            <a:miter lim="800000"/>
            <a:headEnd/>
            <a:tailEnd/>
          </a:ln>
        </p:spPr>
        <p:txBody>
          <a:bodyPr wrap="none" lIns="84138" tIns="41275" rIns="84138" bIns="41275">
            <a:spAutoFit/>
          </a:bodyPr>
          <a:lstStyle/>
          <a:p>
            <a:pPr algn="ctr" defTabSz="711200" eaLnBrk="0" hangingPunct="0"/>
            <a:r>
              <a:rPr lang="de-DE" sz="2000" b="1">
                <a:solidFill>
                  <a:srgbClr val="00B050"/>
                </a:solidFill>
              </a:rPr>
              <a:t>Stem Cell</a:t>
            </a:r>
          </a:p>
          <a:p>
            <a:pPr algn="ctr" defTabSz="711200" eaLnBrk="0" hangingPunct="0"/>
            <a:r>
              <a:rPr lang="de-DE" sz="2000" b="1">
                <a:solidFill>
                  <a:srgbClr val="00B050"/>
                </a:solidFill>
              </a:rPr>
              <a:t>Transplant</a:t>
            </a:r>
            <a:endParaRPr lang="de-DE" sz="1400" b="1" u="sng">
              <a:solidFill>
                <a:srgbClr val="00B050"/>
              </a:solidFill>
            </a:endParaRPr>
          </a:p>
        </p:txBody>
      </p:sp>
      <p:sp>
        <p:nvSpPr>
          <p:cNvPr id="87072" name="Line 1058"/>
          <p:cNvSpPr>
            <a:spLocks noChangeShapeType="1"/>
          </p:cNvSpPr>
          <p:nvPr/>
        </p:nvSpPr>
        <p:spPr bwMode="auto">
          <a:xfrm>
            <a:off x="4244975" y="2895600"/>
            <a:ext cx="0" cy="474663"/>
          </a:xfrm>
          <a:prstGeom prst="line">
            <a:avLst/>
          </a:prstGeom>
          <a:noFill/>
          <a:ln w="12700">
            <a:solidFill>
              <a:schemeClr val="bg1"/>
            </a:solidFill>
            <a:round/>
            <a:headEnd/>
            <a:tailEnd type="triangle" w="med" len="med"/>
          </a:ln>
        </p:spPr>
        <p:txBody>
          <a:bodyPr wrap="none" anchor="ctr"/>
          <a:lstStyle/>
          <a:p>
            <a:endParaRPr lang="en-US"/>
          </a:p>
        </p:txBody>
      </p:sp>
      <p:sp>
        <p:nvSpPr>
          <p:cNvPr id="87073" name="Rectangle 1059"/>
          <p:cNvSpPr>
            <a:spLocks noChangeArrowheads="1"/>
          </p:cNvSpPr>
          <p:nvPr/>
        </p:nvSpPr>
        <p:spPr bwMode="auto">
          <a:xfrm>
            <a:off x="3543300" y="2286000"/>
            <a:ext cx="1425575" cy="692150"/>
          </a:xfrm>
          <a:prstGeom prst="rect">
            <a:avLst/>
          </a:prstGeom>
          <a:noFill/>
          <a:ln w="12700">
            <a:noFill/>
            <a:miter lim="800000"/>
            <a:headEnd/>
            <a:tailEnd/>
          </a:ln>
        </p:spPr>
        <p:txBody>
          <a:bodyPr wrap="none" lIns="84138" tIns="41275" rIns="84138" bIns="41275">
            <a:spAutoFit/>
          </a:bodyPr>
          <a:lstStyle/>
          <a:p>
            <a:pPr algn="ctr" defTabSz="711200" eaLnBrk="0" hangingPunct="0"/>
            <a:r>
              <a:rPr lang="de-DE" sz="2000" b="1">
                <a:solidFill>
                  <a:srgbClr val="CC0000"/>
                </a:solidFill>
              </a:rPr>
              <a:t>High Dose</a:t>
            </a:r>
          </a:p>
          <a:p>
            <a:pPr algn="ctr" defTabSz="711200" eaLnBrk="0" hangingPunct="0"/>
            <a:r>
              <a:rPr lang="de-DE" sz="2000" b="1">
                <a:solidFill>
                  <a:srgbClr val="CC0000"/>
                </a:solidFill>
              </a:rPr>
              <a:t>MTX</a:t>
            </a:r>
          </a:p>
        </p:txBody>
      </p:sp>
      <p:sp>
        <p:nvSpPr>
          <p:cNvPr id="87074" name="Freeform 1061"/>
          <p:cNvSpPr>
            <a:spLocks/>
          </p:cNvSpPr>
          <p:nvPr/>
        </p:nvSpPr>
        <p:spPr bwMode="auto">
          <a:xfrm>
            <a:off x="917575" y="4230688"/>
            <a:ext cx="6691313" cy="1522412"/>
          </a:xfrm>
          <a:custGeom>
            <a:avLst/>
            <a:gdLst>
              <a:gd name="T0" fmla="*/ 0 w 4215"/>
              <a:gd name="T1" fmla="*/ 1522412 h 959"/>
              <a:gd name="T2" fmla="*/ 174625 w 4215"/>
              <a:gd name="T3" fmla="*/ 1519237 h 959"/>
              <a:gd name="T4" fmla="*/ 381000 w 4215"/>
              <a:gd name="T5" fmla="*/ 1511300 h 959"/>
              <a:gd name="T6" fmla="*/ 555625 w 4215"/>
              <a:gd name="T7" fmla="*/ 1504950 h 959"/>
              <a:gd name="T8" fmla="*/ 690562 w 4215"/>
              <a:gd name="T9" fmla="*/ 1490662 h 959"/>
              <a:gd name="T10" fmla="*/ 820738 w 4215"/>
              <a:gd name="T11" fmla="*/ 1468437 h 959"/>
              <a:gd name="T12" fmla="*/ 1171575 w 4215"/>
              <a:gd name="T13" fmla="*/ 1338262 h 959"/>
              <a:gd name="T14" fmla="*/ 1244600 w 4215"/>
              <a:gd name="T15" fmla="*/ 1319212 h 959"/>
              <a:gd name="T16" fmla="*/ 1317625 w 4215"/>
              <a:gd name="T17" fmla="*/ 1306512 h 959"/>
              <a:gd name="T18" fmla="*/ 1449387 w 4215"/>
              <a:gd name="T19" fmla="*/ 1296987 h 959"/>
              <a:gd name="T20" fmla="*/ 1570037 w 4215"/>
              <a:gd name="T21" fmla="*/ 1292225 h 959"/>
              <a:gd name="T22" fmla="*/ 1684338 w 4215"/>
              <a:gd name="T23" fmla="*/ 1292225 h 959"/>
              <a:gd name="T24" fmla="*/ 1800225 w 4215"/>
              <a:gd name="T25" fmla="*/ 1292225 h 959"/>
              <a:gd name="T26" fmla="*/ 1919288 w 4215"/>
              <a:gd name="T27" fmla="*/ 1290637 h 959"/>
              <a:gd name="T28" fmla="*/ 2049462 w 4215"/>
              <a:gd name="T29" fmla="*/ 1285875 h 959"/>
              <a:gd name="T30" fmla="*/ 2154237 w 4215"/>
              <a:gd name="T31" fmla="*/ 1279525 h 959"/>
              <a:gd name="T32" fmla="*/ 2271712 w 4215"/>
              <a:gd name="T33" fmla="*/ 1263650 h 959"/>
              <a:gd name="T34" fmla="*/ 2330450 w 4215"/>
              <a:gd name="T35" fmla="*/ 1244600 h 959"/>
              <a:gd name="T36" fmla="*/ 2592387 w 4215"/>
              <a:gd name="T37" fmla="*/ 1136650 h 959"/>
              <a:gd name="T38" fmla="*/ 2709862 w 4215"/>
              <a:gd name="T39" fmla="*/ 1122362 h 959"/>
              <a:gd name="T40" fmla="*/ 2782887 w 4215"/>
              <a:gd name="T41" fmla="*/ 1119187 h 959"/>
              <a:gd name="T42" fmla="*/ 2916237 w 4215"/>
              <a:gd name="T43" fmla="*/ 1117600 h 959"/>
              <a:gd name="T44" fmla="*/ 3017837 w 4215"/>
              <a:gd name="T45" fmla="*/ 1112837 h 959"/>
              <a:gd name="T46" fmla="*/ 3133725 w 4215"/>
              <a:gd name="T47" fmla="*/ 1111250 h 959"/>
              <a:gd name="T48" fmla="*/ 3252788 w 4215"/>
              <a:gd name="T49" fmla="*/ 1109662 h 959"/>
              <a:gd name="T50" fmla="*/ 3370263 w 4215"/>
              <a:gd name="T51" fmla="*/ 1104900 h 959"/>
              <a:gd name="T52" fmla="*/ 3459163 w 4215"/>
              <a:gd name="T53" fmla="*/ 1090612 h 959"/>
              <a:gd name="T54" fmla="*/ 3575050 w 4215"/>
              <a:gd name="T55" fmla="*/ 1071562 h 959"/>
              <a:gd name="T56" fmla="*/ 3633788 w 4215"/>
              <a:gd name="T57" fmla="*/ 1050925 h 959"/>
              <a:gd name="T58" fmla="*/ 3690938 w 4215"/>
              <a:gd name="T59" fmla="*/ 1030287 h 959"/>
              <a:gd name="T60" fmla="*/ 3749675 w 4215"/>
              <a:gd name="T61" fmla="*/ 1008062 h 959"/>
              <a:gd name="T62" fmla="*/ 3808413 w 4215"/>
              <a:gd name="T63" fmla="*/ 989012 h 959"/>
              <a:gd name="T64" fmla="*/ 3867150 w 4215"/>
              <a:gd name="T65" fmla="*/ 969962 h 959"/>
              <a:gd name="T66" fmla="*/ 3956050 w 4215"/>
              <a:gd name="T67" fmla="*/ 957262 h 959"/>
              <a:gd name="T68" fmla="*/ 4064000 w 4215"/>
              <a:gd name="T69" fmla="*/ 862012 h 959"/>
              <a:gd name="T70" fmla="*/ 4205287 w 4215"/>
              <a:gd name="T71" fmla="*/ 695325 h 959"/>
              <a:gd name="T72" fmla="*/ 4371975 w 4215"/>
              <a:gd name="T73" fmla="*/ 527050 h 959"/>
              <a:gd name="T74" fmla="*/ 4565650 w 4215"/>
              <a:gd name="T75" fmla="*/ 411162 h 959"/>
              <a:gd name="T76" fmla="*/ 4746625 w 4215"/>
              <a:gd name="T77" fmla="*/ 398462 h 959"/>
              <a:gd name="T78" fmla="*/ 4913312 w 4215"/>
              <a:gd name="T79" fmla="*/ 360362 h 959"/>
              <a:gd name="T80" fmla="*/ 5029200 w 4215"/>
              <a:gd name="T81" fmla="*/ 244475 h 959"/>
              <a:gd name="T82" fmla="*/ 5157787 w 4215"/>
              <a:gd name="T83" fmla="*/ 192087 h 959"/>
              <a:gd name="T84" fmla="*/ 5311774 w 4215"/>
              <a:gd name="T85" fmla="*/ 141287 h 959"/>
              <a:gd name="T86" fmla="*/ 5492749 w 4215"/>
              <a:gd name="T87" fmla="*/ 128587 h 959"/>
              <a:gd name="T88" fmla="*/ 5699124 w 4215"/>
              <a:gd name="T89" fmla="*/ 25400 h 959"/>
              <a:gd name="T90" fmla="*/ 5892799 w 4215"/>
              <a:gd name="T91" fmla="*/ 0 h 959"/>
              <a:gd name="T92" fmla="*/ 6691313 w 4215"/>
              <a:gd name="T93" fmla="*/ 0 h 95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215"/>
              <a:gd name="T142" fmla="*/ 0 h 959"/>
              <a:gd name="T143" fmla="*/ 4215 w 4215"/>
              <a:gd name="T144" fmla="*/ 959 h 95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215" h="959">
                <a:moveTo>
                  <a:pt x="0" y="959"/>
                </a:moveTo>
                <a:lnTo>
                  <a:pt x="110" y="957"/>
                </a:lnTo>
                <a:lnTo>
                  <a:pt x="240" y="952"/>
                </a:lnTo>
                <a:lnTo>
                  <a:pt x="350" y="948"/>
                </a:lnTo>
                <a:lnTo>
                  <a:pt x="435" y="939"/>
                </a:lnTo>
                <a:lnTo>
                  <a:pt x="517" y="925"/>
                </a:lnTo>
                <a:lnTo>
                  <a:pt x="738" y="843"/>
                </a:lnTo>
                <a:lnTo>
                  <a:pt x="784" y="831"/>
                </a:lnTo>
                <a:lnTo>
                  <a:pt x="830" y="823"/>
                </a:lnTo>
                <a:lnTo>
                  <a:pt x="913" y="817"/>
                </a:lnTo>
                <a:lnTo>
                  <a:pt x="989" y="814"/>
                </a:lnTo>
                <a:lnTo>
                  <a:pt x="1061" y="814"/>
                </a:lnTo>
                <a:lnTo>
                  <a:pt x="1134" y="814"/>
                </a:lnTo>
                <a:lnTo>
                  <a:pt x="1209" y="813"/>
                </a:lnTo>
                <a:lnTo>
                  <a:pt x="1291" y="810"/>
                </a:lnTo>
                <a:lnTo>
                  <a:pt x="1357" y="806"/>
                </a:lnTo>
                <a:lnTo>
                  <a:pt x="1431" y="796"/>
                </a:lnTo>
                <a:lnTo>
                  <a:pt x="1468" y="784"/>
                </a:lnTo>
                <a:lnTo>
                  <a:pt x="1633" y="716"/>
                </a:lnTo>
                <a:lnTo>
                  <a:pt x="1707" y="707"/>
                </a:lnTo>
                <a:lnTo>
                  <a:pt x="1753" y="705"/>
                </a:lnTo>
                <a:lnTo>
                  <a:pt x="1837" y="704"/>
                </a:lnTo>
                <a:lnTo>
                  <a:pt x="1901" y="701"/>
                </a:lnTo>
                <a:lnTo>
                  <a:pt x="1974" y="700"/>
                </a:lnTo>
                <a:lnTo>
                  <a:pt x="2049" y="699"/>
                </a:lnTo>
                <a:lnTo>
                  <a:pt x="2123" y="696"/>
                </a:lnTo>
                <a:lnTo>
                  <a:pt x="2179" y="687"/>
                </a:lnTo>
                <a:lnTo>
                  <a:pt x="2252" y="675"/>
                </a:lnTo>
                <a:lnTo>
                  <a:pt x="2289" y="662"/>
                </a:lnTo>
                <a:lnTo>
                  <a:pt x="2325" y="649"/>
                </a:lnTo>
                <a:lnTo>
                  <a:pt x="2362" y="635"/>
                </a:lnTo>
                <a:lnTo>
                  <a:pt x="2399" y="623"/>
                </a:lnTo>
                <a:lnTo>
                  <a:pt x="2436" y="611"/>
                </a:lnTo>
                <a:lnTo>
                  <a:pt x="2492" y="603"/>
                </a:lnTo>
                <a:lnTo>
                  <a:pt x="2560" y="543"/>
                </a:lnTo>
                <a:lnTo>
                  <a:pt x="2649" y="438"/>
                </a:lnTo>
                <a:lnTo>
                  <a:pt x="2754" y="332"/>
                </a:lnTo>
                <a:lnTo>
                  <a:pt x="2876" y="259"/>
                </a:lnTo>
                <a:lnTo>
                  <a:pt x="2990" y="251"/>
                </a:lnTo>
                <a:lnTo>
                  <a:pt x="3095" y="227"/>
                </a:lnTo>
                <a:lnTo>
                  <a:pt x="3168" y="154"/>
                </a:lnTo>
                <a:lnTo>
                  <a:pt x="3249" y="121"/>
                </a:lnTo>
                <a:lnTo>
                  <a:pt x="3346" y="89"/>
                </a:lnTo>
                <a:lnTo>
                  <a:pt x="3460" y="81"/>
                </a:lnTo>
                <a:lnTo>
                  <a:pt x="3590" y="16"/>
                </a:lnTo>
                <a:lnTo>
                  <a:pt x="3712" y="0"/>
                </a:lnTo>
                <a:lnTo>
                  <a:pt x="4215" y="0"/>
                </a:lnTo>
              </a:path>
            </a:pathLst>
          </a:custGeom>
          <a:noFill/>
          <a:ln w="57150" cap="rnd">
            <a:solidFill>
              <a:srgbClr val="FFFF00"/>
            </a:solidFill>
            <a:round/>
            <a:headEnd/>
            <a:tailEnd/>
          </a:ln>
        </p:spPr>
        <p:txBody>
          <a:bodyPr/>
          <a:lstStyle/>
          <a:p>
            <a:endParaRPr lang="en-US"/>
          </a:p>
        </p:txBody>
      </p:sp>
      <p:sp>
        <p:nvSpPr>
          <p:cNvPr id="87076" name="Text Box 1064"/>
          <p:cNvSpPr txBox="1">
            <a:spLocks noChangeArrowheads="1"/>
          </p:cNvSpPr>
          <p:nvPr/>
        </p:nvSpPr>
        <p:spPr bwMode="auto">
          <a:xfrm>
            <a:off x="8001000" y="1752600"/>
            <a:ext cx="981359" cy="461665"/>
          </a:xfrm>
          <a:prstGeom prst="rect">
            <a:avLst/>
          </a:prstGeom>
          <a:noFill/>
          <a:ln w="12700">
            <a:noFill/>
            <a:miter lim="800000"/>
            <a:headEnd/>
            <a:tailEnd/>
          </a:ln>
        </p:spPr>
        <p:txBody>
          <a:bodyPr wrap="none">
            <a:spAutoFit/>
          </a:bodyPr>
          <a:lstStyle/>
          <a:p>
            <a:pPr defTabSz="762000" eaLnBrk="0" hangingPunct="0"/>
            <a:r>
              <a:rPr lang="de-DE" sz="2400" dirty="0">
                <a:solidFill>
                  <a:srgbClr val="FF0000"/>
                </a:solidFill>
              </a:rPr>
              <a:t>&gt;90</a:t>
            </a:r>
            <a:r>
              <a:rPr lang="de-DE" sz="2400" dirty="0" smtClean="0">
                <a:solidFill>
                  <a:srgbClr val="FF0000"/>
                </a:solidFill>
              </a:rPr>
              <a:t>%</a:t>
            </a:r>
            <a:endParaRPr lang="de-DE" sz="2400" dirty="0">
              <a:solidFill>
                <a:srgbClr val="FF0000"/>
              </a:solidFill>
            </a:endParaRPr>
          </a:p>
        </p:txBody>
      </p:sp>
      <p:sp>
        <p:nvSpPr>
          <p:cNvPr id="87077" name="Text Box 1065"/>
          <p:cNvSpPr txBox="1">
            <a:spLocks noChangeArrowheads="1"/>
          </p:cNvSpPr>
          <p:nvPr/>
        </p:nvSpPr>
        <p:spPr bwMode="auto">
          <a:xfrm>
            <a:off x="7866063" y="3346450"/>
            <a:ext cx="801823" cy="461665"/>
          </a:xfrm>
          <a:prstGeom prst="rect">
            <a:avLst/>
          </a:prstGeom>
          <a:noFill/>
          <a:ln w="12700">
            <a:noFill/>
            <a:miter lim="800000"/>
            <a:headEnd/>
            <a:tailEnd/>
          </a:ln>
        </p:spPr>
        <p:txBody>
          <a:bodyPr wrap="none">
            <a:spAutoFit/>
          </a:bodyPr>
          <a:lstStyle/>
          <a:p>
            <a:pPr defTabSz="762000" eaLnBrk="0" hangingPunct="0"/>
            <a:r>
              <a:rPr lang="de-DE" sz="2400" dirty="0">
                <a:solidFill>
                  <a:schemeClr val="accent2"/>
                </a:solidFill>
              </a:rPr>
              <a:t>50</a:t>
            </a:r>
            <a:r>
              <a:rPr lang="de-DE" sz="2400" dirty="0" smtClean="0">
                <a:solidFill>
                  <a:schemeClr val="accent2"/>
                </a:solidFill>
              </a:rPr>
              <a:t>%</a:t>
            </a:r>
            <a:endParaRPr lang="de-DE" sz="2400" dirty="0">
              <a:solidFill>
                <a:schemeClr val="accent2"/>
              </a:solidFill>
            </a:endParaRPr>
          </a:p>
        </p:txBody>
      </p:sp>
      <p:sp>
        <p:nvSpPr>
          <p:cNvPr id="87078" name="Text Box 1067"/>
          <p:cNvSpPr txBox="1">
            <a:spLocks noChangeArrowheads="1"/>
          </p:cNvSpPr>
          <p:nvPr/>
        </p:nvSpPr>
        <p:spPr bwMode="auto">
          <a:xfrm>
            <a:off x="7467600" y="2641600"/>
            <a:ext cx="1624013" cy="396875"/>
          </a:xfrm>
          <a:prstGeom prst="rect">
            <a:avLst/>
          </a:prstGeom>
          <a:noFill/>
          <a:ln w="9525">
            <a:noFill/>
            <a:miter lim="800000"/>
            <a:headEnd/>
            <a:tailEnd/>
          </a:ln>
        </p:spPr>
        <p:txBody>
          <a:bodyPr wrap="none">
            <a:spAutoFit/>
          </a:bodyPr>
          <a:lstStyle/>
          <a:p>
            <a:r>
              <a:rPr lang="es-ES" sz="2000" b="1">
                <a:solidFill>
                  <a:srgbClr val="FF0000"/>
                </a:solidFill>
              </a:rPr>
              <a:t>Targeted Tx</a:t>
            </a:r>
            <a:endParaRPr lang="en-GB" sz="2000" b="1">
              <a:solidFill>
                <a:srgbClr val="FF0000"/>
              </a:solidFill>
            </a:endParaRPr>
          </a:p>
        </p:txBody>
      </p:sp>
      <p:sp>
        <p:nvSpPr>
          <p:cNvPr id="87079" name="Line 1068"/>
          <p:cNvSpPr>
            <a:spLocks noChangeShapeType="1"/>
          </p:cNvSpPr>
          <p:nvPr/>
        </p:nvSpPr>
        <p:spPr bwMode="auto">
          <a:xfrm>
            <a:off x="6705600" y="2514600"/>
            <a:ext cx="914400" cy="0"/>
          </a:xfrm>
          <a:prstGeom prst="line">
            <a:avLst/>
          </a:prstGeom>
          <a:noFill/>
          <a:ln w="38100">
            <a:solidFill>
              <a:srgbClr val="FF0000"/>
            </a:solidFill>
            <a:round/>
            <a:headEnd/>
            <a:tailEnd/>
          </a:ln>
        </p:spPr>
        <p:txBody>
          <a:bodyPr/>
          <a:lstStyle/>
          <a:p>
            <a:endParaRPr lang="en-US"/>
          </a:p>
        </p:txBody>
      </p:sp>
      <p:sp>
        <p:nvSpPr>
          <p:cNvPr id="87081" name="Oval 1070"/>
          <p:cNvSpPr>
            <a:spLocks noChangeArrowheads="1"/>
          </p:cNvSpPr>
          <p:nvPr/>
        </p:nvSpPr>
        <p:spPr bwMode="auto">
          <a:xfrm>
            <a:off x="8001000" y="1600200"/>
            <a:ext cx="1143000" cy="762000"/>
          </a:xfrm>
          <a:prstGeom prst="ellipse">
            <a:avLst/>
          </a:prstGeom>
          <a:noFill/>
          <a:ln w="9525">
            <a:solidFill>
              <a:srgbClr val="FF0000"/>
            </a:solidFill>
            <a:round/>
            <a:headEnd/>
            <a:tailEnd/>
          </a:ln>
        </p:spPr>
        <p:txBody>
          <a:bodyPr wrap="none" anchor="ctr"/>
          <a:lstStyle/>
          <a:p>
            <a:endParaRPr lang="en-US"/>
          </a:p>
        </p:txBody>
      </p:sp>
      <p:sp>
        <p:nvSpPr>
          <p:cNvPr id="87082" name="Oval 1071"/>
          <p:cNvSpPr>
            <a:spLocks noChangeArrowheads="1"/>
          </p:cNvSpPr>
          <p:nvPr/>
        </p:nvSpPr>
        <p:spPr bwMode="auto">
          <a:xfrm>
            <a:off x="7848600" y="3200400"/>
            <a:ext cx="990600" cy="762000"/>
          </a:xfrm>
          <a:prstGeom prst="ellipse">
            <a:avLst/>
          </a:prstGeom>
          <a:noFill/>
          <a:ln w="9525">
            <a:solidFill>
              <a:schemeClr val="accent2"/>
            </a:solidFill>
            <a:round/>
            <a:headEnd/>
            <a:tailEnd/>
          </a:ln>
        </p:spPr>
        <p:txBody>
          <a:bodyPr wrap="none" anchor="ctr"/>
          <a:lstStyle/>
          <a:p>
            <a:endParaRPr lang="en-US"/>
          </a:p>
        </p:txBody>
      </p:sp>
      <p:cxnSp>
        <p:nvCxnSpPr>
          <p:cNvPr id="46" name="45 Conector recto"/>
          <p:cNvCxnSpPr>
            <a:stCxn id="87079" idx="1"/>
          </p:cNvCxnSpPr>
          <p:nvPr/>
        </p:nvCxnSpPr>
        <p:spPr>
          <a:xfrm rot="5400000" flipH="1" flipV="1">
            <a:off x="7597316" y="2155540"/>
            <a:ext cx="381744" cy="336376"/>
          </a:xfrm>
          <a:prstGeom prst="line">
            <a:avLst/>
          </a:prstGeom>
        </p:spPr>
        <p:style>
          <a:lnRef idx="3">
            <a:schemeClr val="accent6"/>
          </a:lnRef>
          <a:fillRef idx="0">
            <a:schemeClr val="accent6"/>
          </a:fillRef>
          <a:effectRef idx="2">
            <a:schemeClr val="accent6"/>
          </a:effectRef>
          <a:fontRef idx="minor">
            <a:schemeClr val="tx1"/>
          </a:fontRef>
        </p:style>
      </p:cxnSp>
      <p:cxnSp>
        <p:nvCxnSpPr>
          <p:cNvPr id="48" name="47 Conector recto"/>
          <p:cNvCxnSpPr/>
          <p:nvPr/>
        </p:nvCxnSpPr>
        <p:spPr>
          <a:xfrm rot="5400000" flipH="1" flipV="1">
            <a:off x="7632340" y="3825044"/>
            <a:ext cx="432048" cy="360040"/>
          </a:xfrm>
          <a:prstGeom prst="line">
            <a:avLst/>
          </a:prstGeom>
        </p:spPr>
        <p:style>
          <a:lnRef idx="3">
            <a:schemeClr val="accent6"/>
          </a:lnRef>
          <a:fillRef idx="0">
            <a:schemeClr val="accent6"/>
          </a:fillRef>
          <a:effectRef idx="2">
            <a:schemeClr val="accent6"/>
          </a:effectRef>
          <a:fontRef idx="minor">
            <a:schemeClr val="tx1"/>
          </a:fontRef>
        </p:style>
      </p:cxnSp>
      <p:cxnSp>
        <p:nvCxnSpPr>
          <p:cNvPr id="50" name="49 Conector recto"/>
          <p:cNvCxnSpPr/>
          <p:nvPr/>
        </p:nvCxnSpPr>
        <p:spPr>
          <a:xfrm>
            <a:off x="10836696" y="4365104"/>
            <a:ext cx="914400" cy="914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Título"/>
          <p:cNvSpPr>
            <a:spLocks noGrp="1"/>
          </p:cNvSpPr>
          <p:nvPr>
            <p:ph type="title"/>
          </p:nvPr>
        </p:nvSpPr>
        <p:spPr/>
        <p:txBody>
          <a:bodyPr/>
          <a:lstStyle/>
          <a:p>
            <a:r>
              <a:rPr lang="en-US" sz="4000" b="1" smtClean="0">
                <a:solidFill>
                  <a:srgbClr val="2515F9"/>
                </a:solidFill>
              </a:rPr>
              <a:t>Agradecimientos</a:t>
            </a:r>
          </a:p>
        </p:txBody>
      </p:sp>
      <p:sp>
        <p:nvSpPr>
          <p:cNvPr id="88067" name="2 Marcador de contenido"/>
          <p:cNvSpPr>
            <a:spLocks noGrp="1"/>
          </p:cNvSpPr>
          <p:nvPr>
            <p:ph idx="1"/>
          </p:nvPr>
        </p:nvSpPr>
        <p:spPr>
          <a:xfrm>
            <a:off x="457200" y="1600200"/>
            <a:ext cx="8401050" cy="4525963"/>
          </a:xfrm>
        </p:spPr>
        <p:txBody>
          <a:bodyPr/>
          <a:lstStyle/>
          <a:p>
            <a:r>
              <a:rPr lang="en-US" smtClean="0"/>
              <a:t>Investigadores grupos PETHEMA y GETH</a:t>
            </a:r>
          </a:p>
          <a:p>
            <a:r>
              <a:rPr lang="en-US" smtClean="0"/>
              <a:t>Fundación PETHEMA</a:t>
            </a:r>
          </a:p>
          <a:p>
            <a:r>
              <a:rPr lang="en-US" smtClean="0"/>
              <a:t>GMALL: D Hoelzer, N Göckbuget, O Ottmann</a:t>
            </a:r>
          </a:p>
          <a:p>
            <a:r>
              <a:rPr lang="en-GB" smtClean="0"/>
              <a:t>Deutsche José Carreras Leukämie-Stiftung </a:t>
            </a:r>
            <a:endParaRPr lang="en-US" smtClean="0"/>
          </a:p>
          <a:p>
            <a:r>
              <a:rPr lang="en-US" smtClean="0"/>
              <a:t>EWALL Group</a:t>
            </a:r>
          </a:p>
          <a:p>
            <a:r>
              <a:rPr lang="en-US" smtClean="0"/>
              <a:t>Acute Leukemia Working Party EBMT:M Mothy</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ctrTitle"/>
          </p:nvPr>
        </p:nvSpPr>
        <p:spPr/>
        <p:txBody>
          <a:bodyPr/>
          <a:lstStyle/>
          <a:p>
            <a:pPr eaLnBrk="1" hangingPunct="1"/>
            <a:endParaRPr lang="ca-ES" smtClean="0"/>
          </a:p>
        </p:txBody>
      </p:sp>
      <p:sp>
        <p:nvSpPr>
          <p:cNvPr id="124931" name="Rectangle 3"/>
          <p:cNvSpPr>
            <a:spLocks noGrp="1" noChangeArrowheads="1"/>
          </p:cNvSpPr>
          <p:nvPr>
            <p:ph type="subTitle" idx="1"/>
          </p:nvPr>
        </p:nvSpPr>
        <p:spPr/>
        <p:txBody>
          <a:bodyPr rtlCol="0">
            <a:normAutofit/>
          </a:bodyPr>
          <a:lstStyle/>
          <a:p>
            <a:pPr eaLnBrk="1" fontAlgn="auto" hangingPunct="1">
              <a:spcAft>
                <a:spcPts val="0"/>
              </a:spcAft>
              <a:defRPr/>
            </a:pPr>
            <a:endParaRPr lang="es-ES" smtClean="0"/>
          </a:p>
        </p:txBody>
      </p:sp>
      <p:pic>
        <p:nvPicPr>
          <p:cNvPr id="89092" name="Picture 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89093" name="Text Box 5"/>
          <p:cNvSpPr txBox="1">
            <a:spLocks noChangeArrowheads="1"/>
          </p:cNvSpPr>
          <p:nvPr/>
        </p:nvSpPr>
        <p:spPr bwMode="auto">
          <a:xfrm>
            <a:off x="0" y="6021388"/>
            <a:ext cx="6084888" cy="641350"/>
          </a:xfrm>
          <a:prstGeom prst="rect">
            <a:avLst/>
          </a:prstGeom>
          <a:noFill/>
          <a:ln w="9525">
            <a:noFill/>
            <a:miter lim="800000"/>
            <a:headEnd/>
            <a:tailEnd/>
          </a:ln>
        </p:spPr>
        <p:txBody>
          <a:bodyPr>
            <a:spAutoFit/>
          </a:bodyPr>
          <a:lstStyle/>
          <a:p>
            <a:pPr>
              <a:spcBef>
                <a:spcPct val="50000"/>
              </a:spcBef>
            </a:pPr>
            <a:r>
              <a:rPr lang="es-ES" b="1">
                <a:solidFill>
                  <a:schemeClr val="bg1"/>
                </a:solidFill>
                <a:latin typeface="Calibri" pitchFamily="34" charset="0"/>
              </a:rPr>
              <a:t>White blood cells from a patient with acute lymphoblastic leukaemia</a:t>
            </a:r>
          </a:p>
        </p:txBody>
      </p:sp>
      <p:sp>
        <p:nvSpPr>
          <p:cNvPr id="89094" name="Text Box 6"/>
          <p:cNvSpPr txBox="1">
            <a:spLocks noChangeArrowheads="1"/>
          </p:cNvSpPr>
          <p:nvPr/>
        </p:nvSpPr>
        <p:spPr bwMode="auto">
          <a:xfrm>
            <a:off x="6443663" y="6308725"/>
            <a:ext cx="2700337" cy="366713"/>
          </a:xfrm>
          <a:prstGeom prst="rect">
            <a:avLst/>
          </a:prstGeom>
          <a:noFill/>
          <a:ln w="9525">
            <a:noFill/>
            <a:miter lim="800000"/>
            <a:headEnd/>
            <a:tailEnd/>
          </a:ln>
        </p:spPr>
        <p:txBody>
          <a:bodyPr>
            <a:spAutoFit/>
          </a:bodyPr>
          <a:lstStyle/>
          <a:p>
            <a:pPr>
              <a:spcBef>
                <a:spcPct val="50000"/>
              </a:spcBef>
            </a:pPr>
            <a:r>
              <a:rPr lang="es-ES" b="1">
                <a:solidFill>
                  <a:schemeClr val="bg1"/>
                </a:solidFill>
                <a:latin typeface="Calibri" pitchFamily="34" charset="0"/>
              </a:rPr>
              <a:t>Lancet Oncology 2009</a:t>
            </a:r>
          </a:p>
        </p:txBody>
      </p:sp>
      <p:sp>
        <p:nvSpPr>
          <p:cNvPr id="89095" name="Text Box 7"/>
          <p:cNvSpPr txBox="1">
            <a:spLocks noChangeArrowheads="1"/>
          </p:cNvSpPr>
          <p:nvPr/>
        </p:nvSpPr>
        <p:spPr bwMode="auto">
          <a:xfrm>
            <a:off x="755650" y="2781300"/>
            <a:ext cx="8388350" cy="701675"/>
          </a:xfrm>
          <a:prstGeom prst="rect">
            <a:avLst/>
          </a:prstGeom>
          <a:noFill/>
          <a:ln w="9525">
            <a:noFill/>
            <a:miter lim="800000"/>
            <a:headEnd/>
            <a:tailEnd/>
          </a:ln>
        </p:spPr>
        <p:txBody>
          <a:bodyPr>
            <a:spAutoFit/>
          </a:bodyPr>
          <a:lstStyle/>
          <a:p>
            <a:pPr>
              <a:spcBef>
                <a:spcPct val="50000"/>
              </a:spcBef>
            </a:pPr>
            <a:r>
              <a:rPr lang="es-ES" sz="4000" b="1">
                <a:solidFill>
                  <a:schemeClr val="bg1"/>
                </a:solidFill>
                <a:latin typeface="Calibri" pitchFamily="34" charset="0"/>
              </a:rPr>
              <a:t>Muchas gracias por su atención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1" descr="slide25.png"/>
          <p:cNvPicPr>
            <a:picLocks noChangeAspect="1"/>
          </p:cNvPicPr>
          <p:nvPr/>
        </p:nvPicPr>
        <p:blipFill>
          <a:blip r:embed="rId3" cstate="print"/>
          <a:srcRect/>
          <a:stretch>
            <a:fillRect/>
          </a:stretch>
        </p:blipFill>
        <p:spPr bwMode="auto">
          <a:xfrm>
            <a:off x="0" y="0"/>
            <a:ext cx="9142413" cy="685641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1" descr="slide23.png"/>
          <p:cNvPicPr>
            <a:picLocks noChangeAspect="1"/>
          </p:cNvPicPr>
          <p:nvPr/>
        </p:nvPicPr>
        <p:blipFill>
          <a:blip r:embed="rId3" cstate="print"/>
          <a:srcRect/>
          <a:stretch>
            <a:fillRect/>
          </a:stretch>
        </p:blipFill>
        <p:spPr bwMode="auto">
          <a:xfrm>
            <a:off x="0" y="0"/>
            <a:ext cx="9142413" cy="6856413"/>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00063" y="2857500"/>
            <a:ext cx="7772400" cy="3286125"/>
          </a:xfrm>
          <a:solidFill>
            <a:schemeClr val="accent6">
              <a:lumMod val="20000"/>
              <a:lumOff val="80000"/>
            </a:schemeClr>
          </a:solidFill>
          <a:ln w="28575">
            <a:solidFill>
              <a:srgbClr val="2515F9"/>
            </a:solidFill>
          </a:ln>
        </p:spPr>
        <p:txBody>
          <a:bodyPr rtlCol="0">
            <a:normAutofit/>
          </a:bodyPr>
          <a:lstStyle/>
          <a:p>
            <a:pPr eaLnBrk="1" fontAlgn="auto" hangingPunct="1">
              <a:spcAft>
                <a:spcPts val="0"/>
              </a:spcAft>
              <a:defRPr/>
            </a:pPr>
            <a:r>
              <a:rPr lang="en-US" sz="3600" b="1" i="1" dirty="0" err="1" smtClean="0">
                <a:solidFill>
                  <a:srgbClr val="0000FF"/>
                </a:solidFill>
              </a:rPr>
              <a:t>Quimioterapia</a:t>
            </a:r>
            <a:r>
              <a:rPr lang="en-US" sz="3600" b="1" i="1" dirty="0" smtClean="0">
                <a:solidFill>
                  <a:srgbClr val="0000FF"/>
                </a:solidFill>
              </a:rPr>
              <a:t> de </a:t>
            </a:r>
            <a:r>
              <a:rPr lang="en-US" sz="3600" b="1" i="1" dirty="0" err="1" smtClean="0">
                <a:solidFill>
                  <a:srgbClr val="0000FF"/>
                </a:solidFill>
              </a:rPr>
              <a:t>moderada</a:t>
            </a:r>
            <a:r>
              <a:rPr lang="en-US" sz="3600" b="1" i="1" dirty="0" smtClean="0">
                <a:solidFill>
                  <a:srgbClr val="0000FF"/>
                </a:solidFill>
              </a:rPr>
              <a:t> </a:t>
            </a:r>
            <a:r>
              <a:rPr lang="en-US" sz="3600" b="1" i="1" dirty="0" err="1" smtClean="0">
                <a:solidFill>
                  <a:srgbClr val="0000FF"/>
                </a:solidFill>
              </a:rPr>
              <a:t>intensidad</a:t>
            </a:r>
            <a:r>
              <a:rPr lang="en-US" sz="3600" b="1" i="1" dirty="0" smtClean="0">
                <a:solidFill>
                  <a:srgbClr val="0000FF"/>
                </a:solidFill>
              </a:rPr>
              <a:t/>
            </a:r>
            <a:br>
              <a:rPr lang="en-US" sz="3600" b="1" i="1" dirty="0" smtClean="0">
                <a:solidFill>
                  <a:srgbClr val="0000FF"/>
                </a:solidFill>
              </a:rPr>
            </a:br>
            <a:r>
              <a:rPr lang="en-US" sz="3600" b="1" i="1" dirty="0" smtClean="0">
                <a:solidFill>
                  <a:srgbClr val="0000FF"/>
                </a:solidFill>
              </a:rPr>
              <a:t>+</a:t>
            </a:r>
            <a:br>
              <a:rPr lang="en-US" sz="3600" b="1" i="1" dirty="0" smtClean="0">
                <a:solidFill>
                  <a:srgbClr val="0000FF"/>
                </a:solidFill>
              </a:rPr>
            </a:br>
            <a:r>
              <a:rPr lang="en-US" sz="3600" b="1" i="1" dirty="0" err="1" smtClean="0">
                <a:solidFill>
                  <a:srgbClr val="0000FF"/>
                </a:solidFill>
              </a:rPr>
              <a:t>Inhibidores</a:t>
            </a:r>
            <a:r>
              <a:rPr lang="en-US" sz="3600" b="1" i="1" dirty="0" smtClean="0">
                <a:solidFill>
                  <a:srgbClr val="0000FF"/>
                </a:solidFill>
              </a:rPr>
              <a:t> de </a:t>
            </a:r>
            <a:r>
              <a:rPr lang="en-US" sz="3600" b="1" i="1" dirty="0" err="1" smtClean="0">
                <a:solidFill>
                  <a:srgbClr val="0000FF"/>
                </a:solidFill>
              </a:rPr>
              <a:t>tirosincinasa</a:t>
            </a:r>
            <a:r>
              <a:rPr lang="en-US" sz="3600" b="1" i="1" dirty="0" smtClean="0">
                <a:solidFill>
                  <a:srgbClr val="0000FF"/>
                </a:solidFill>
              </a:rPr>
              <a:t> de ABL</a:t>
            </a:r>
            <a:br>
              <a:rPr lang="en-US" sz="3600" b="1" i="1" dirty="0" smtClean="0">
                <a:solidFill>
                  <a:srgbClr val="0000FF"/>
                </a:solidFill>
              </a:rPr>
            </a:br>
            <a:r>
              <a:rPr lang="en-US" sz="3600" b="1" i="1" dirty="0" smtClean="0">
                <a:solidFill>
                  <a:srgbClr val="0000FF"/>
                </a:solidFill>
              </a:rPr>
              <a:t>+</a:t>
            </a:r>
            <a:br>
              <a:rPr lang="en-US" sz="3600" b="1" i="1" dirty="0" smtClean="0">
                <a:solidFill>
                  <a:srgbClr val="0000FF"/>
                </a:solidFill>
              </a:rPr>
            </a:br>
            <a:r>
              <a:rPr lang="en-US" sz="3600" b="1" i="1" dirty="0" smtClean="0">
                <a:solidFill>
                  <a:srgbClr val="0000FF"/>
                </a:solidFill>
              </a:rPr>
              <a:t>¿? ¿</a:t>
            </a:r>
            <a:r>
              <a:rPr lang="en-US" sz="3600" b="1" i="1" dirty="0" err="1" smtClean="0">
                <a:solidFill>
                  <a:srgbClr val="0000FF"/>
                </a:solidFill>
              </a:rPr>
              <a:t>alo</a:t>
            </a:r>
            <a:r>
              <a:rPr lang="en-US" sz="3600" b="1" i="1" dirty="0" smtClean="0">
                <a:solidFill>
                  <a:srgbClr val="0000FF"/>
                </a:solidFill>
              </a:rPr>
              <a:t>-TIR± ITK?</a:t>
            </a:r>
            <a:endParaRPr lang="en-US" sz="3600" b="1" i="1" dirty="0">
              <a:solidFill>
                <a:srgbClr val="0000FF"/>
              </a:solidFill>
            </a:endParaRPr>
          </a:p>
        </p:txBody>
      </p:sp>
      <p:sp>
        <p:nvSpPr>
          <p:cNvPr id="4" name="3 CuadroTexto"/>
          <p:cNvSpPr txBox="1"/>
          <p:nvPr/>
        </p:nvSpPr>
        <p:spPr>
          <a:xfrm>
            <a:off x="0" y="620688"/>
            <a:ext cx="9063507" cy="646331"/>
          </a:xfrm>
          <a:prstGeom prst="rect">
            <a:avLst/>
          </a:prstGeom>
          <a:noFill/>
          <a:ln w="38100">
            <a:solidFill>
              <a:srgbClr val="2515F9"/>
            </a:solidFill>
          </a:ln>
          <a:effectLst>
            <a:glow rad="228600">
              <a:schemeClr val="accent1">
                <a:satMod val="175000"/>
                <a:alpha val="40000"/>
              </a:schemeClr>
            </a:glow>
            <a:outerShdw blurRad="50800" dist="38100" dir="2700000" algn="tl" rotWithShape="0">
              <a:prstClr val="black">
                <a:alpha val="40000"/>
              </a:prstClr>
            </a:outerShdw>
          </a:effectLst>
        </p:spPr>
        <p:txBody>
          <a:bodyPr wrap="none">
            <a:spAutoFit/>
          </a:bodyPr>
          <a:lstStyle/>
          <a:p>
            <a:pPr fontAlgn="auto">
              <a:spcBef>
                <a:spcPts val="0"/>
              </a:spcBef>
              <a:spcAft>
                <a:spcPts val="0"/>
              </a:spcAft>
              <a:defRPr/>
            </a:pPr>
            <a:r>
              <a:rPr lang="en-US" sz="3600" b="1" dirty="0">
                <a:solidFill>
                  <a:srgbClr val="2515F9"/>
                </a:solidFill>
                <a:latin typeface="+mn-lt"/>
                <a:cs typeface="+mn-cs"/>
              </a:rPr>
              <a:t>LAL Ph (BCR-ABL</a:t>
            </a:r>
            <a:r>
              <a:rPr lang="en-US" sz="3600" b="1" dirty="0" smtClean="0">
                <a:solidFill>
                  <a:srgbClr val="2515F9"/>
                </a:solidFill>
                <a:latin typeface="+mn-lt"/>
                <a:cs typeface="+mn-cs"/>
              </a:rPr>
              <a:t>) en </a:t>
            </a:r>
            <a:r>
              <a:rPr lang="en-US" sz="3600" b="1" dirty="0" err="1" smtClean="0">
                <a:solidFill>
                  <a:srgbClr val="2515F9"/>
                </a:solidFill>
                <a:latin typeface="+mn-lt"/>
                <a:cs typeface="+mn-cs"/>
              </a:rPr>
              <a:t>pacientes</a:t>
            </a:r>
            <a:r>
              <a:rPr lang="en-US" sz="3600" b="1" dirty="0" smtClean="0">
                <a:solidFill>
                  <a:srgbClr val="2515F9"/>
                </a:solidFill>
                <a:latin typeface="+mn-lt"/>
                <a:cs typeface="+mn-cs"/>
              </a:rPr>
              <a:t> </a:t>
            </a:r>
            <a:r>
              <a:rPr lang="en-US" sz="3600" b="1" dirty="0" err="1" smtClean="0">
                <a:solidFill>
                  <a:srgbClr val="2515F9"/>
                </a:solidFill>
                <a:latin typeface="+mn-lt"/>
                <a:cs typeface="+mn-cs"/>
              </a:rPr>
              <a:t>edad</a:t>
            </a:r>
            <a:r>
              <a:rPr lang="en-US" sz="3600" b="1" dirty="0" smtClean="0">
                <a:solidFill>
                  <a:srgbClr val="2515F9"/>
                </a:solidFill>
                <a:latin typeface="+mn-lt"/>
                <a:cs typeface="+mn-cs"/>
              </a:rPr>
              <a:t> </a:t>
            </a:r>
            <a:r>
              <a:rPr lang="en-US" sz="3600" b="1" dirty="0" err="1" smtClean="0">
                <a:solidFill>
                  <a:srgbClr val="2515F9"/>
                </a:solidFill>
                <a:latin typeface="+mn-lt"/>
                <a:cs typeface="+mn-cs"/>
              </a:rPr>
              <a:t>avanzada</a:t>
            </a:r>
            <a:endParaRPr lang="en-US" sz="3600" b="1" dirty="0">
              <a:solidFill>
                <a:srgbClr val="2515F9"/>
              </a:solidFill>
              <a:latin typeface="+mn-lt"/>
              <a:cs typeface="+mn-cs"/>
            </a:endParaRPr>
          </a:p>
        </p:txBody>
      </p:sp>
      <p:cxnSp>
        <p:nvCxnSpPr>
          <p:cNvPr id="8" name="7 Conector recto de flecha"/>
          <p:cNvCxnSpPr/>
          <p:nvPr/>
        </p:nvCxnSpPr>
        <p:spPr>
          <a:xfrm rot="5400000">
            <a:off x="3714750" y="2000250"/>
            <a:ext cx="1430338" cy="1588"/>
          </a:xfrm>
          <a:prstGeom prst="straightConnector1">
            <a:avLst/>
          </a:prstGeom>
          <a:ln w="57150">
            <a:solidFill>
              <a:srgbClr val="2515F9"/>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243" name="Group 67"/>
          <p:cNvGraphicFramePr>
            <a:graphicFrameLocks noGrp="1"/>
          </p:cNvGraphicFramePr>
          <p:nvPr/>
        </p:nvGraphicFramePr>
        <p:xfrm>
          <a:off x="539750" y="1484313"/>
          <a:ext cx="8280400" cy="3455989"/>
        </p:xfrm>
        <a:graphic>
          <a:graphicData uri="http://schemas.openxmlformats.org/drawingml/2006/table">
            <a:tbl>
              <a:tblPr/>
              <a:tblGrid>
                <a:gridCol w="2198688"/>
                <a:gridCol w="2554287"/>
                <a:gridCol w="1655763"/>
                <a:gridCol w="1871662"/>
              </a:tblGrid>
              <a:tr h="13160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3200" b="1" i="0" u="none" strike="noStrike" cap="none" normalizeH="0" baseline="0" dirty="0" smtClean="0">
                          <a:ln>
                            <a:noFill/>
                          </a:ln>
                          <a:solidFill>
                            <a:schemeClr val="bg1"/>
                          </a:solidFill>
                          <a:effectLst/>
                          <a:latin typeface="Arial" charset="0"/>
                        </a:rPr>
                        <a:t>Autor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3200" b="1" i="0" u="none" strike="noStrike" cap="none" normalizeH="0" baseline="0" dirty="0" smtClean="0">
                          <a:ln>
                            <a:noFill/>
                          </a:ln>
                          <a:solidFill>
                            <a:schemeClr val="bg1"/>
                          </a:solidFill>
                          <a:effectLst/>
                          <a:latin typeface="Arial" charset="0"/>
                        </a:rPr>
                        <a:t>   N        RC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3200" b="1" i="0" u="none" strike="noStrike" cap="none" normalizeH="0" baseline="0" dirty="0" smtClean="0">
                          <a:ln>
                            <a:noFill/>
                          </a:ln>
                          <a:solidFill>
                            <a:schemeClr val="bg1"/>
                          </a:solidFill>
                          <a:effectLst/>
                          <a:latin typeface="Arial" charset="0"/>
                        </a:rPr>
                        <a:t>SLE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3200" b="1" i="0" u="none" strike="noStrike" cap="none" normalizeH="0" baseline="0" dirty="0" smtClean="0">
                          <a:ln>
                            <a:noFill/>
                          </a:ln>
                          <a:solidFill>
                            <a:schemeClr val="bg1"/>
                          </a:solidFill>
                          <a:effectLst/>
                          <a:latin typeface="Arial"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3200" b="1" i="0" u="none" strike="noStrike" cap="none" normalizeH="0" baseline="0" dirty="0" smtClean="0">
                          <a:ln>
                            <a:noFill/>
                          </a:ln>
                          <a:solidFill>
                            <a:schemeClr val="bg1"/>
                          </a:solidFill>
                          <a:effectLst/>
                          <a:latin typeface="Arial" charset="0"/>
                        </a:rPr>
                        <a:t>SG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3200" b="1" i="0" u="none" strike="noStrike" cap="none" normalizeH="0" baseline="0" dirty="0" smtClean="0">
                          <a:ln>
                            <a:noFill/>
                          </a:ln>
                          <a:solidFill>
                            <a:schemeClr val="bg1"/>
                          </a:solidFill>
                          <a:effectLst/>
                          <a:latin typeface="Arial"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r>
              <a:tr h="7127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3200" b="1" i="0" u="none" strike="noStrike" cap="none" normalizeH="0" baseline="0" dirty="0" err="1" smtClean="0">
                          <a:ln>
                            <a:noFill/>
                          </a:ln>
                          <a:solidFill>
                            <a:schemeClr val="bg1"/>
                          </a:solidFill>
                          <a:effectLst/>
                          <a:latin typeface="Arial" charset="0"/>
                        </a:rPr>
                        <a:t>Ottmann</a:t>
                      </a:r>
                      <a:endParaRPr kumimoji="0" lang="es-ES" sz="3200" b="1" i="0" u="none" strike="noStrike" cap="none" normalizeH="0" baseline="0" dirty="0" smtClean="0">
                        <a:ln>
                          <a:noFill/>
                        </a:ln>
                        <a:solidFill>
                          <a:schemeClr val="bg1"/>
                        </a:solidFill>
                        <a:effectLst/>
                        <a:latin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3200" b="1" i="0" u="none" strike="noStrike" cap="none" normalizeH="0" baseline="0" smtClean="0">
                          <a:ln>
                            <a:noFill/>
                          </a:ln>
                          <a:solidFill>
                            <a:schemeClr val="bg1"/>
                          </a:solidFill>
                          <a:effectLst/>
                          <a:latin typeface="Arial" charset="0"/>
                        </a:rPr>
                        <a:t>   55       96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3200" b="1" i="0" u="none" strike="noStrike" cap="none" normalizeH="0" baseline="0" dirty="0" smtClean="0">
                          <a:ln>
                            <a:noFill/>
                          </a:ln>
                          <a:solidFill>
                            <a:schemeClr val="bg1"/>
                          </a:solidFill>
                          <a:effectLst/>
                          <a:latin typeface="Arial"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3200" b="1" i="0" u="none" strike="noStrike" cap="none" normalizeH="0" baseline="0" dirty="0" smtClean="0">
                          <a:ln>
                            <a:noFill/>
                          </a:ln>
                          <a:solidFill>
                            <a:schemeClr val="bg1"/>
                          </a:solidFill>
                          <a:effectLst/>
                          <a:latin typeface="Arial" charset="0"/>
                        </a:rPr>
                        <a:t>42 (2a)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r h="7143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3200" b="1" i="0" u="none" strike="noStrike" cap="none" normalizeH="0" baseline="0" dirty="0" err="1" smtClean="0">
                          <a:ln>
                            <a:noFill/>
                          </a:ln>
                          <a:solidFill>
                            <a:schemeClr val="bg1"/>
                          </a:solidFill>
                          <a:effectLst/>
                          <a:latin typeface="Arial" charset="0"/>
                        </a:rPr>
                        <a:t>Delannoy</a:t>
                      </a:r>
                      <a:endParaRPr kumimoji="0" lang="es-ES" sz="3200" b="1" i="0" u="none" strike="noStrike" cap="none" normalizeH="0" baseline="0" dirty="0" smtClean="0">
                        <a:ln>
                          <a:noFill/>
                        </a:ln>
                        <a:solidFill>
                          <a:schemeClr val="bg1"/>
                        </a:solidFill>
                        <a:effectLst/>
                        <a:latin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3200" b="1" i="0" u="none" strike="noStrike" cap="none" normalizeH="0" baseline="0" smtClean="0">
                          <a:ln>
                            <a:noFill/>
                          </a:ln>
                          <a:solidFill>
                            <a:schemeClr val="bg1"/>
                          </a:solidFill>
                          <a:effectLst/>
                          <a:latin typeface="Arial" charset="0"/>
                        </a:rPr>
                        <a:t>   30       72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3200" b="1" i="0" u="none" strike="noStrike" cap="none" normalizeH="0" baseline="0" smtClean="0">
                          <a:ln>
                            <a:noFill/>
                          </a:ln>
                          <a:solidFill>
                            <a:schemeClr val="bg1"/>
                          </a:solidFill>
                          <a:effectLst/>
                          <a:latin typeface="Arial" charset="0"/>
                        </a:rPr>
                        <a:t>58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3200" b="1" i="0" u="none" strike="noStrike" cap="none" normalizeH="0" baseline="0" smtClean="0">
                          <a:ln>
                            <a:noFill/>
                          </a:ln>
                          <a:solidFill>
                            <a:schemeClr val="bg1"/>
                          </a:solidFill>
                          <a:effectLst/>
                          <a:latin typeface="Arial" charset="0"/>
                        </a:rPr>
                        <a:t>76(1a)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r h="7127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3200" b="1" i="0" u="none" strike="noStrike" cap="none" normalizeH="0" baseline="0" dirty="0" err="1" smtClean="0">
                          <a:ln>
                            <a:noFill/>
                          </a:ln>
                          <a:solidFill>
                            <a:schemeClr val="bg1"/>
                          </a:solidFill>
                          <a:effectLst/>
                          <a:latin typeface="Arial" charset="0"/>
                        </a:rPr>
                        <a:t>Vignetti</a:t>
                      </a:r>
                      <a:endParaRPr kumimoji="0" lang="es-ES" sz="3200" b="1" i="0" u="none" strike="noStrike" cap="none" normalizeH="0" baseline="0" dirty="0" smtClean="0">
                        <a:ln>
                          <a:noFill/>
                        </a:ln>
                        <a:solidFill>
                          <a:schemeClr val="bg1"/>
                        </a:solidFill>
                        <a:effectLst/>
                        <a:latin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3200" b="1" i="0" u="none" strike="noStrike" cap="none" normalizeH="0" baseline="0" dirty="0" smtClean="0">
                          <a:ln>
                            <a:noFill/>
                          </a:ln>
                          <a:solidFill>
                            <a:schemeClr val="bg1"/>
                          </a:solidFill>
                          <a:effectLst/>
                          <a:latin typeface="Arial" charset="0"/>
                        </a:rPr>
                        <a:t>   30      100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3200" b="1" i="0" u="none" strike="noStrike" cap="none" normalizeH="0" baseline="0" smtClean="0">
                          <a:ln>
                            <a:noFill/>
                          </a:ln>
                          <a:solidFill>
                            <a:schemeClr val="bg1"/>
                          </a:solidFill>
                          <a:effectLst/>
                          <a:latin typeface="Arial" charset="0"/>
                        </a:rPr>
                        <a:t>48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3200" b="1" i="0" u="none" strike="noStrike" cap="none" normalizeH="0" baseline="0" dirty="0" smtClean="0">
                          <a:ln>
                            <a:noFill/>
                          </a:ln>
                          <a:solidFill>
                            <a:schemeClr val="bg1"/>
                          </a:solidFill>
                          <a:effectLst/>
                          <a:latin typeface="Arial" charset="0"/>
                        </a:rPr>
                        <a:t>74(1a)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bl>
          </a:graphicData>
        </a:graphic>
      </p:graphicFrame>
      <p:sp>
        <p:nvSpPr>
          <p:cNvPr id="50206" name="Rectangle 30"/>
          <p:cNvSpPr>
            <a:spLocks noChangeArrowheads="1"/>
          </p:cNvSpPr>
          <p:nvPr/>
        </p:nvSpPr>
        <p:spPr bwMode="auto">
          <a:xfrm>
            <a:off x="468313" y="404813"/>
            <a:ext cx="8229600" cy="709612"/>
          </a:xfrm>
          <a:prstGeom prst="rect">
            <a:avLst/>
          </a:prstGeom>
          <a:noFill/>
          <a:ln w="9525">
            <a:noFill/>
            <a:miter lim="800000"/>
            <a:headEnd/>
            <a:tailEnd/>
          </a:ln>
          <a:effectLst/>
        </p:spPr>
        <p:txBody>
          <a:bodyPr lIns="92075" tIns="46038" rIns="92075" bIns="46038" anchor="b" anchorCtr="1"/>
          <a:lstStyle/>
          <a:p>
            <a:pPr algn="ctr" fontAlgn="auto">
              <a:spcBef>
                <a:spcPts val="0"/>
              </a:spcBef>
              <a:spcAft>
                <a:spcPts val="0"/>
              </a:spcAft>
              <a:defRPr/>
            </a:pPr>
            <a:r>
              <a:rPr lang="es-ES" sz="3600" dirty="0">
                <a:solidFill>
                  <a:srgbClr val="0000FF"/>
                </a:solidFill>
                <a:effectLst>
                  <a:outerShdw blurRad="38100" dist="38100" dir="2700000" algn="tl">
                    <a:srgbClr val="000000"/>
                  </a:outerShdw>
                </a:effectLst>
                <a:latin typeface="Arial" charset="0"/>
                <a:cs typeface="+mn-cs"/>
              </a:rPr>
              <a:t>LAL </a:t>
            </a:r>
            <a:r>
              <a:rPr lang="es-ES" sz="3600" dirty="0" err="1">
                <a:solidFill>
                  <a:srgbClr val="0000FF"/>
                </a:solidFill>
                <a:effectLst>
                  <a:outerShdw blurRad="38100" dist="38100" dir="2700000" algn="tl">
                    <a:srgbClr val="000000"/>
                  </a:outerShdw>
                </a:effectLst>
                <a:latin typeface="Arial" charset="0"/>
                <a:cs typeface="+mn-cs"/>
              </a:rPr>
              <a:t>Ph</a:t>
            </a:r>
            <a:r>
              <a:rPr lang="es-ES" sz="3600" dirty="0">
                <a:solidFill>
                  <a:srgbClr val="0000FF"/>
                </a:solidFill>
                <a:effectLst>
                  <a:outerShdw blurRad="38100" dist="38100" dir="2700000" algn="tl">
                    <a:srgbClr val="000000"/>
                  </a:outerShdw>
                </a:effectLst>
                <a:latin typeface="Arial" charset="0"/>
                <a:cs typeface="+mn-cs"/>
              </a:rPr>
              <a:t>+ edad avanzada</a:t>
            </a:r>
            <a:br>
              <a:rPr lang="es-ES" sz="3600" dirty="0">
                <a:solidFill>
                  <a:srgbClr val="0000FF"/>
                </a:solidFill>
                <a:effectLst>
                  <a:outerShdw blurRad="38100" dist="38100" dir="2700000" algn="tl">
                    <a:srgbClr val="000000"/>
                  </a:outerShdw>
                </a:effectLst>
                <a:latin typeface="Arial" charset="0"/>
                <a:cs typeface="+mn-cs"/>
              </a:rPr>
            </a:br>
            <a:r>
              <a:rPr lang="es-ES" sz="3600" dirty="0" err="1">
                <a:solidFill>
                  <a:srgbClr val="0000FF"/>
                </a:solidFill>
                <a:effectLst>
                  <a:outerShdw blurRad="38100" dist="38100" dir="2700000" algn="tl">
                    <a:srgbClr val="000000"/>
                  </a:outerShdw>
                </a:effectLst>
                <a:latin typeface="Arial" charset="0"/>
                <a:cs typeface="+mn-cs"/>
              </a:rPr>
              <a:t>Imatinib</a:t>
            </a:r>
            <a:r>
              <a:rPr lang="es-ES" sz="3600" dirty="0">
                <a:solidFill>
                  <a:srgbClr val="0000FF"/>
                </a:solidFill>
                <a:effectLst>
                  <a:outerShdw blurRad="38100" dist="38100" dir="2700000" algn="tl">
                    <a:srgbClr val="000000"/>
                  </a:outerShdw>
                </a:effectLst>
                <a:latin typeface="Arial" charset="0"/>
                <a:cs typeface="+mn-cs"/>
              </a:rPr>
              <a:t> o </a:t>
            </a:r>
            <a:r>
              <a:rPr lang="es-ES" sz="3600" dirty="0" err="1">
                <a:solidFill>
                  <a:srgbClr val="0000FF"/>
                </a:solidFill>
                <a:effectLst>
                  <a:outerShdw blurRad="38100" dist="38100" dir="2700000" algn="tl">
                    <a:srgbClr val="000000"/>
                  </a:outerShdw>
                </a:effectLst>
                <a:latin typeface="Arial" charset="0"/>
                <a:cs typeface="+mn-cs"/>
              </a:rPr>
              <a:t>dasatinib</a:t>
            </a:r>
            <a:r>
              <a:rPr lang="es-ES" sz="3600" dirty="0">
                <a:solidFill>
                  <a:srgbClr val="0000FF"/>
                </a:solidFill>
                <a:effectLst>
                  <a:outerShdw blurRad="38100" dist="38100" dir="2700000" algn="tl">
                    <a:srgbClr val="000000"/>
                  </a:outerShdw>
                </a:effectLst>
                <a:latin typeface="Arial" charset="0"/>
                <a:cs typeface="+mn-cs"/>
              </a:rPr>
              <a:t> +PDN/DXM</a:t>
            </a:r>
          </a:p>
        </p:txBody>
      </p:sp>
      <p:sp>
        <p:nvSpPr>
          <p:cNvPr id="50208" name="Line 32"/>
          <p:cNvSpPr>
            <a:spLocks noChangeShapeType="1"/>
          </p:cNvSpPr>
          <p:nvPr/>
        </p:nvSpPr>
        <p:spPr bwMode="auto">
          <a:xfrm>
            <a:off x="4286250" y="1500188"/>
            <a:ext cx="0" cy="3429000"/>
          </a:xfrm>
          <a:prstGeom prst="line">
            <a:avLst/>
          </a:prstGeom>
          <a:noFill/>
          <a:ln w="9525">
            <a:solidFill>
              <a:schemeClr val="bg1"/>
            </a:solidFill>
            <a:round/>
            <a:headEnd/>
            <a:tailEnd/>
          </a:ln>
          <a:effectLst/>
        </p:spPr>
        <p:txBody>
          <a:bodyPr/>
          <a:lstStyle/>
          <a:p>
            <a:pPr fontAlgn="auto">
              <a:spcBef>
                <a:spcPts val="0"/>
              </a:spcBef>
              <a:spcAft>
                <a:spcPts val="0"/>
              </a:spcAft>
              <a:defRPr/>
            </a:pPr>
            <a:endParaRPr lang="en-US">
              <a:effectLst>
                <a:outerShdw blurRad="38100" dist="38100" dir="2700000" algn="tl">
                  <a:srgbClr val="000000">
                    <a:alpha val="43137"/>
                  </a:srgbClr>
                </a:outerShdw>
              </a:effectLst>
              <a:latin typeface="Arial" charset="0"/>
              <a:cs typeface="+mn-cs"/>
            </a:endParaRPr>
          </a:p>
        </p:txBody>
      </p:sp>
      <p:graphicFrame>
        <p:nvGraphicFramePr>
          <p:cNvPr id="50246" name="Group 70"/>
          <p:cNvGraphicFramePr>
            <a:graphicFrameLocks noGrp="1"/>
          </p:cNvGraphicFramePr>
          <p:nvPr/>
        </p:nvGraphicFramePr>
        <p:xfrm>
          <a:off x="539750" y="5157788"/>
          <a:ext cx="8247092" cy="863600"/>
        </p:xfrm>
        <a:graphic>
          <a:graphicData uri="http://schemas.openxmlformats.org/drawingml/2006/table">
            <a:tbl>
              <a:tblPr/>
              <a:tblGrid>
                <a:gridCol w="2160588"/>
                <a:gridCol w="1223962"/>
                <a:gridCol w="1368425"/>
                <a:gridCol w="1943100"/>
                <a:gridCol w="1551017"/>
              </a:tblGrid>
              <a:tr h="863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3200" b="1" i="0" u="none" strike="noStrike" cap="none" normalizeH="0" baseline="0" dirty="0" err="1" smtClean="0">
                          <a:ln>
                            <a:noFill/>
                          </a:ln>
                          <a:solidFill>
                            <a:schemeClr val="bg1"/>
                          </a:solidFill>
                          <a:effectLst/>
                          <a:latin typeface="Arial" charset="0"/>
                        </a:rPr>
                        <a:t>Foa</a:t>
                      </a:r>
                      <a:r>
                        <a:rPr kumimoji="0" lang="es-ES_tradnl" sz="3200" b="1" i="0" u="none" strike="noStrike" cap="none" normalizeH="0" baseline="0" dirty="0" smtClean="0">
                          <a:ln>
                            <a:noFill/>
                          </a:ln>
                          <a:solidFill>
                            <a:schemeClr val="bg1"/>
                          </a:solidFill>
                          <a:effectLst/>
                          <a:latin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3200" b="1" i="0" u="none" strike="noStrike" cap="none" normalizeH="0" baseline="0" smtClean="0">
                          <a:ln>
                            <a:noFill/>
                          </a:ln>
                          <a:solidFill>
                            <a:schemeClr val="bg1"/>
                          </a:solidFill>
                          <a:effectLst/>
                          <a:latin typeface="Arial" charset="0"/>
                        </a:rPr>
                        <a:t>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3200" b="1" i="0" u="none" strike="noStrike" cap="none" normalizeH="0" baseline="0" smtClean="0">
                          <a:ln>
                            <a:noFill/>
                          </a:ln>
                          <a:solidFill>
                            <a:schemeClr val="bg1"/>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3200" b="1" i="0" u="none" strike="noStrike" cap="none" normalizeH="0" baseline="0" dirty="0" smtClean="0">
                          <a:ln>
                            <a:noFill/>
                          </a:ln>
                          <a:solidFill>
                            <a:schemeClr val="bg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800" b="1" i="0" u="none" strike="noStrike" cap="none" normalizeH="0" baseline="0" dirty="0" smtClean="0">
                          <a:ln>
                            <a:noFill/>
                          </a:ln>
                          <a:solidFill>
                            <a:schemeClr val="bg1"/>
                          </a:solidFill>
                          <a:effectLst/>
                          <a:latin typeface="Arial" charset="0"/>
                        </a:rPr>
                        <a:t>65(20m)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r>
            </a:tbl>
          </a:graphicData>
        </a:graphic>
      </p:graphicFrame>
      <p:sp>
        <p:nvSpPr>
          <p:cNvPr id="50234" name="Rectangle 58"/>
          <p:cNvSpPr>
            <a:spLocks noChangeArrowheads="1"/>
          </p:cNvSpPr>
          <p:nvPr/>
        </p:nvSpPr>
        <p:spPr bwMode="auto">
          <a:xfrm>
            <a:off x="539750" y="5157788"/>
            <a:ext cx="8208963" cy="863600"/>
          </a:xfrm>
          <a:prstGeom prst="rect">
            <a:avLst/>
          </a:prstGeom>
          <a:noFill/>
          <a:ln w="9525">
            <a:solidFill>
              <a:schemeClr val="bg1"/>
            </a:solidFill>
            <a:miter lim="800000"/>
            <a:headEnd/>
            <a:tailEnd/>
          </a:ln>
          <a:effectLst/>
        </p:spPr>
        <p:txBody>
          <a:bodyPr wrap="none" anchor="ctr">
            <a:spAutoFit/>
          </a:bodyPr>
          <a:lstStyle/>
          <a:p>
            <a:pPr fontAlgn="auto">
              <a:spcBef>
                <a:spcPts val="0"/>
              </a:spcBef>
              <a:spcAft>
                <a:spcPts val="0"/>
              </a:spcAft>
              <a:defRPr/>
            </a:pPr>
            <a:endParaRPr lang="en-US">
              <a:effectLst>
                <a:outerShdw blurRad="38100" dist="38100" dir="2700000" algn="tl">
                  <a:srgbClr val="000000">
                    <a:alpha val="43137"/>
                  </a:srgbClr>
                </a:outerShdw>
              </a:effectLst>
              <a:latin typeface="Arial" charset="0"/>
              <a:cs typeface="+mn-cs"/>
            </a:endParaRPr>
          </a:p>
        </p:txBody>
      </p:sp>
      <p:sp>
        <p:nvSpPr>
          <p:cNvPr id="50235" name="Line 59"/>
          <p:cNvSpPr>
            <a:spLocks noChangeShapeType="1"/>
          </p:cNvSpPr>
          <p:nvPr/>
        </p:nvSpPr>
        <p:spPr bwMode="auto">
          <a:xfrm>
            <a:off x="2700338" y="5157788"/>
            <a:ext cx="0" cy="863600"/>
          </a:xfrm>
          <a:prstGeom prst="line">
            <a:avLst/>
          </a:prstGeom>
          <a:noFill/>
          <a:ln w="9525">
            <a:solidFill>
              <a:schemeClr val="bg1"/>
            </a:solidFill>
            <a:round/>
            <a:headEnd/>
            <a:tailEnd/>
          </a:ln>
          <a:effectLst/>
        </p:spPr>
        <p:txBody>
          <a:bodyPr wrap="none">
            <a:spAutoFit/>
          </a:bodyPr>
          <a:lstStyle/>
          <a:p>
            <a:pPr fontAlgn="auto">
              <a:spcBef>
                <a:spcPts val="0"/>
              </a:spcBef>
              <a:spcAft>
                <a:spcPts val="0"/>
              </a:spcAft>
              <a:defRPr/>
            </a:pPr>
            <a:endParaRPr lang="en-US">
              <a:effectLst>
                <a:outerShdw blurRad="38100" dist="38100" dir="2700000" algn="tl">
                  <a:srgbClr val="000000">
                    <a:alpha val="43137"/>
                  </a:srgbClr>
                </a:outerShdw>
              </a:effectLst>
              <a:latin typeface="Arial" charset="0"/>
              <a:cs typeface="+mn-cs"/>
            </a:endParaRPr>
          </a:p>
        </p:txBody>
      </p:sp>
      <p:sp>
        <p:nvSpPr>
          <p:cNvPr id="50236" name="Line 60"/>
          <p:cNvSpPr>
            <a:spLocks noChangeShapeType="1"/>
          </p:cNvSpPr>
          <p:nvPr/>
        </p:nvSpPr>
        <p:spPr bwMode="auto">
          <a:xfrm>
            <a:off x="3995738" y="5157788"/>
            <a:ext cx="0" cy="863600"/>
          </a:xfrm>
          <a:prstGeom prst="line">
            <a:avLst/>
          </a:prstGeom>
          <a:noFill/>
          <a:ln w="9525">
            <a:solidFill>
              <a:schemeClr val="bg1"/>
            </a:solidFill>
            <a:round/>
            <a:headEnd/>
            <a:tailEnd/>
          </a:ln>
          <a:effectLst/>
        </p:spPr>
        <p:txBody>
          <a:bodyPr wrap="none">
            <a:spAutoFit/>
          </a:bodyPr>
          <a:lstStyle/>
          <a:p>
            <a:pPr fontAlgn="auto">
              <a:spcBef>
                <a:spcPts val="0"/>
              </a:spcBef>
              <a:spcAft>
                <a:spcPts val="0"/>
              </a:spcAft>
              <a:defRPr/>
            </a:pPr>
            <a:endParaRPr lang="en-US">
              <a:effectLst>
                <a:outerShdw blurRad="38100" dist="38100" dir="2700000" algn="tl">
                  <a:srgbClr val="000000">
                    <a:alpha val="43137"/>
                  </a:srgbClr>
                </a:outerShdw>
              </a:effectLst>
              <a:latin typeface="Arial" charset="0"/>
              <a:cs typeface="+mn-cs"/>
            </a:endParaRPr>
          </a:p>
        </p:txBody>
      </p:sp>
      <p:sp>
        <p:nvSpPr>
          <p:cNvPr id="50237" name="Line 61"/>
          <p:cNvSpPr>
            <a:spLocks noChangeShapeType="1"/>
          </p:cNvSpPr>
          <p:nvPr/>
        </p:nvSpPr>
        <p:spPr bwMode="auto">
          <a:xfrm>
            <a:off x="5292725" y="5157788"/>
            <a:ext cx="0" cy="863600"/>
          </a:xfrm>
          <a:prstGeom prst="line">
            <a:avLst/>
          </a:prstGeom>
          <a:noFill/>
          <a:ln w="9525">
            <a:solidFill>
              <a:schemeClr val="bg1"/>
            </a:solidFill>
            <a:round/>
            <a:headEnd/>
            <a:tailEnd/>
          </a:ln>
          <a:effectLst/>
        </p:spPr>
        <p:txBody>
          <a:bodyPr wrap="none">
            <a:spAutoFit/>
          </a:bodyPr>
          <a:lstStyle/>
          <a:p>
            <a:pPr fontAlgn="auto">
              <a:spcBef>
                <a:spcPts val="0"/>
              </a:spcBef>
              <a:spcAft>
                <a:spcPts val="0"/>
              </a:spcAft>
              <a:defRPr/>
            </a:pPr>
            <a:endParaRPr lang="en-US">
              <a:effectLst>
                <a:outerShdw blurRad="38100" dist="38100" dir="2700000" algn="tl">
                  <a:srgbClr val="000000">
                    <a:alpha val="43137"/>
                  </a:srgbClr>
                </a:outerShdw>
              </a:effectLst>
              <a:latin typeface="Arial" charset="0"/>
              <a:cs typeface="+mn-cs"/>
            </a:endParaRPr>
          </a:p>
        </p:txBody>
      </p:sp>
      <p:sp>
        <p:nvSpPr>
          <p:cNvPr id="50238" name="Line 62"/>
          <p:cNvSpPr>
            <a:spLocks noChangeShapeType="1"/>
          </p:cNvSpPr>
          <p:nvPr/>
        </p:nvSpPr>
        <p:spPr bwMode="auto">
          <a:xfrm>
            <a:off x="6948488" y="5157788"/>
            <a:ext cx="0" cy="863600"/>
          </a:xfrm>
          <a:prstGeom prst="line">
            <a:avLst/>
          </a:prstGeom>
          <a:noFill/>
          <a:ln w="9525">
            <a:solidFill>
              <a:schemeClr val="bg1"/>
            </a:solidFill>
            <a:round/>
            <a:headEnd/>
            <a:tailEnd/>
          </a:ln>
          <a:effectLst/>
        </p:spPr>
        <p:txBody>
          <a:bodyPr wrap="none">
            <a:spAutoFit/>
          </a:bodyPr>
          <a:lstStyle/>
          <a:p>
            <a:pPr fontAlgn="auto">
              <a:spcBef>
                <a:spcPts val="0"/>
              </a:spcBef>
              <a:spcAft>
                <a:spcPts val="0"/>
              </a:spcAft>
              <a:defRPr/>
            </a:pPr>
            <a:endParaRPr lang="en-US">
              <a:effectLst>
                <a:outerShdw blurRad="38100" dist="38100" dir="2700000" algn="tl">
                  <a:srgbClr val="000000">
                    <a:alpha val="43137"/>
                  </a:srgbClr>
                </a:outerShdw>
              </a:effectLst>
              <a:latin typeface="Arial" charset="0"/>
              <a:cs typeface="+mn-cs"/>
            </a:endParaRPr>
          </a:p>
        </p:txBody>
      </p:sp>
      <p:sp>
        <p:nvSpPr>
          <p:cNvPr id="50239" name="Text Box 63"/>
          <p:cNvSpPr txBox="1">
            <a:spLocks noChangeArrowheads="1"/>
          </p:cNvSpPr>
          <p:nvPr/>
        </p:nvSpPr>
        <p:spPr bwMode="auto">
          <a:xfrm>
            <a:off x="592138" y="6111875"/>
            <a:ext cx="2865437" cy="369888"/>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s-ES_tradnl" dirty="0">
                <a:solidFill>
                  <a:srgbClr val="0000FF"/>
                </a:solidFill>
                <a:effectLst>
                  <a:outerShdw blurRad="38100" dist="38100" dir="2700000" algn="tl">
                    <a:srgbClr val="000000"/>
                  </a:outerShdw>
                </a:effectLst>
                <a:latin typeface="Arial" charset="0"/>
                <a:cs typeface="+mn-cs"/>
              </a:rPr>
              <a:t>* </a:t>
            </a:r>
            <a:r>
              <a:rPr lang="es-ES_tradnl" dirty="0" err="1">
                <a:solidFill>
                  <a:srgbClr val="0000FF"/>
                </a:solidFill>
                <a:effectLst>
                  <a:outerShdw blurRad="38100" dist="38100" dir="2700000" algn="tl">
                    <a:srgbClr val="000000"/>
                  </a:outerShdw>
                </a:effectLst>
                <a:latin typeface="Arial" charset="0"/>
                <a:cs typeface="+mn-cs"/>
              </a:rPr>
              <a:t>Dasatinib</a:t>
            </a:r>
            <a:r>
              <a:rPr lang="es-ES_tradnl" dirty="0">
                <a:solidFill>
                  <a:srgbClr val="0000FF"/>
                </a:solidFill>
                <a:effectLst>
                  <a:outerShdw blurRad="38100" dist="38100" dir="2700000" algn="tl">
                    <a:srgbClr val="000000"/>
                  </a:outerShdw>
                </a:effectLst>
                <a:latin typeface="Arial" charset="0"/>
                <a:cs typeface="+mn-cs"/>
              </a:rPr>
              <a:t> **14 </a:t>
            </a:r>
            <a:r>
              <a:rPr lang="es-ES_tradnl" dirty="0" err="1">
                <a:solidFill>
                  <a:srgbClr val="0000FF"/>
                </a:solidFill>
                <a:effectLst>
                  <a:outerShdw blurRad="38100" dist="38100" dir="2700000" algn="tl">
                    <a:srgbClr val="000000"/>
                  </a:outerShdw>
                </a:effectLst>
                <a:latin typeface="Arial" charset="0"/>
                <a:cs typeface="+mn-cs"/>
              </a:rPr>
              <a:t>relapses</a:t>
            </a:r>
            <a:r>
              <a:rPr lang="es-ES_tradnl" dirty="0">
                <a:solidFill>
                  <a:srgbClr val="0000FF"/>
                </a:solidFill>
                <a:effectLst>
                  <a:outerShdw blurRad="38100" dist="38100" dir="2700000" algn="tl">
                    <a:srgbClr val="000000"/>
                  </a:outerShdw>
                </a:effectLst>
                <a:latin typeface="Arial" charset="0"/>
                <a:cs typeface="+mn-cs"/>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p:cNvSpPr>
          <p:nvPr/>
        </p:nvSpPr>
        <p:spPr bwMode="auto">
          <a:xfrm>
            <a:off x="-71438" y="1341438"/>
            <a:ext cx="9396413" cy="4895850"/>
          </a:xfrm>
          <a:prstGeom prst="rect">
            <a:avLst/>
          </a:prstGeom>
          <a:solidFill>
            <a:schemeClr val="bg1"/>
          </a:solidFill>
          <a:ln w="9525">
            <a:solidFill>
              <a:schemeClr val="tx1"/>
            </a:solidFill>
            <a:miter lim="800000"/>
            <a:headEnd/>
            <a:tailEnd/>
          </a:ln>
          <a:effec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Arial" charset="0"/>
              <a:cs typeface="+mn-cs"/>
            </a:endParaRPr>
          </a:p>
        </p:txBody>
      </p:sp>
      <p:sp>
        <p:nvSpPr>
          <p:cNvPr id="6148" name="Rectangle 3"/>
          <p:cNvSpPr>
            <a:spLocks noGrp="1" noChangeArrowheads="1"/>
          </p:cNvSpPr>
          <p:nvPr>
            <p:ph type="title"/>
          </p:nvPr>
        </p:nvSpPr>
        <p:spPr>
          <a:xfrm>
            <a:off x="179388" y="274638"/>
            <a:ext cx="8964612" cy="1143000"/>
          </a:xfrm>
        </p:spPr>
        <p:txBody>
          <a:bodyPr rtlCol="0">
            <a:normAutofit fontScale="90000"/>
          </a:bodyPr>
          <a:lstStyle/>
          <a:p>
            <a:pPr eaLnBrk="1" fontAlgn="auto" hangingPunct="1">
              <a:spcAft>
                <a:spcPts val="0"/>
              </a:spcAft>
              <a:defRPr/>
            </a:pPr>
            <a:r>
              <a:rPr lang="en-US" sz="3200" b="1" smtClean="0">
                <a:solidFill>
                  <a:srgbClr val="0000FF"/>
                </a:solidFill>
              </a:rPr>
              <a:t>Imatinib-Based Therapy in Elderly Ph(+) ALL:</a:t>
            </a:r>
            <a:br>
              <a:rPr lang="en-US" sz="3200" b="1" smtClean="0">
                <a:solidFill>
                  <a:srgbClr val="0000FF"/>
                </a:solidFill>
              </a:rPr>
            </a:br>
            <a:r>
              <a:rPr lang="en-US" sz="3200" b="1" smtClean="0">
                <a:solidFill>
                  <a:srgbClr val="0000FF"/>
                </a:solidFill>
              </a:rPr>
              <a:t>Comparison of Outcome</a:t>
            </a:r>
            <a:r>
              <a:rPr lang="en-US" sz="4000" smtClean="0">
                <a:solidFill>
                  <a:srgbClr val="0000FF"/>
                </a:solidFill>
              </a:rPr>
              <a:t> </a:t>
            </a:r>
            <a:endParaRPr lang="en-GB" sz="4000" smtClean="0">
              <a:solidFill>
                <a:srgbClr val="0000FF"/>
              </a:solidFill>
            </a:endParaRPr>
          </a:p>
        </p:txBody>
      </p:sp>
      <p:pic>
        <p:nvPicPr>
          <p:cNvPr id="5125" name="Picture 4"/>
          <p:cNvPicPr>
            <a:picLocks noChangeAspect="1" noChangeArrowheads="1"/>
          </p:cNvPicPr>
          <p:nvPr/>
        </p:nvPicPr>
        <p:blipFill>
          <a:blip r:embed="rId4" cstate="print"/>
          <a:srcRect/>
          <a:stretch>
            <a:fillRect/>
          </a:stretch>
        </p:blipFill>
        <p:spPr bwMode="auto">
          <a:xfrm>
            <a:off x="5651500" y="2359025"/>
            <a:ext cx="3600450" cy="3662363"/>
          </a:xfrm>
          <a:prstGeom prst="rect">
            <a:avLst/>
          </a:prstGeom>
          <a:solidFill>
            <a:schemeClr val="bg1"/>
          </a:solidFill>
          <a:ln w="28575" algn="ctr">
            <a:noFill/>
            <a:miter lim="800000"/>
            <a:headEnd/>
            <a:tailEnd/>
          </a:ln>
        </p:spPr>
      </p:pic>
      <p:sp>
        <p:nvSpPr>
          <p:cNvPr id="116741" name="Rectangle 5"/>
          <p:cNvSpPr>
            <a:spLocks noChangeArrowheads="1"/>
          </p:cNvSpPr>
          <p:nvPr/>
        </p:nvSpPr>
        <p:spPr bwMode="auto">
          <a:xfrm>
            <a:off x="5508625" y="1773238"/>
            <a:ext cx="576263" cy="4032250"/>
          </a:xfrm>
          <a:prstGeom prst="rect">
            <a:avLst/>
          </a:prstGeom>
          <a:solidFill>
            <a:schemeClr val="bg1"/>
          </a:solidFill>
          <a:ln w="9525">
            <a:noFill/>
            <a:miter lim="800000"/>
            <a:headEnd/>
            <a:tailEnd/>
          </a:ln>
          <a:effec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Arial" charset="0"/>
              <a:cs typeface="+mn-cs"/>
            </a:endParaRPr>
          </a:p>
        </p:txBody>
      </p:sp>
      <p:sp>
        <p:nvSpPr>
          <p:cNvPr id="116742" name="Line 6"/>
          <p:cNvSpPr>
            <a:spLocks noChangeShapeType="1"/>
          </p:cNvSpPr>
          <p:nvPr/>
        </p:nvSpPr>
        <p:spPr bwMode="auto">
          <a:xfrm>
            <a:off x="473075" y="3997325"/>
            <a:ext cx="2654300" cy="0"/>
          </a:xfrm>
          <a:prstGeom prst="line">
            <a:avLst/>
          </a:prstGeom>
          <a:noFill/>
          <a:ln w="9525" cap="rnd">
            <a:solidFill>
              <a:srgbClr val="CC0066"/>
            </a:solidFill>
            <a:prstDash val="sysDot"/>
            <a:round/>
            <a:headEnd/>
            <a:tailEnd/>
          </a:ln>
          <a:effectLst/>
        </p:spPr>
        <p:txBody>
          <a:bodyPr/>
          <a:lstStyle/>
          <a:p>
            <a:pPr fontAlgn="auto">
              <a:spcBef>
                <a:spcPts val="0"/>
              </a:spcBef>
              <a:spcAft>
                <a:spcPts val="0"/>
              </a:spcAft>
              <a:defRPr/>
            </a:pPr>
            <a:endParaRPr lang="en-US">
              <a:effectLst>
                <a:outerShdw blurRad="38100" dist="38100" dir="2700000" algn="tl">
                  <a:srgbClr val="000000">
                    <a:alpha val="43137"/>
                  </a:srgbClr>
                </a:outerShdw>
              </a:effectLst>
              <a:latin typeface="Arial" charset="0"/>
              <a:cs typeface="+mn-cs"/>
            </a:endParaRPr>
          </a:p>
        </p:txBody>
      </p:sp>
      <p:graphicFrame>
        <p:nvGraphicFramePr>
          <p:cNvPr id="5122" name="Object 7"/>
          <p:cNvGraphicFramePr>
            <a:graphicFrameLocks noChangeAspect="1"/>
          </p:cNvGraphicFramePr>
          <p:nvPr/>
        </p:nvGraphicFramePr>
        <p:xfrm>
          <a:off x="179388" y="2559050"/>
          <a:ext cx="2889250" cy="3114675"/>
        </p:xfrm>
        <a:graphic>
          <a:graphicData uri="http://schemas.openxmlformats.org/presentationml/2006/ole">
            <p:oleObj spid="_x0000_s1026" name="Prism Project" r:id="rId5" imgW="2797920" imgH="1900800" progId="">
              <p:embed/>
            </p:oleObj>
          </a:graphicData>
        </a:graphic>
      </p:graphicFrame>
      <p:sp>
        <p:nvSpPr>
          <p:cNvPr id="5128" name="Rectangle 8"/>
          <p:cNvSpPr>
            <a:spLocks noChangeArrowheads="1"/>
          </p:cNvSpPr>
          <p:nvPr/>
        </p:nvSpPr>
        <p:spPr bwMode="auto">
          <a:xfrm>
            <a:off x="1331913" y="2511425"/>
            <a:ext cx="679450" cy="396875"/>
          </a:xfrm>
          <a:prstGeom prst="rect">
            <a:avLst/>
          </a:prstGeom>
          <a:noFill/>
          <a:ln w="9525">
            <a:noFill/>
            <a:miter lim="800000"/>
            <a:headEnd/>
            <a:tailEnd/>
          </a:ln>
        </p:spPr>
        <p:txBody>
          <a:bodyPr wrap="none">
            <a:spAutoFit/>
          </a:bodyPr>
          <a:lstStyle/>
          <a:p>
            <a:pPr eaLnBrk="0" hangingPunct="0"/>
            <a:r>
              <a:rPr lang="en-US" sz="2000">
                <a:solidFill>
                  <a:srgbClr val="000066"/>
                </a:solidFill>
                <a:latin typeface="Calibri" pitchFamily="34" charset="0"/>
              </a:rPr>
              <a:t>EFS</a:t>
            </a:r>
            <a:endParaRPr lang="de-DE" altLang="ja-JP" sz="2000">
              <a:solidFill>
                <a:srgbClr val="000066"/>
              </a:solidFill>
              <a:latin typeface="Calibri" pitchFamily="34" charset="0"/>
            </a:endParaRPr>
          </a:p>
        </p:txBody>
      </p:sp>
      <p:sp>
        <p:nvSpPr>
          <p:cNvPr id="5129" name="Rectangle 9"/>
          <p:cNvSpPr>
            <a:spLocks noChangeArrowheads="1"/>
          </p:cNvSpPr>
          <p:nvPr/>
        </p:nvSpPr>
        <p:spPr bwMode="auto">
          <a:xfrm>
            <a:off x="34925" y="2276475"/>
            <a:ext cx="365125" cy="336550"/>
          </a:xfrm>
          <a:prstGeom prst="rect">
            <a:avLst/>
          </a:prstGeom>
          <a:noFill/>
          <a:ln w="9525">
            <a:noFill/>
            <a:miter lim="800000"/>
            <a:headEnd/>
            <a:tailEnd/>
          </a:ln>
        </p:spPr>
        <p:txBody>
          <a:bodyPr wrap="none">
            <a:spAutoFit/>
          </a:bodyPr>
          <a:lstStyle/>
          <a:p>
            <a:pPr eaLnBrk="0" hangingPunct="0"/>
            <a:r>
              <a:rPr lang="en-US" sz="1600">
                <a:latin typeface="Calibri" pitchFamily="34" charset="0"/>
              </a:rPr>
              <a:t>%</a:t>
            </a:r>
            <a:endParaRPr lang="de-DE" altLang="ja-JP" sz="1600">
              <a:latin typeface="Calibri" pitchFamily="34" charset="0"/>
            </a:endParaRPr>
          </a:p>
        </p:txBody>
      </p:sp>
      <p:sp>
        <p:nvSpPr>
          <p:cNvPr id="116746" name="Rectangle 10"/>
          <p:cNvSpPr>
            <a:spLocks noChangeArrowheads="1"/>
          </p:cNvSpPr>
          <p:nvPr/>
        </p:nvSpPr>
        <p:spPr bwMode="auto">
          <a:xfrm>
            <a:off x="1042988" y="1743075"/>
            <a:ext cx="1379537" cy="457200"/>
          </a:xfrm>
          <a:prstGeom prst="rect">
            <a:avLst/>
          </a:prstGeom>
          <a:noFill/>
          <a:ln w="9525">
            <a:noFill/>
            <a:miter lim="800000"/>
            <a:headEnd/>
            <a:tailEnd/>
          </a:ln>
          <a:effectLst/>
        </p:spPr>
        <p:txBody>
          <a:bodyPr wrap="none">
            <a:spAutoFit/>
          </a:bodyPr>
          <a:lstStyle/>
          <a:p>
            <a:pPr eaLnBrk="0" fontAlgn="auto" hangingPunct="0">
              <a:spcBef>
                <a:spcPts val="0"/>
              </a:spcBef>
              <a:spcAft>
                <a:spcPts val="0"/>
              </a:spcAft>
              <a:defRPr/>
            </a:pPr>
            <a:r>
              <a:rPr lang="en-US">
                <a:solidFill>
                  <a:srgbClr val="000099"/>
                </a:solidFill>
                <a:effectLst>
                  <a:outerShdw blurRad="38100" dist="38100" dir="2700000" algn="tl">
                    <a:srgbClr val="000000"/>
                  </a:outerShdw>
                </a:effectLst>
                <a:latin typeface="Arial" charset="0"/>
                <a:cs typeface="+mn-cs"/>
              </a:rPr>
              <a:t>GMALL</a:t>
            </a:r>
            <a:r>
              <a:rPr lang="en-US" baseline="30000">
                <a:solidFill>
                  <a:srgbClr val="000099"/>
                </a:solidFill>
                <a:effectLst>
                  <a:outerShdw blurRad="38100" dist="38100" dir="2700000" algn="tl">
                    <a:srgbClr val="000000"/>
                  </a:outerShdw>
                </a:effectLst>
                <a:latin typeface="Arial" charset="0"/>
                <a:cs typeface="+mn-cs"/>
              </a:rPr>
              <a:t>1</a:t>
            </a:r>
            <a:endParaRPr lang="de-DE" altLang="ja-JP" baseline="30000">
              <a:solidFill>
                <a:srgbClr val="000099"/>
              </a:solidFill>
              <a:effectLst>
                <a:outerShdw blurRad="38100" dist="38100" dir="2700000" algn="tl">
                  <a:srgbClr val="000000"/>
                </a:outerShdw>
              </a:effectLst>
              <a:latin typeface="Arial" charset="0"/>
              <a:cs typeface="+mn-cs"/>
            </a:endParaRPr>
          </a:p>
        </p:txBody>
      </p:sp>
      <p:pic>
        <p:nvPicPr>
          <p:cNvPr id="5131" name="Picture 11"/>
          <p:cNvPicPr>
            <a:picLocks noChangeAspect="1" noChangeArrowheads="1"/>
          </p:cNvPicPr>
          <p:nvPr/>
        </p:nvPicPr>
        <p:blipFill>
          <a:blip r:embed="rId6" cstate="print"/>
          <a:srcRect/>
          <a:stretch>
            <a:fillRect/>
          </a:stretch>
        </p:blipFill>
        <p:spPr bwMode="auto">
          <a:xfrm>
            <a:off x="3203575" y="2609850"/>
            <a:ext cx="2798763" cy="3140075"/>
          </a:xfrm>
          <a:prstGeom prst="rect">
            <a:avLst/>
          </a:prstGeom>
          <a:noFill/>
          <a:ln w="9525">
            <a:noFill/>
            <a:miter lim="800000"/>
            <a:headEnd/>
            <a:tailEnd/>
          </a:ln>
        </p:spPr>
      </p:pic>
      <p:sp>
        <p:nvSpPr>
          <p:cNvPr id="5132" name="Rectangle 12"/>
          <p:cNvSpPr>
            <a:spLocks noChangeArrowheads="1"/>
          </p:cNvSpPr>
          <p:nvPr/>
        </p:nvSpPr>
        <p:spPr bwMode="auto">
          <a:xfrm>
            <a:off x="4292600" y="2527300"/>
            <a:ext cx="693738" cy="396875"/>
          </a:xfrm>
          <a:prstGeom prst="rect">
            <a:avLst/>
          </a:prstGeom>
          <a:noFill/>
          <a:ln w="9525">
            <a:noFill/>
            <a:miter lim="800000"/>
            <a:headEnd/>
            <a:tailEnd/>
          </a:ln>
        </p:spPr>
        <p:txBody>
          <a:bodyPr wrap="none">
            <a:spAutoFit/>
          </a:bodyPr>
          <a:lstStyle/>
          <a:p>
            <a:pPr eaLnBrk="0" hangingPunct="0"/>
            <a:r>
              <a:rPr lang="en-US" sz="2000">
                <a:solidFill>
                  <a:srgbClr val="000066"/>
                </a:solidFill>
                <a:latin typeface="Calibri" pitchFamily="34" charset="0"/>
              </a:rPr>
              <a:t>DFS</a:t>
            </a:r>
            <a:endParaRPr lang="de-DE" altLang="ja-JP" sz="2000">
              <a:solidFill>
                <a:srgbClr val="000066"/>
              </a:solidFill>
              <a:latin typeface="Calibri" pitchFamily="34" charset="0"/>
            </a:endParaRPr>
          </a:p>
        </p:txBody>
      </p:sp>
      <p:sp>
        <p:nvSpPr>
          <p:cNvPr id="116749" name="Rectangle 13"/>
          <p:cNvSpPr>
            <a:spLocks noChangeArrowheads="1"/>
          </p:cNvSpPr>
          <p:nvPr/>
        </p:nvSpPr>
        <p:spPr bwMode="auto">
          <a:xfrm>
            <a:off x="3903663" y="1743075"/>
            <a:ext cx="1549400" cy="457200"/>
          </a:xfrm>
          <a:prstGeom prst="rect">
            <a:avLst/>
          </a:prstGeom>
          <a:noFill/>
          <a:ln w="9525">
            <a:noFill/>
            <a:miter lim="800000"/>
            <a:headEnd/>
            <a:tailEnd/>
          </a:ln>
          <a:effectLst/>
        </p:spPr>
        <p:txBody>
          <a:bodyPr wrap="none">
            <a:spAutoFit/>
          </a:bodyPr>
          <a:lstStyle/>
          <a:p>
            <a:pPr eaLnBrk="0" fontAlgn="auto" hangingPunct="0">
              <a:spcBef>
                <a:spcPts val="0"/>
              </a:spcBef>
              <a:spcAft>
                <a:spcPts val="0"/>
              </a:spcAft>
              <a:defRPr/>
            </a:pPr>
            <a:r>
              <a:rPr lang="en-US">
                <a:solidFill>
                  <a:srgbClr val="000099"/>
                </a:solidFill>
                <a:effectLst>
                  <a:outerShdw blurRad="38100" dist="38100" dir="2700000" algn="tl">
                    <a:srgbClr val="000000"/>
                  </a:outerShdw>
                </a:effectLst>
                <a:latin typeface="Arial" charset="0"/>
                <a:cs typeface="+mn-cs"/>
              </a:rPr>
              <a:t>GIMEMA</a:t>
            </a:r>
            <a:r>
              <a:rPr lang="en-US" baseline="30000">
                <a:solidFill>
                  <a:srgbClr val="000099"/>
                </a:solidFill>
                <a:effectLst>
                  <a:outerShdw blurRad="38100" dist="38100" dir="2700000" algn="tl">
                    <a:srgbClr val="000000"/>
                  </a:outerShdw>
                </a:effectLst>
                <a:latin typeface="Arial" charset="0"/>
                <a:cs typeface="+mn-cs"/>
              </a:rPr>
              <a:t>2</a:t>
            </a:r>
            <a:endParaRPr lang="de-DE" altLang="ja-JP" baseline="30000">
              <a:solidFill>
                <a:srgbClr val="000099"/>
              </a:solidFill>
              <a:effectLst>
                <a:outerShdw blurRad="38100" dist="38100" dir="2700000" algn="tl">
                  <a:srgbClr val="000000"/>
                </a:outerShdw>
              </a:effectLst>
              <a:latin typeface="Arial" charset="0"/>
              <a:cs typeface="+mn-cs"/>
            </a:endParaRPr>
          </a:p>
        </p:txBody>
      </p:sp>
      <p:sp>
        <p:nvSpPr>
          <p:cNvPr id="5134" name="Text Box 14"/>
          <p:cNvSpPr txBox="1">
            <a:spLocks noChangeArrowheads="1"/>
          </p:cNvSpPr>
          <p:nvPr/>
        </p:nvSpPr>
        <p:spPr bwMode="auto">
          <a:xfrm>
            <a:off x="1335088" y="5726113"/>
            <a:ext cx="704850" cy="366712"/>
          </a:xfrm>
          <a:prstGeom prst="rect">
            <a:avLst/>
          </a:prstGeom>
          <a:noFill/>
          <a:ln w="28575" algn="ctr">
            <a:noFill/>
            <a:miter lim="800000"/>
            <a:headEnd/>
            <a:tailEnd/>
          </a:ln>
        </p:spPr>
        <p:txBody>
          <a:bodyPr wrap="none">
            <a:spAutoFit/>
          </a:bodyPr>
          <a:lstStyle/>
          <a:p>
            <a:pPr eaLnBrk="0" hangingPunct="0"/>
            <a:r>
              <a:rPr lang="de-CH">
                <a:latin typeface="Calibri" pitchFamily="34" charset="0"/>
              </a:rPr>
              <a:t>Days</a:t>
            </a:r>
            <a:endParaRPr lang="en-US">
              <a:latin typeface="Calibri" pitchFamily="34" charset="0"/>
            </a:endParaRPr>
          </a:p>
        </p:txBody>
      </p:sp>
      <p:sp>
        <p:nvSpPr>
          <p:cNvPr id="5135" name="Text Box 15"/>
          <p:cNvSpPr txBox="1">
            <a:spLocks noChangeArrowheads="1"/>
          </p:cNvSpPr>
          <p:nvPr/>
        </p:nvSpPr>
        <p:spPr bwMode="auto">
          <a:xfrm>
            <a:off x="4130675" y="5726113"/>
            <a:ext cx="933450" cy="366712"/>
          </a:xfrm>
          <a:prstGeom prst="rect">
            <a:avLst/>
          </a:prstGeom>
          <a:noFill/>
          <a:ln w="28575" algn="ctr">
            <a:noFill/>
            <a:miter lim="800000"/>
            <a:headEnd/>
            <a:tailEnd/>
          </a:ln>
        </p:spPr>
        <p:txBody>
          <a:bodyPr wrap="none">
            <a:spAutoFit/>
          </a:bodyPr>
          <a:lstStyle/>
          <a:p>
            <a:pPr eaLnBrk="0" hangingPunct="0"/>
            <a:r>
              <a:rPr lang="de-CH">
                <a:latin typeface="Calibri" pitchFamily="34" charset="0"/>
              </a:rPr>
              <a:t>Months</a:t>
            </a:r>
            <a:endParaRPr lang="en-US">
              <a:latin typeface="Calibri" pitchFamily="34" charset="0"/>
            </a:endParaRPr>
          </a:p>
        </p:txBody>
      </p:sp>
      <p:sp>
        <p:nvSpPr>
          <p:cNvPr id="116752" name="Rectangle 16"/>
          <p:cNvSpPr>
            <a:spLocks noChangeArrowheads="1"/>
          </p:cNvSpPr>
          <p:nvPr/>
        </p:nvSpPr>
        <p:spPr bwMode="auto">
          <a:xfrm>
            <a:off x="8820150" y="1412875"/>
            <a:ext cx="323850" cy="4032250"/>
          </a:xfrm>
          <a:prstGeom prst="rect">
            <a:avLst/>
          </a:prstGeom>
          <a:solidFill>
            <a:schemeClr val="bg1"/>
          </a:solidFill>
          <a:ln w="9525">
            <a:noFill/>
            <a:miter lim="800000"/>
            <a:headEnd/>
            <a:tailEnd/>
          </a:ln>
          <a:effec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Arial" charset="0"/>
              <a:cs typeface="+mn-cs"/>
            </a:endParaRPr>
          </a:p>
        </p:txBody>
      </p:sp>
      <p:sp>
        <p:nvSpPr>
          <p:cNvPr id="116753" name="Rectangle 17"/>
          <p:cNvSpPr>
            <a:spLocks noChangeArrowheads="1"/>
          </p:cNvSpPr>
          <p:nvPr/>
        </p:nvSpPr>
        <p:spPr bwMode="auto">
          <a:xfrm>
            <a:off x="7451725" y="2708275"/>
            <a:ext cx="1584325" cy="865188"/>
          </a:xfrm>
          <a:prstGeom prst="rect">
            <a:avLst/>
          </a:prstGeom>
          <a:solidFill>
            <a:schemeClr val="bg1"/>
          </a:solidFill>
          <a:ln w="9525">
            <a:noFill/>
            <a:miter lim="800000"/>
            <a:headEnd/>
            <a:tailEnd/>
          </a:ln>
          <a:effec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Arial" charset="0"/>
              <a:cs typeface="+mn-cs"/>
            </a:endParaRPr>
          </a:p>
        </p:txBody>
      </p:sp>
      <p:sp>
        <p:nvSpPr>
          <p:cNvPr id="5138" name="Text Box 18"/>
          <p:cNvSpPr txBox="1">
            <a:spLocks noChangeArrowheads="1"/>
          </p:cNvSpPr>
          <p:nvPr/>
        </p:nvSpPr>
        <p:spPr bwMode="auto">
          <a:xfrm>
            <a:off x="7094538" y="5716588"/>
            <a:ext cx="933450" cy="366712"/>
          </a:xfrm>
          <a:prstGeom prst="rect">
            <a:avLst/>
          </a:prstGeom>
          <a:solidFill>
            <a:schemeClr val="bg1"/>
          </a:solidFill>
          <a:ln w="28575" algn="ctr">
            <a:noFill/>
            <a:miter lim="800000"/>
            <a:headEnd/>
            <a:tailEnd/>
          </a:ln>
        </p:spPr>
        <p:txBody>
          <a:bodyPr wrap="none">
            <a:spAutoFit/>
          </a:bodyPr>
          <a:lstStyle/>
          <a:p>
            <a:pPr eaLnBrk="0" hangingPunct="0"/>
            <a:r>
              <a:rPr lang="de-CH">
                <a:latin typeface="Calibri" pitchFamily="34" charset="0"/>
              </a:rPr>
              <a:t>Months</a:t>
            </a:r>
            <a:endParaRPr lang="en-US">
              <a:latin typeface="Calibri" pitchFamily="34" charset="0"/>
            </a:endParaRPr>
          </a:p>
        </p:txBody>
      </p:sp>
      <p:sp>
        <p:nvSpPr>
          <p:cNvPr id="116755" name="Rectangle 19"/>
          <p:cNvSpPr>
            <a:spLocks noChangeArrowheads="1"/>
          </p:cNvSpPr>
          <p:nvPr/>
        </p:nvSpPr>
        <p:spPr bwMode="auto">
          <a:xfrm>
            <a:off x="6862763" y="1743075"/>
            <a:ext cx="1566862" cy="457200"/>
          </a:xfrm>
          <a:prstGeom prst="rect">
            <a:avLst/>
          </a:prstGeom>
          <a:noFill/>
          <a:ln w="9525">
            <a:noFill/>
            <a:miter lim="800000"/>
            <a:headEnd/>
            <a:tailEnd/>
          </a:ln>
          <a:effectLst/>
        </p:spPr>
        <p:txBody>
          <a:bodyPr wrap="none">
            <a:spAutoFit/>
          </a:bodyPr>
          <a:lstStyle/>
          <a:p>
            <a:pPr eaLnBrk="0" fontAlgn="auto" hangingPunct="0">
              <a:spcBef>
                <a:spcPts val="0"/>
              </a:spcBef>
              <a:spcAft>
                <a:spcPts val="0"/>
              </a:spcAft>
              <a:defRPr/>
            </a:pPr>
            <a:r>
              <a:rPr lang="en-US">
                <a:solidFill>
                  <a:srgbClr val="000099"/>
                </a:solidFill>
                <a:effectLst>
                  <a:outerShdw blurRad="38100" dist="38100" dir="2700000" algn="tl">
                    <a:srgbClr val="000000"/>
                  </a:outerShdw>
                </a:effectLst>
                <a:latin typeface="Arial" charset="0"/>
                <a:cs typeface="+mn-cs"/>
              </a:rPr>
              <a:t>GRAALL</a:t>
            </a:r>
            <a:r>
              <a:rPr lang="en-US" baseline="30000">
                <a:solidFill>
                  <a:srgbClr val="000099"/>
                </a:solidFill>
                <a:effectLst>
                  <a:outerShdw blurRad="38100" dist="38100" dir="2700000" algn="tl">
                    <a:srgbClr val="000000"/>
                  </a:outerShdw>
                </a:effectLst>
                <a:latin typeface="Arial" charset="0"/>
                <a:cs typeface="+mn-cs"/>
              </a:rPr>
              <a:t>3</a:t>
            </a:r>
            <a:endParaRPr lang="de-DE" altLang="ja-JP" baseline="30000">
              <a:solidFill>
                <a:srgbClr val="000099"/>
              </a:solidFill>
              <a:effectLst>
                <a:outerShdw blurRad="38100" dist="38100" dir="2700000" algn="tl">
                  <a:srgbClr val="000000"/>
                </a:outerShdw>
              </a:effectLst>
              <a:latin typeface="Arial" charset="0"/>
              <a:cs typeface="+mn-cs"/>
            </a:endParaRPr>
          </a:p>
        </p:txBody>
      </p:sp>
      <p:sp>
        <p:nvSpPr>
          <p:cNvPr id="5140" name="Text Box 20"/>
          <p:cNvSpPr txBox="1">
            <a:spLocks noChangeArrowheads="1"/>
          </p:cNvSpPr>
          <p:nvPr/>
        </p:nvSpPr>
        <p:spPr bwMode="auto">
          <a:xfrm>
            <a:off x="8147050" y="3919538"/>
            <a:ext cx="746125" cy="517525"/>
          </a:xfrm>
          <a:prstGeom prst="rect">
            <a:avLst/>
          </a:prstGeom>
          <a:noFill/>
          <a:ln w="28575" algn="ctr">
            <a:noFill/>
            <a:miter lim="800000"/>
            <a:headEnd/>
            <a:tailEnd/>
          </a:ln>
        </p:spPr>
        <p:txBody>
          <a:bodyPr wrap="none">
            <a:spAutoFit/>
          </a:bodyPr>
          <a:lstStyle/>
          <a:p>
            <a:pPr algn="ctr" eaLnBrk="0" hangingPunct="0"/>
            <a:r>
              <a:rPr lang="de-DE" altLang="ja-JP" sz="1400">
                <a:solidFill>
                  <a:srgbClr val="FF0000"/>
                </a:solidFill>
                <a:latin typeface="Calibri" pitchFamily="34" charset="0"/>
              </a:rPr>
              <a:t>AFR09</a:t>
            </a:r>
          </a:p>
          <a:p>
            <a:pPr algn="ctr" eaLnBrk="0" hangingPunct="0"/>
            <a:r>
              <a:rPr lang="de-DE" altLang="ja-JP" sz="1400">
                <a:solidFill>
                  <a:srgbClr val="FF0000"/>
                </a:solidFill>
                <a:latin typeface="Calibri" pitchFamily="34" charset="0"/>
              </a:rPr>
              <a:t>(+ IM)</a:t>
            </a:r>
            <a:endParaRPr lang="de-DE" altLang="ja-JP" sz="1600">
              <a:latin typeface="Calibri" pitchFamily="34" charset="0"/>
            </a:endParaRPr>
          </a:p>
        </p:txBody>
      </p:sp>
      <p:sp>
        <p:nvSpPr>
          <p:cNvPr id="5141" name="Text Box 21"/>
          <p:cNvSpPr txBox="1">
            <a:spLocks noChangeArrowheads="1"/>
          </p:cNvSpPr>
          <p:nvPr/>
        </p:nvSpPr>
        <p:spPr bwMode="auto">
          <a:xfrm>
            <a:off x="7623175" y="4797425"/>
            <a:ext cx="1196975" cy="517525"/>
          </a:xfrm>
          <a:prstGeom prst="rect">
            <a:avLst/>
          </a:prstGeom>
          <a:noFill/>
          <a:ln w="28575" algn="ctr">
            <a:noFill/>
            <a:miter lim="800000"/>
            <a:headEnd/>
            <a:tailEnd/>
          </a:ln>
        </p:spPr>
        <p:txBody>
          <a:bodyPr wrap="none">
            <a:spAutoFit/>
          </a:bodyPr>
          <a:lstStyle/>
          <a:p>
            <a:pPr algn="ctr" eaLnBrk="0" hangingPunct="0"/>
            <a:r>
              <a:rPr lang="de-DE" altLang="ja-JP" sz="1400">
                <a:solidFill>
                  <a:srgbClr val="FF0000"/>
                </a:solidFill>
                <a:latin typeface="Calibri" pitchFamily="34" charset="0"/>
              </a:rPr>
              <a:t>hist. control</a:t>
            </a:r>
          </a:p>
          <a:p>
            <a:pPr algn="ctr" eaLnBrk="0" hangingPunct="0"/>
            <a:r>
              <a:rPr lang="de-DE" altLang="ja-JP" sz="1400">
                <a:solidFill>
                  <a:srgbClr val="FF0000"/>
                </a:solidFill>
                <a:latin typeface="Calibri" pitchFamily="34" charset="0"/>
              </a:rPr>
              <a:t>(no IM)</a:t>
            </a:r>
            <a:endParaRPr lang="de-DE" altLang="ja-JP" sz="1400">
              <a:latin typeface="Calibri" pitchFamily="34" charset="0"/>
            </a:endParaRPr>
          </a:p>
        </p:txBody>
      </p:sp>
      <p:sp>
        <p:nvSpPr>
          <p:cNvPr id="5142" name="Rectangle 22"/>
          <p:cNvSpPr>
            <a:spLocks noChangeArrowheads="1"/>
          </p:cNvSpPr>
          <p:nvPr/>
        </p:nvSpPr>
        <p:spPr bwMode="auto">
          <a:xfrm>
            <a:off x="7308850" y="2517775"/>
            <a:ext cx="693738" cy="396875"/>
          </a:xfrm>
          <a:prstGeom prst="rect">
            <a:avLst/>
          </a:prstGeom>
          <a:noFill/>
          <a:ln w="9525">
            <a:noFill/>
            <a:miter lim="800000"/>
            <a:headEnd/>
            <a:tailEnd/>
          </a:ln>
        </p:spPr>
        <p:txBody>
          <a:bodyPr wrap="none">
            <a:spAutoFit/>
          </a:bodyPr>
          <a:lstStyle/>
          <a:p>
            <a:pPr eaLnBrk="0" hangingPunct="0"/>
            <a:r>
              <a:rPr lang="en-US" sz="2000">
                <a:solidFill>
                  <a:srgbClr val="000066"/>
                </a:solidFill>
                <a:latin typeface="Calibri" pitchFamily="34" charset="0"/>
              </a:rPr>
              <a:t>DFS</a:t>
            </a:r>
            <a:endParaRPr lang="de-DE" altLang="ja-JP" sz="2000">
              <a:solidFill>
                <a:srgbClr val="000066"/>
              </a:solidFill>
              <a:latin typeface="Calibri" pitchFamily="34" charset="0"/>
            </a:endParaRPr>
          </a:p>
        </p:txBody>
      </p:sp>
      <p:sp>
        <p:nvSpPr>
          <p:cNvPr id="5143" name="Text Box 23"/>
          <p:cNvSpPr txBox="1">
            <a:spLocks noChangeArrowheads="1"/>
          </p:cNvSpPr>
          <p:nvPr/>
        </p:nvSpPr>
        <p:spPr bwMode="auto">
          <a:xfrm>
            <a:off x="109538" y="6357938"/>
            <a:ext cx="9034462" cy="274637"/>
          </a:xfrm>
          <a:prstGeom prst="rect">
            <a:avLst/>
          </a:prstGeom>
          <a:noFill/>
          <a:ln w="9525">
            <a:noFill/>
            <a:miter lim="800000"/>
            <a:headEnd/>
            <a:tailEnd/>
          </a:ln>
        </p:spPr>
        <p:txBody>
          <a:bodyPr wrap="none">
            <a:spAutoFit/>
          </a:bodyPr>
          <a:lstStyle/>
          <a:p>
            <a:r>
              <a:rPr lang="en-GB" sz="1200" baseline="30000">
                <a:latin typeface="Calibri" pitchFamily="34" charset="0"/>
              </a:rPr>
              <a:t>1</a:t>
            </a:r>
            <a:r>
              <a:rPr lang="en-GB" sz="1200">
                <a:latin typeface="Calibri" pitchFamily="34" charset="0"/>
              </a:rPr>
              <a:t>Ottman et al, </a:t>
            </a:r>
            <a:r>
              <a:rPr lang="en-GB" sz="1200" i="1">
                <a:latin typeface="Calibri" pitchFamily="34" charset="0"/>
              </a:rPr>
              <a:t>Cancer</a:t>
            </a:r>
            <a:r>
              <a:rPr lang="en-GB" sz="1200">
                <a:latin typeface="Calibri" pitchFamily="34" charset="0"/>
              </a:rPr>
              <a:t> 2007;109:2068-76; </a:t>
            </a:r>
            <a:r>
              <a:rPr lang="en-GB" sz="1200" baseline="30000">
                <a:latin typeface="Calibri" pitchFamily="34" charset="0"/>
              </a:rPr>
              <a:t>2 </a:t>
            </a:r>
            <a:r>
              <a:rPr lang="en-GB" sz="1200">
                <a:latin typeface="Calibri" pitchFamily="34" charset="0"/>
              </a:rPr>
              <a:t>Vignetti et al.</a:t>
            </a:r>
            <a:r>
              <a:rPr lang="en-GB" sz="1200" i="1">
                <a:latin typeface="Calibri" pitchFamily="34" charset="0"/>
              </a:rPr>
              <a:t> Blood</a:t>
            </a:r>
            <a:r>
              <a:rPr lang="en-GB" sz="1200">
                <a:latin typeface="Calibri" pitchFamily="34" charset="0"/>
              </a:rPr>
              <a:t>. 2007;109(9):3676-8; </a:t>
            </a:r>
            <a:r>
              <a:rPr lang="en-GB" sz="1200" baseline="30000">
                <a:latin typeface="Calibri" pitchFamily="34" charset="0"/>
              </a:rPr>
              <a:t>3</a:t>
            </a:r>
            <a:r>
              <a:rPr lang="en-GB" sz="1200">
                <a:latin typeface="Calibri" pitchFamily="34" charset="0"/>
              </a:rPr>
              <a:t>Delannoy et al., </a:t>
            </a:r>
            <a:r>
              <a:rPr lang="en-GB" sz="1200" i="1">
                <a:latin typeface="Calibri" pitchFamily="34" charset="0"/>
              </a:rPr>
              <a:t>Leukemia</a:t>
            </a:r>
            <a:r>
              <a:rPr lang="en-GB" sz="1200">
                <a:latin typeface="Calibri" pitchFamily="34" charset="0"/>
              </a:rPr>
              <a:t>. 2006; 20:1526-32</a:t>
            </a:r>
            <a:r>
              <a:rPr lang="en-GB" sz="1200">
                <a:solidFill>
                  <a:schemeClr val="bg1"/>
                </a:solidFill>
                <a:latin typeface="Calibri" pitchFamily="34" charset="0"/>
              </a:rPr>
              <a:t>.</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612775" y="4756150"/>
            <a:ext cx="10009188" cy="1784350"/>
          </a:xfrm>
          <a:prstGeom prst="rect">
            <a:avLst/>
          </a:prstGeom>
          <a:noFill/>
          <a:ln w="9525">
            <a:noFill/>
            <a:miter lim="800000"/>
            <a:headEnd/>
            <a:tailEnd/>
          </a:ln>
        </p:spPr>
        <p:txBody>
          <a:bodyPr anchor="ctr">
            <a:spAutoFit/>
          </a:bodyPr>
          <a:lstStyle/>
          <a:p>
            <a:pPr lvl="2">
              <a:buFont typeface="Arial" pitchFamily="34" charset="0"/>
              <a:buNone/>
              <a:tabLst>
                <a:tab pos="90488" algn="l"/>
                <a:tab pos="630238" algn="l"/>
              </a:tabLst>
            </a:pPr>
            <a:r>
              <a:rPr lang="en-US" sz="2400" b="1" i="1">
                <a:solidFill>
                  <a:srgbClr val="00FFCC"/>
                </a:solidFill>
                <a:latin typeface="Calibri" pitchFamily="34" charset="0"/>
              </a:rPr>
              <a:t>Dasatinib</a:t>
            </a:r>
            <a:r>
              <a:rPr lang="en-US" sz="2400" b="1" i="1">
                <a:solidFill>
                  <a:schemeClr val="bg1"/>
                </a:solidFill>
                <a:latin typeface="Calibri" pitchFamily="34" charset="0"/>
              </a:rPr>
              <a:t>   </a:t>
            </a:r>
            <a:r>
              <a:rPr lang="en-US" sz="2400" b="1" i="1">
                <a:latin typeface="Calibri" pitchFamily="34" charset="0"/>
              </a:rPr>
              <a:t>70 mg twice a day (total planned 	treatment is 12 	        weeks, i.e. 84 days)</a:t>
            </a:r>
          </a:p>
          <a:p>
            <a:pPr lvl="2">
              <a:buFont typeface="Arial" pitchFamily="34" charset="0"/>
              <a:buNone/>
              <a:tabLst>
                <a:tab pos="90488" algn="l"/>
                <a:tab pos="630238" algn="l"/>
              </a:tabLst>
            </a:pPr>
            <a:endParaRPr lang="en-US" sz="1400" b="1" i="1">
              <a:latin typeface="Calibri" pitchFamily="34" charset="0"/>
            </a:endParaRPr>
          </a:p>
          <a:p>
            <a:pPr lvl="2">
              <a:buFont typeface="Arial" pitchFamily="34" charset="0"/>
              <a:buNone/>
              <a:tabLst>
                <a:tab pos="90488" algn="l"/>
                <a:tab pos="630238" algn="l"/>
              </a:tabLst>
            </a:pPr>
            <a:r>
              <a:rPr lang="en-US" sz="2400" b="1" i="1">
                <a:latin typeface="Calibri" pitchFamily="34" charset="0"/>
              </a:rPr>
              <a:t>     Diagnostic work-up (within 7 d) and monitoring of MRD carried out centrally in Rome</a:t>
            </a:r>
          </a:p>
        </p:txBody>
      </p:sp>
      <p:pic>
        <p:nvPicPr>
          <p:cNvPr id="62467" name="Picture 3"/>
          <p:cNvPicPr>
            <a:picLocks noChangeAspect="1" noChangeArrowheads="1"/>
          </p:cNvPicPr>
          <p:nvPr/>
        </p:nvPicPr>
        <p:blipFill>
          <a:blip r:embed="rId3" cstate="print"/>
          <a:srcRect/>
          <a:stretch>
            <a:fillRect/>
          </a:stretch>
        </p:blipFill>
        <p:spPr bwMode="auto">
          <a:xfrm>
            <a:off x="0" y="1195388"/>
            <a:ext cx="9144000" cy="3332162"/>
          </a:xfrm>
          <a:prstGeom prst="rect">
            <a:avLst/>
          </a:prstGeom>
          <a:solidFill>
            <a:srgbClr val="CCECFF"/>
          </a:solidFill>
          <a:ln w="9525">
            <a:noFill/>
            <a:miter lim="800000"/>
            <a:headEnd/>
            <a:tailEnd/>
          </a:ln>
        </p:spPr>
      </p:pic>
      <p:sp>
        <p:nvSpPr>
          <p:cNvPr id="62468" name="Rectangle 4"/>
          <p:cNvSpPr>
            <a:spLocks noChangeArrowheads="1"/>
          </p:cNvSpPr>
          <p:nvPr/>
        </p:nvSpPr>
        <p:spPr bwMode="auto">
          <a:xfrm>
            <a:off x="5083175" y="1844675"/>
            <a:ext cx="935038" cy="576263"/>
          </a:xfrm>
          <a:prstGeom prst="rect">
            <a:avLst/>
          </a:prstGeom>
          <a:noFill/>
          <a:ln w="76200">
            <a:solidFill>
              <a:srgbClr val="FF3300"/>
            </a:solidFill>
            <a:miter lim="800000"/>
            <a:headEnd/>
            <a:tailEnd/>
          </a:ln>
        </p:spPr>
        <p:txBody>
          <a:bodyPr wrap="none" anchor="ctr"/>
          <a:lstStyle/>
          <a:p>
            <a:endParaRPr lang="en-US" sz="2400" i="1">
              <a:solidFill>
                <a:schemeClr val="bg1"/>
              </a:solidFill>
              <a:latin typeface="Times New Roman" pitchFamily="18" charset="0"/>
            </a:endParaRPr>
          </a:p>
        </p:txBody>
      </p:sp>
      <p:sp>
        <p:nvSpPr>
          <p:cNvPr id="55301" name="Rectangle 5"/>
          <p:cNvSpPr>
            <a:spLocks noGrp="1" noChangeArrowheads="1"/>
          </p:cNvSpPr>
          <p:nvPr>
            <p:ph type="title" idx="4294967295"/>
          </p:nvPr>
        </p:nvSpPr>
        <p:spPr>
          <a:xfrm>
            <a:off x="395288" y="115888"/>
            <a:ext cx="8424862" cy="1143000"/>
          </a:xfrm>
        </p:spPr>
        <p:txBody>
          <a:bodyPr rtlCol="0">
            <a:normAutofit fontScale="90000"/>
          </a:bodyPr>
          <a:lstStyle/>
          <a:p>
            <a:pPr eaLnBrk="1" fontAlgn="auto" hangingPunct="1">
              <a:spcAft>
                <a:spcPts val="0"/>
              </a:spcAft>
              <a:defRPr/>
            </a:pPr>
            <a:r>
              <a:rPr lang="it-IT" sz="3600" b="1" dirty="0" smtClean="0">
                <a:solidFill>
                  <a:srgbClr val="0000FF"/>
                </a:solidFill>
              </a:rPr>
              <a:t>Dasatinib-based therapy in elderly Ph+ ALL.</a:t>
            </a:r>
            <a:br>
              <a:rPr lang="it-IT" sz="3600" b="1" dirty="0" smtClean="0">
                <a:solidFill>
                  <a:srgbClr val="0000FF"/>
                </a:solidFill>
              </a:rPr>
            </a:br>
            <a:r>
              <a:rPr lang="it-IT" sz="3600" b="1" dirty="0" smtClean="0">
                <a:solidFill>
                  <a:srgbClr val="0000FF"/>
                </a:solidFill>
              </a:rPr>
              <a:t>GIMEMA LAL1205 Protocol</a:t>
            </a:r>
            <a:endParaRPr lang="en-GB" sz="3600" b="1" dirty="0" smtClean="0">
              <a:solidFill>
                <a:srgbClr val="0000FF"/>
              </a:solidFill>
            </a:endParaRPr>
          </a:p>
        </p:txBody>
      </p:sp>
      <p:sp>
        <p:nvSpPr>
          <p:cNvPr id="62470" name="Rectangle 6"/>
          <p:cNvSpPr>
            <a:spLocks noChangeArrowheads="1"/>
          </p:cNvSpPr>
          <p:nvPr/>
        </p:nvSpPr>
        <p:spPr bwMode="auto">
          <a:xfrm>
            <a:off x="323850" y="4652963"/>
            <a:ext cx="1584325" cy="720725"/>
          </a:xfrm>
          <a:prstGeom prst="rect">
            <a:avLst/>
          </a:prstGeom>
          <a:noFill/>
          <a:ln w="57150" algn="ctr">
            <a:solidFill>
              <a:srgbClr val="FF3300"/>
            </a:solidFill>
            <a:miter lim="800000"/>
            <a:headEnd/>
            <a:tailEnd/>
          </a:ln>
        </p:spPr>
        <p:txBody>
          <a:bodyPr wrap="none" anchor="ctr"/>
          <a:lstStyle/>
          <a:p>
            <a:endParaRPr lang="en-US" sz="2400" i="1">
              <a:solidFill>
                <a:schemeClr val="bg1"/>
              </a:solidFill>
              <a:latin typeface="Times New Roman" pitchFamily="18" charset="0"/>
            </a:endParaRPr>
          </a:p>
        </p:txBody>
      </p:sp>
      <p:sp>
        <p:nvSpPr>
          <p:cNvPr id="412679" name="AutoShape 7"/>
          <p:cNvSpPr>
            <a:spLocks noChangeArrowheads="1"/>
          </p:cNvSpPr>
          <p:nvPr/>
        </p:nvSpPr>
        <p:spPr bwMode="auto">
          <a:xfrm>
            <a:off x="323850" y="5732463"/>
            <a:ext cx="360363" cy="360362"/>
          </a:xfrm>
          <a:prstGeom prst="star5">
            <a:avLst/>
          </a:prstGeom>
          <a:solidFill>
            <a:srgbClr val="00FFCC"/>
          </a:solidFill>
          <a:ln w="9525" algn="ctr">
            <a:solidFill>
              <a:srgbClr val="FF3300"/>
            </a:solidFill>
            <a:miter lim="800000"/>
            <a:headEnd/>
            <a:tailEnd/>
          </a:ln>
          <a:effectLst/>
        </p:spPr>
        <p:txBody>
          <a:bodyPr wrap="none" anchor="ctr"/>
          <a:lstStyle/>
          <a:p>
            <a:pPr fontAlgn="auto">
              <a:spcBef>
                <a:spcPts val="0"/>
              </a:spcBef>
              <a:spcAft>
                <a:spcPts val="0"/>
              </a:spcAft>
              <a:defRPr/>
            </a:pPr>
            <a:endParaRPr lang="it-IT" sz="2400" i="1">
              <a:solidFill>
                <a:schemeClr val="bg1"/>
              </a:solidFill>
              <a:latin typeface="Times New Roman" pitchFamily="18" charset="0"/>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1089</Words>
  <Application>Microsoft Office PowerPoint</Application>
  <PresentationFormat>Presentación en pantalla (4:3)</PresentationFormat>
  <Paragraphs>440</Paragraphs>
  <Slides>32</Slides>
  <Notes>32</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32</vt:i4>
      </vt:variant>
    </vt:vector>
  </HeadingPairs>
  <TitlesOfParts>
    <vt:vector size="34" baseType="lpstr">
      <vt:lpstr>Tema de Office</vt:lpstr>
      <vt:lpstr>Prism Project</vt:lpstr>
      <vt:lpstr>Diapositiva 1</vt:lpstr>
      <vt:lpstr>Diapositiva 2</vt:lpstr>
      <vt:lpstr>Diapositiva 3</vt:lpstr>
      <vt:lpstr>Diapositiva 4</vt:lpstr>
      <vt:lpstr>Diapositiva 5</vt:lpstr>
      <vt:lpstr>Quimioterapia de moderada intensidad + Inhibidores de tirosincinasa de ABL + ¿? ¿alo-TIR± ITK?</vt:lpstr>
      <vt:lpstr>Diapositiva 7</vt:lpstr>
      <vt:lpstr>Imatinib-Based Therapy in Elderly Ph(+) ALL: Comparison of Outcome </vt:lpstr>
      <vt:lpstr>Dasatinib-based therapy in elderly Ph+ ALL. GIMEMA LAL1205 Protocol</vt:lpstr>
      <vt:lpstr>Diapositiva 10</vt:lpstr>
      <vt:lpstr>Dasatinib + non-genotoxic chemotherapy Elderly Ph+ ALL. EWALL-PH-01 overview</vt:lpstr>
      <vt:lpstr>Efficacy</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ALL in Older Patients: Summary</vt:lpstr>
      <vt:lpstr>Diapositiva 24</vt:lpstr>
      <vt:lpstr>Nuevos agentes en el tratamiento de la LAL</vt:lpstr>
      <vt:lpstr>Dianas moleculares en LLA</vt:lpstr>
      <vt:lpstr>T-ALL. Nucleoside analogs</vt:lpstr>
      <vt:lpstr>Bispecific T Cell Engagers (BiTEs) Redirect Any Cytotoxic T Cell to Tumor Cells</vt:lpstr>
      <vt:lpstr>Diapositiva 29</vt:lpstr>
      <vt:lpstr>Diapositiva 30</vt:lpstr>
      <vt:lpstr>Agradecimientos</vt:lpstr>
      <vt:lpstr>Diapositiva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Josep Maria</dc:creator>
  <cp:lastModifiedBy>Josep Maria</cp:lastModifiedBy>
  <cp:revision>1</cp:revision>
  <dcterms:created xsi:type="dcterms:W3CDTF">2011-06-30T05:20:11Z</dcterms:created>
  <dcterms:modified xsi:type="dcterms:W3CDTF">2011-06-30T05:20:50Z</dcterms:modified>
</cp:coreProperties>
</file>