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4A1EA-D2C3-4002-A926-247563765ADC}" type="datetimeFigureOut">
              <a:rPr lang="en-US" smtClean="0"/>
              <a:t>6/30/2011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12C5-FFC0-44C3-923C-23E4E1A5D8DA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5DCD35-CF5F-4169-B8A6-856ECAB64FC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DF9194-5CAE-4B77-805E-611A0ED123E5}" type="slidenum">
              <a:rPr lang="ca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ca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005DAF-5B00-473C-B183-23E9352B2C8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B3B827-0C20-4C5A-9071-C0A527CA57C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E338E1-5808-4252-8496-888E3C398401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242676-E927-4606-9A20-F0BB1EC6ECE7}" type="slidenum">
              <a:rPr lang="es-ES_tradnl"/>
              <a:pPr>
                <a:defRPr/>
              </a:pPr>
              <a:t>3</a:t>
            </a:fld>
            <a:endParaRPr lang="es-ES_tradnl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644AD-9F21-4542-A30D-6AED739D82BB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8089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CEF24E0-D37E-4741-BADD-12C5425C0412}" type="slidenum">
              <a:rPr lang="es-ES" sz="1200"/>
              <a:pPr algn="r"/>
              <a:t>4</a:t>
            </a:fld>
            <a:endParaRPr lang="es-ES" sz="1200"/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81923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6200" indent="-76200" eaLnBrk="1">
              <a:lnSpc>
                <a:spcPct val="93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r>
              <a:rPr lang="en-GB" smtClean="0">
                <a:latin typeface="Arial" charset="0"/>
              </a:rPr>
              <a:t>Log incidence rates for Burkitt lymphoma (○) and for other non-Hodgkin lymphomas (other NHLs), excluding Burkitt lymphoma, (□). (A) By age group (0-19, 20-31, 32-39, 40-51, 52-59, and ≥ 60 years). (B) By 4 CD4 lymphocyte count groups (0-49, 50-149, 150-249, and ≥ 250 cells/μL). Dotted lines show the upper and lower 95% CI.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13387-8F43-4305-B1CE-133063B90B7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433517-FD50-4E23-A342-B84B387D54C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61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489F6A-1705-409E-AB8A-165486FBFDF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837EA1-56AC-4B7E-B78D-4FA9336614E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3587-AABA-4E67-AD43-EB8944F87EDD}" type="datetimeFigureOut">
              <a:rPr lang="en-US" smtClean="0"/>
              <a:t>6/30/2011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38D2-3C32-4498-B8E0-4A8FE6A0BAB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3587-AABA-4E67-AD43-EB8944F87EDD}" type="datetimeFigureOut">
              <a:rPr lang="en-US" smtClean="0"/>
              <a:t>6/30/2011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38D2-3C32-4498-B8E0-4A8FE6A0BAB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3587-AABA-4E67-AD43-EB8944F87EDD}" type="datetimeFigureOut">
              <a:rPr lang="en-US" smtClean="0"/>
              <a:t>6/30/2011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38D2-3C32-4498-B8E0-4A8FE6A0BAB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3587-AABA-4E67-AD43-EB8944F87EDD}" type="datetimeFigureOut">
              <a:rPr lang="en-US" smtClean="0"/>
              <a:t>6/30/2011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38D2-3C32-4498-B8E0-4A8FE6A0BAB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3587-AABA-4E67-AD43-EB8944F87EDD}" type="datetimeFigureOut">
              <a:rPr lang="en-US" smtClean="0"/>
              <a:t>6/30/2011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38D2-3C32-4498-B8E0-4A8FE6A0BAB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3587-AABA-4E67-AD43-EB8944F87EDD}" type="datetimeFigureOut">
              <a:rPr lang="en-US" smtClean="0"/>
              <a:t>6/30/2011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38D2-3C32-4498-B8E0-4A8FE6A0BAB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3587-AABA-4E67-AD43-EB8944F87EDD}" type="datetimeFigureOut">
              <a:rPr lang="en-US" smtClean="0"/>
              <a:t>6/30/2011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38D2-3C32-4498-B8E0-4A8FE6A0BAB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3587-AABA-4E67-AD43-EB8944F87EDD}" type="datetimeFigureOut">
              <a:rPr lang="en-US" smtClean="0"/>
              <a:t>6/30/2011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38D2-3C32-4498-B8E0-4A8FE6A0BAB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3587-AABA-4E67-AD43-EB8944F87EDD}" type="datetimeFigureOut">
              <a:rPr lang="en-US" smtClean="0"/>
              <a:t>6/30/2011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38D2-3C32-4498-B8E0-4A8FE6A0BAB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3587-AABA-4E67-AD43-EB8944F87EDD}" type="datetimeFigureOut">
              <a:rPr lang="en-US" smtClean="0"/>
              <a:t>6/30/2011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38D2-3C32-4498-B8E0-4A8FE6A0BAB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3587-AABA-4E67-AD43-EB8944F87EDD}" type="datetimeFigureOut">
              <a:rPr lang="en-US" smtClean="0"/>
              <a:t>6/30/2011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38D2-3C32-4498-B8E0-4A8FE6A0BABA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03587-AABA-4E67-AD43-EB8944F87EDD}" type="datetimeFigureOut">
              <a:rPr lang="en-US" smtClean="0"/>
              <a:t>6/30/2011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338D2-3C32-4498-B8E0-4A8FE6A0BABA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Leucemia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linfoma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Burkitt</a:t>
            </a:r>
            <a:endParaRPr lang="en-US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JM Ribera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ICO-Hospital Germans </a:t>
            </a:r>
            <a:r>
              <a:rPr lang="en-US" b="1" dirty="0" err="1" smtClean="0">
                <a:solidFill>
                  <a:schemeClr val="tx1"/>
                </a:solidFill>
              </a:rPr>
              <a:t>Trias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Pujol</a:t>
            </a:r>
            <a:endParaRPr lang="en-US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Institut</a:t>
            </a:r>
            <a:r>
              <a:rPr lang="en-US" b="1" dirty="0" smtClean="0">
                <a:solidFill>
                  <a:schemeClr val="tx1"/>
                </a:solidFill>
              </a:rPr>
              <a:t> de </a:t>
            </a:r>
            <a:r>
              <a:rPr lang="en-US" b="1" dirty="0" err="1" smtClean="0">
                <a:solidFill>
                  <a:schemeClr val="tx1"/>
                </a:solidFill>
              </a:rPr>
              <a:t>Recerca</a:t>
            </a:r>
            <a:r>
              <a:rPr lang="en-US" b="1" dirty="0" smtClean="0">
                <a:solidFill>
                  <a:schemeClr val="tx1"/>
                </a:solidFill>
              </a:rPr>
              <a:t> Contra la </a:t>
            </a:r>
            <a:r>
              <a:rPr lang="en-US" b="1" dirty="0" err="1" smtClean="0">
                <a:solidFill>
                  <a:schemeClr val="tx1"/>
                </a:solidFill>
              </a:rPr>
              <a:t>Leucemia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Josep</a:t>
            </a:r>
            <a:r>
              <a:rPr lang="en-US" b="1" dirty="0" smtClean="0">
                <a:solidFill>
                  <a:schemeClr val="tx1"/>
                </a:solidFill>
              </a:rPr>
              <a:t> Carreras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Badalona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Universidad </a:t>
            </a:r>
            <a:r>
              <a:rPr lang="en-US" b="1" dirty="0" err="1" smtClean="0">
                <a:solidFill>
                  <a:schemeClr val="tx1"/>
                </a:solidFill>
              </a:rPr>
              <a:t>Autónoma</a:t>
            </a:r>
            <a:r>
              <a:rPr lang="en-US" b="1" dirty="0" smtClean="0">
                <a:solidFill>
                  <a:schemeClr val="tx1"/>
                </a:solidFill>
              </a:rPr>
              <a:t> de Barcelona</a:t>
            </a:r>
          </a:p>
        </p:txBody>
      </p:sp>
      <p:sp>
        <p:nvSpPr>
          <p:cNvPr id="9220" name="3 CuadroTexto"/>
          <p:cNvSpPr txBox="1">
            <a:spLocks noChangeArrowheads="1"/>
          </p:cNvSpPr>
          <p:nvPr/>
        </p:nvSpPr>
        <p:spPr bwMode="auto">
          <a:xfrm>
            <a:off x="827088" y="981075"/>
            <a:ext cx="72739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Calibri" pitchFamily="34" charset="0"/>
              </a:rPr>
              <a:t>IV </a:t>
            </a:r>
            <a:r>
              <a:rPr lang="en-US" sz="2800" b="1" dirty="0" err="1">
                <a:latin typeface="Calibri" pitchFamily="34" charset="0"/>
              </a:rPr>
              <a:t>Congreso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</a:rPr>
              <a:t>Paraguayo</a:t>
            </a:r>
            <a:r>
              <a:rPr lang="en-US" sz="2800" b="1" dirty="0">
                <a:latin typeface="Calibri" pitchFamily="34" charset="0"/>
              </a:rPr>
              <a:t> de </a:t>
            </a:r>
            <a:r>
              <a:rPr lang="en-US" sz="2800" b="1" dirty="0" err="1">
                <a:latin typeface="Calibri" pitchFamily="34" charset="0"/>
              </a:rPr>
              <a:t>Hematologia</a:t>
            </a:r>
            <a:endParaRPr lang="en-US" sz="2800" b="1" dirty="0">
              <a:latin typeface="Calibri" pitchFamily="34" charset="0"/>
            </a:endParaRPr>
          </a:p>
          <a:p>
            <a:pPr algn="ctr"/>
            <a:r>
              <a:rPr lang="en-US" sz="2800" b="1" dirty="0">
                <a:latin typeface="Calibri" pitchFamily="34" charset="0"/>
              </a:rPr>
              <a:t> y </a:t>
            </a:r>
            <a:r>
              <a:rPr lang="en-US" sz="2800" b="1" dirty="0" err="1">
                <a:latin typeface="Calibri" pitchFamily="34" charset="0"/>
              </a:rPr>
              <a:t>Medicina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</a:rPr>
              <a:t>Transfusional</a:t>
            </a:r>
            <a:endParaRPr lang="en-US" sz="2800" b="1" dirty="0">
              <a:latin typeface="Calibri" pitchFamily="34" charset="0"/>
            </a:endParaRPr>
          </a:p>
          <a:p>
            <a:pPr algn="ctr"/>
            <a:r>
              <a:rPr lang="en-US" sz="2800" b="1" dirty="0">
                <a:latin typeface="Calibri" pitchFamily="34" charset="0"/>
              </a:rPr>
              <a:t>Asunción,  </a:t>
            </a:r>
            <a:r>
              <a:rPr lang="en-US" sz="2800" b="1" dirty="0" smtClean="0">
                <a:latin typeface="Calibri" pitchFamily="34" charset="0"/>
              </a:rPr>
              <a:t>8 </a:t>
            </a:r>
            <a:r>
              <a:rPr lang="en-US" sz="2800" b="1" dirty="0">
                <a:latin typeface="Calibri" pitchFamily="34" charset="0"/>
              </a:rPr>
              <a:t>de </a:t>
            </a:r>
            <a:r>
              <a:rPr lang="en-US" sz="2800" b="1" dirty="0" err="1">
                <a:latin typeface="Calibri" pitchFamily="34" charset="0"/>
              </a:rPr>
              <a:t>julio</a:t>
            </a:r>
            <a:r>
              <a:rPr lang="en-US" sz="2800" b="1" dirty="0">
                <a:latin typeface="Calibri" pitchFamily="34" charset="0"/>
              </a:rPr>
              <a:t> de 2011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17_17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981075"/>
            <a:ext cx="8135938" cy="54244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3832225" y="107950"/>
            <a:ext cx="1198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b="1">
                <a:solidFill>
                  <a:srgbClr val="0000FF"/>
                </a:solidFill>
              </a:rPr>
              <a:t>LAL3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P1010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6550"/>
            <a:ext cx="9144000" cy="707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cer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3" y="1484313"/>
            <a:ext cx="4764087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Users\acer\Desktop\images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0263" y="1484313"/>
            <a:ext cx="4503737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4000" b="1" smtClean="0">
                <a:solidFill>
                  <a:srgbClr val="0000FF"/>
                </a:solidFill>
              </a:rPr>
              <a:t>Frecuencia de la leucemia de Burkitt</a:t>
            </a:r>
          </a:p>
        </p:txBody>
      </p:sp>
      <p:pic>
        <p:nvPicPr>
          <p:cNvPr id="10243" name="Picture 3" descr="llacit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875"/>
            <a:ext cx="9144000" cy="546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Oval 5"/>
          <p:cNvSpPr>
            <a:spLocks noChangeArrowheads="1"/>
          </p:cNvSpPr>
          <p:nvPr/>
        </p:nvSpPr>
        <p:spPr bwMode="auto">
          <a:xfrm>
            <a:off x="3348038" y="2852738"/>
            <a:ext cx="3810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5" name="Oval 6"/>
          <p:cNvSpPr>
            <a:spLocks noChangeArrowheads="1"/>
          </p:cNvSpPr>
          <p:nvPr/>
        </p:nvSpPr>
        <p:spPr bwMode="auto">
          <a:xfrm>
            <a:off x="5580063" y="2852738"/>
            <a:ext cx="3810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3851275" y="2636838"/>
            <a:ext cx="1584325" cy="57626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3348038" y="6381750"/>
            <a:ext cx="32400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600" b="1">
                <a:solidFill>
                  <a:srgbClr val="0000FF"/>
                </a:solidFill>
              </a:rPr>
              <a:t>Pui C-H. NEJM 1998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6013" y="1905000"/>
            <a:ext cx="6491287" cy="4953000"/>
            <a:chOff x="659" y="979"/>
            <a:chExt cx="4089" cy="3120"/>
          </a:xfrm>
        </p:grpSpPr>
        <p:sp>
          <p:nvSpPr>
            <p:cNvPr id="11272" name="Freeform 3"/>
            <p:cNvSpPr>
              <a:spLocks/>
            </p:cNvSpPr>
            <p:nvPr/>
          </p:nvSpPr>
          <p:spPr bwMode="auto">
            <a:xfrm>
              <a:off x="2779" y="1441"/>
              <a:ext cx="117" cy="938"/>
            </a:xfrm>
            <a:custGeom>
              <a:avLst/>
              <a:gdLst>
                <a:gd name="T0" fmla="*/ 117 w 117"/>
                <a:gd name="T1" fmla="*/ 754 h 938"/>
                <a:gd name="T2" fmla="*/ 0 w 117"/>
                <a:gd name="T3" fmla="*/ 0 h 938"/>
                <a:gd name="T4" fmla="*/ 0 w 117"/>
                <a:gd name="T5" fmla="*/ 184 h 938"/>
                <a:gd name="T6" fmla="*/ 117 w 117"/>
                <a:gd name="T7" fmla="*/ 938 h 938"/>
                <a:gd name="T8" fmla="*/ 117 w 117"/>
                <a:gd name="T9" fmla="*/ 754 h 9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938"/>
                <a:gd name="T17" fmla="*/ 117 w 117"/>
                <a:gd name="T18" fmla="*/ 938 h 9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938">
                  <a:moveTo>
                    <a:pt x="117" y="754"/>
                  </a:moveTo>
                  <a:lnTo>
                    <a:pt x="0" y="0"/>
                  </a:lnTo>
                  <a:lnTo>
                    <a:pt x="0" y="184"/>
                  </a:lnTo>
                  <a:lnTo>
                    <a:pt x="117" y="938"/>
                  </a:lnTo>
                  <a:lnTo>
                    <a:pt x="117" y="754"/>
                  </a:lnTo>
                  <a:close/>
                </a:path>
              </a:pathLst>
            </a:custGeom>
            <a:solidFill>
              <a:srgbClr val="80008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Freeform 4"/>
            <p:cNvSpPr>
              <a:spLocks/>
            </p:cNvSpPr>
            <p:nvPr/>
          </p:nvSpPr>
          <p:spPr bwMode="auto">
            <a:xfrm>
              <a:off x="2896" y="1491"/>
              <a:ext cx="369" cy="888"/>
            </a:xfrm>
            <a:custGeom>
              <a:avLst/>
              <a:gdLst>
                <a:gd name="T0" fmla="*/ 0 w 369"/>
                <a:gd name="T1" fmla="*/ 704 h 888"/>
                <a:gd name="T2" fmla="*/ 369 w 369"/>
                <a:gd name="T3" fmla="*/ 0 h 888"/>
                <a:gd name="T4" fmla="*/ 369 w 369"/>
                <a:gd name="T5" fmla="*/ 185 h 888"/>
                <a:gd name="T6" fmla="*/ 0 w 369"/>
                <a:gd name="T7" fmla="*/ 888 h 888"/>
                <a:gd name="T8" fmla="*/ 0 w 369"/>
                <a:gd name="T9" fmla="*/ 704 h 8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9"/>
                <a:gd name="T16" fmla="*/ 0 h 888"/>
                <a:gd name="T17" fmla="*/ 369 w 369"/>
                <a:gd name="T18" fmla="*/ 888 h 8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9" h="888">
                  <a:moveTo>
                    <a:pt x="0" y="704"/>
                  </a:moveTo>
                  <a:lnTo>
                    <a:pt x="369" y="0"/>
                  </a:lnTo>
                  <a:lnTo>
                    <a:pt x="369" y="185"/>
                  </a:lnTo>
                  <a:lnTo>
                    <a:pt x="0" y="888"/>
                  </a:lnTo>
                  <a:lnTo>
                    <a:pt x="0" y="704"/>
                  </a:lnTo>
                  <a:close/>
                </a:path>
              </a:pathLst>
            </a:custGeom>
            <a:solidFill>
              <a:srgbClr val="80008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Freeform 5"/>
            <p:cNvSpPr>
              <a:spLocks/>
            </p:cNvSpPr>
            <p:nvPr/>
          </p:nvSpPr>
          <p:spPr bwMode="auto">
            <a:xfrm>
              <a:off x="2779" y="1441"/>
              <a:ext cx="486" cy="754"/>
            </a:xfrm>
            <a:custGeom>
              <a:avLst/>
              <a:gdLst>
                <a:gd name="T0" fmla="*/ 0 w 486"/>
                <a:gd name="T1" fmla="*/ 0 h 754"/>
                <a:gd name="T2" fmla="*/ 33 w 486"/>
                <a:gd name="T3" fmla="*/ 0 h 754"/>
                <a:gd name="T4" fmla="*/ 50 w 486"/>
                <a:gd name="T5" fmla="*/ 0 h 754"/>
                <a:gd name="T6" fmla="*/ 84 w 486"/>
                <a:gd name="T7" fmla="*/ 0 h 754"/>
                <a:gd name="T8" fmla="*/ 100 w 486"/>
                <a:gd name="T9" fmla="*/ 0 h 754"/>
                <a:gd name="T10" fmla="*/ 134 w 486"/>
                <a:gd name="T11" fmla="*/ 0 h 754"/>
                <a:gd name="T12" fmla="*/ 167 w 486"/>
                <a:gd name="T13" fmla="*/ 0 h 754"/>
                <a:gd name="T14" fmla="*/ 184 w 486"/>
                <a:gd name="T15" fmla="*/ 0 h 754"/>
                <a:gd name="T16" fmla="*/ 226 w 486"/>
                <a:gd name="T17" fmla="*/ 0 h 754"/>
                <a:gd name="T18" fmla="*/ 260 w 486"/>
                <a:gd name="T19" fmla="*/ 9 h 754"/>
                <a:gd name="T20" fmla="*/ 276 w 486"/>
                <a:gd name="T21" fmla="*/ 9 h 754"/>
                <a:gd name="T22" fmla="*/ 310 w 486"/>
                <a:gd name="T23" fmla="*/ 9 h 754"/>
                <a:gd name="T24" fmla="*/ 327 w 486"/>
                <a:gd name="T25" fmla="*/ 17 h 754"/>
                <a:gd name="T26" fmla="*/ 360 w 486"/>
                <a:gd name="T27" fmla="*/ 17 h 754"/>
                <a:gd name="T28" fmla="*/ 394 w 486"/>
                <a:gd name="T29" fmla="*/ 25 h 754"/>
                <a:gd name="T30" fmla="*/ 410 w 486"/>
                <a:gd name="T31" fmla="*/ 34 h 754"/>
                <a:gd name="T32" fmla="*/ 444 w 486"/>
                <a:gd name="T33" fmla="*/ 42 h 754"/>
                <a:gd name="T34" fmla="*/ 452 w 486"/>
                <a:gd name="T35" fmla="*/ 42 h 754"/>
                <a:gd name="T36" fmla="*/ 486 w 486"/>
                <a:gd name="T37" fmla="*/ 50 h 754"/>
                <a:gd name="T38" fmla="*/ 117 w 486"/>
                <a:gd name="T39" fmla="*/ 754 h 754"/>
                <a:gd name="T40" fmla="*/ 0 w 486"/>
                <a:gd name="T41" fmla="*/ 0 h 7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6"/>
                <a:gd name="T64" fmla="*/ 0 h 754"/>
                <a:gd name="T65" fmla="*/ 486 w 486"/>
                <a:gd name="T66" fmla="*/ 754 h 7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6" h="754">
                  <a:moveTo>
                    <a:pt x="0" y="0"/>
                  </a:moveTo>
                  <a:lnTo>
                    <a:pt x="33" y="0"/>
                  </a:lnTo>
                  <a:lnTo>
                    <a:pt x="50" y="0"/>
                  </a:lnTo>
                  <a:lnTo>
                    <a:pt x="84" y="0"/>
                  </a:lnTo>
                  <a:lnTo>
                    <a:pt x="100" y="0"/>
                  </a:lnTo>
                  <a:lnTo>
                    <a:pt x="134" y="0"/>
                  </a:lnTo>
                  <a:lnTo>
                    <a:pt x="167" y="0"/>
                  </a:lnTo>
                  <a:lnTo>
                    <a:pt x="184" y="0"/>
                  </a:lnTo>
                  <a:lnTo>
                    <a:pt x="226" y="0"/>
                  </a:lnTo>
                  <a:lnTo>
                    <a:pt x="260" y="9"/>
                  </a:lnTo>
                  <a:lnTo>
                    <a:pt x="276" y="9"/>
                  </a:lnTo>
                  <a:lnTo>
                    <a:pt x="310" y="9"/>
                  </a:lnTo>
                  <a:lnTo>
                    <a:pt x="327" y="17"/>
                  </a:lnTo>
                  <a:lnTo>
                    <a:pt x="360" y="17"/>
                  </a:lnTo>
                  <a:lnTo>
                    <a:pt x="394" y="25"/>
                  </a:lnTo>
                  <a:lnTo>
                    <a:pt x="410" y="34"/>
                  </a:lnTo>
                  <a:lnTo>
                    <a:pt x="444" y="42"/>
                  </a:lnTo>
                  <a:lnTo>
                    <a:pt x="452" y="42"/>
                  </a:lnTo>
                  <a:lnTo>
                    <a:pt x="486" y="50"/>
                  </a:lnTo>
                  <a:lnTo>
                    <a:pt x="117" y="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Freeform 6"/>
            <p:cNvSpPr>
              <a:spLocks/>
            </p:cNvSpPr>
            <p:nvPr/>
          </p:nvSpPr>
          <p:spPr bwMode="auto">
            <a:xfrm>
              <a:off x="2578" y="1458"/>
              <a:ext cx="234" cy="921"/>
            </a:xfrm>
            <a:custGeom>
              <a:avLst/>
              <a:gdLst>
                <a:gd name="T0" fmla="*/ 234 w 234"/>
                <a:gd name="T1" fmla="*/ 737 h 921"/>
                <a:gd name="T2" fmla="*/ 0 w 234"/>
                <a:gd name="T3" fmla="*/ 0 h 921"/>
                <a:gd name="T4" fmla="*/ 0 w 234"/>
                <a:gd name="T5" fmla="*/ 184 h 921"/>
                <a:gd name="T6" fmla="*/ 234 w 234"/>
                <a:gd name="T7" fmla="*/ 921 h 921"/>
                <a:gd name="T8" fmla="*/ 234 w 234"/>
                <a:gd name="T9" fmla="*/ 737 h 9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"/>
                <a:gd name="T16" fmla="*/ 0 h 921"/>
                <a:gd name="T17" fmla="*/ 234 w 234"/>
                <a:gd name="T18" fmla="*/ 921 h 9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" h="921">
                  <a:moveTo>
                    <a:pt x="234" y="737"/>
                  </a:moveTo>
                  <a:lnTo>
                    <a:pt x="0" y="0"/>
                  </a:lnTo>
                  <a:lnTo>
                    <a:pt x="0" y="184"/>
                  </a:lnTo>
                  <a:lnTo>
                    <a:pt x="234" y="921"/>
                  </a:lnTo>
                  <a:lnTo>
                    <a:pt x="234" y="737"/>
                  </a:lnTo>
                  <a:close/>
                </a:path>
              </a:pathLst>
            </a:custGeom>
            <a:solidFill>
              <a:srgbClr val="00004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Freeform 7"/>
            <p:cNvSpPr>
              <a:spLocks/>
            </p:cNvSpPr>
            <p:nvPr/>
          </p:nvSpPr>
          <p:spPr bwMode="auto">
            <a:xfrm>
              <a:off x="2578" y="1441"/>
              <a:ext cx="234" cy="754"/>
            </a:xfrm>
            <a:custGeom>
              <a:avLst/>
              <a:gdLst>
                <a:gd name="T0" fmla="*/ 0 w 234"/>
                <a:gd name="T1" fmla="*/ 17 h 754"/>
                <a:gd name="T2" fmla="*/ 17 w 234"/>
                <a:gd name="T3" fmla="*/ 17 h 754"/>
                <a:gd name="T4" fmla="*/ 33 w 234"/>
                <a:gd name="T5" fmla="*/ 17 h 754"/>
                <a:gd name="T6" fmla="*/ 67 w 234"/>
                <a:gd name="T7" fmla="*/ 9 h 754"/>
                <a:gd name="T8" fmla="*/ 84 w 234"/>
                <a:gd name="T9" fmla="*/ 9 h 754"/>
                <a:gd name="T10" fmla="*/ 100 w 234"/>
                <a:gd name="T11" fmla="*/ 9 h 754"/>
                <a:gd name="T12" fmla="*/ 117 w 234"/>
                <a:gd name="T13" fmla="*/ 0 h 754"/>
                <a:gd name="T14" fmla="*/ 234 w 234"/>
                <a:gd name="T15" fmla="*/ 754 h 754"/>
                <a:gd name="T16" fmla="*/ 0 w 234"/>
                <a:gd name="T17" fmla="*/ 17 h 7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4"/>
                <a:gd name="T28" fmla="*/ 0 h 754"/>
                <a:gd name="T29" fmla="*/ 234 w 234"/>
                <a:gd name="T30" fmla="*/ 754 h 7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4" h="754">
                  <a:moveTo>
                    <a:pt x="0" y="17"/>
                  </a:moveTo>
                  <a:lnTo>
                    <a:pt x="17" y="17"/>
                  </a:lnTo>
                  <a:lnTo>
                    <a:pt x="33" y="17"/>
                  </a:lnTo>
                  <a:lnTo>
                    <a:pt x="67" y="9"/>
                  </a:lnTo>
                  <a:lnTo>
                    <a:pt x="84" y="9"/>
                  </a:lnTo>
                  <a:lnTo>
                    <a:pt x="100" y="9"/>
                  </a:lnTo>
                  <a:lnTo>
                    <a:pt x="117" y="0"/>
                  </a:lnTo>
                  <a:lnTo>
                    <a:pt x="234" y="75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8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Freeform 8"/>
            <p:cNvSpPr>
              <a:spLocks/>
            </p:cNvSpPr>
            <p:nvPr/>
          </p:nvSpPr>
          <p:spPr bwMode="auto">
            <a:xfrm>
              <a:off x="2201" y="1592"/>
              <a:ext cx="561" cy="804"/>
            </a:xfrm>
            <a:custGeom>
              <a:avLst/>
              <a:gdLst>
                <a:gd name="T0" fmla="*/ 561 w 561"/>
                <a:gd name="T1" fmla="*/ 620 h 804"/>
                <a:gd name="T2" fmla="*/ 0 w 561"/>
                <a:gd name="T3" fmla="*/ 0 h 804"/>
                <a:gd name="T4" fmla="*/ 0 w 561"/>
                <a:gd name="T5" fmla="*/ 184 h 804"/>
                <a:gd name="T6" fmla="*/ 561 w 561"/>
                <a:gd name="T7" fmla="*/ 804 h 804"/>
                <a:gd name="T8" fmla="*/ 561 w 561"/>
                <a:gd name="T9" fmla="*/ 620 h 8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1"/>
                <a:gd name="T16" fmla="*/ 0 h 804"/>
                <a:gd name="T17" fmla="*/ 561 w 561"/>
                <a:gd name="T18" fmla="*/ 804 h 8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1" h="804">
                  <a:moveTo>
                    <a:pt x="561" y="620"/>
                  </a:moveTo>
                  <a:lnTo>
                    <a:pt x="0" y="0"/>
                  </a:lnTo>
                  <a:lnTo>
                    <a:pt x="0" y="184"/>
                  </a:lnTo>
                  <a:lnTo>
                    <a:pt x="561" y="804"/>
                  </a:lnTo>
                  <a:lnTo>
                    <a:pt x="561" y="620"/>
                  </a:lnTo>
                  <a:close/>
                </a:path>
              </a:pathLst>
            </a:custGeom>
            <a:solidFill>
              <a:srgbClr val="66668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Freeform 9"/>
            <p:cNvSpPr>
              <a:spLocks/>
            </p:cNvSpPr>
            <p:nvPr/>
          </p:nvSpPr>
          <p:spPr bwMode="auto">
            <a:xfrm>
              <a:off x="2201" y="1475"/>
              <a:ext cx="561" cy="737"/>
            </a:xfrm>
            <a:custGeom>
              <a:avLst/>
              <a:gdLst>
                <a:gd name="T0" fmla="*/ 0 w 561"/>
                <a:gd name="T1" fmla="*/ 117 h 737"/>
                <a:gd name="T2" fmla="*/ 17 w 561"/>
                <a:gd name="T3" fmla="*/ 109 h 737"/>
                <a:gd name="T4" fmla="*/ 42 w 561"/>
                <a:gd name="T5" fmla="*/ 100 h 737"/>
                <a:gd name="T6" fmla="*/ 58 w 561"/>
                <a:gd name="T7" fmla="*/ 92 h 737"/>
                <a:gd name="T8" fmla="*/ 84 w 561"/>
                <a:gd name="T9" fmla="*/ 75 h 737"/>
                <a:gd name="T10" fmla="*/ 100 w 561"/>
                <a:gd name="T11" fmla="*/ 67 h 737"/>
                <a:gd name="T12" fmla="*/ 117 w 561"/>
                <a:gd name="T13" fmla="*/ 67 h 737"/>
                <a:gd name="T14" fmla="*/ 151 w 561"/>
                <a:gd name="T15" fmla="*/ 50 h 737"/>
                <a:gd name="T16" fmla="*/ 159 w 561"/>
                <a:gd name="T17" fmla="*/ 50 h 737"/>
                <a:gd name="T18" fmla="*/ 192 w 561"/>
                <a:gd name="T19" fmla="*/ 33 h 737"/>
                <a:gd name="T20" fmla="*/ 209 w 561"/>
                <a:gd name="T21" fmla="*/ 33 h 737"/>
                <a:gd name="T22" fmla="*/ 226 w 561"/>
                <a:gd name="T23" fmla="*/ 25 h 737"/>
                <a:gd name="T24" fmla="*/ 259 w 561"/>
                <a:gd name="T25" fmla="*/ 16 h 737"/>
                <a:gd name="T26" fmla="*/ 276 w 561"/>
                <a:gd name="T27" fmla="*/ 16 h 737"/>
                <a:gd name="T28" fmla="*/ 310 w 561"/>
                <a:gd name="T29" fmla="*/ 8 h 737"/>
                <a:gd name="T30" fmla="*/ 327 w 561"/>
                <a:gd name="T31" fmla="*/ 0 h 737"/>
                <a:gd name="T32" fmla="*/ 561 w 561"/>
                <a:gd name="T33" fmla="*/ 737 h 737"/>
                <a:gd name="T34" fmla="*/ 0 w 561"/>
                <a:gd name="T35" fmla="*/ 117 h 7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61"/>
                <a:gd name="T55" fmla="*/ 0 h 737"/>
                <a:gd name="T56" fmla="*/ 561 w 561"/>
                <a:gd name="T57" fmla="*/ 737 h 7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61" h="737">
                  <a:moveTo>
                    <a:pt x="0" y="117"/>
                  </a:moveTo>
                  <a:lnTo>
                    <a:pt x="17" y="109"/>
                  </a:lnTo>
                  <a:lnTo>
                    <a:pt x="42" y="100"/>
                  </a:lnTo>
                  <a:lnTo>
                    <a:pt x="58" y="92"/>
                  </a:lnTo>
                  <a:lnTo>
                    <a:pt x="84" y="75"/>
                  </a:lnTo>
                  <a:lnTo>
                    <a:pt x="100" y="67"/>
                  </a:lnTo>
                  <a:lnTo>
                    <a:pt x="117" y="67"/>
                  </a:lnTo>
                  <a:lnTo>
                    <a:pt x="151" y="50"/>
                  </a:lnTo>
                  <a:lnTo>
                    <a:pt x="159" y="50"/>
                  </a:lnTo>
                  <a:lnTo>
                    <a:pt x="192" y="33"/>
                  </a:lnTo>
                  <a:lnTo>
                    <a:pt x="209" y="33"/>
                  </a:lnTo>
                  <a:lnTo>
                    <a:pt x="226" y="25"/>
                  </a:lnTo>
                  <a:lnTo>
                    <a:pt x="259" y="16"/>
                  </a:lnTo>
                  <a:lnTo>
                    <a:pt x="276" y="16"/>
                  </a:lnTo>
                  <a:lnTo>
                    <a:pt x="310" y="8"/>
                  </a:lnTo>
                  <a:lnTo>
                    <a:pt x="327" y="0"/>
                  </a:lnTo>
                  <a:lnTo>
                    <a:pt x="561" y="73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CCCC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Freeform 10"/>
            <p:cNvSpPr>
              <a:spLocks/>
            </p:cNvSpPr>
            <p:nvPr/>
          </p:nvSpPr>
          <p:spPr bwMode="auto">
            <a:xfrm>
              <a:off x="4044" y="2287"/>
              <a:ext cx="17" cy="318"/>
            </a:xfrm>
            <a:custGeom>
              <a:avLst/>
              <a:gdLst>
                <a:gd name="T0" fmla="*/ 17 w 17"/>
                <a:gd name="T1" fmla="*/ 0 h 318"/>
                <a:gd name="T2" fmla="*/ 17 w 17"/>
                <a:gd name="T3" fmla="*/ 25 h 318"/>
                <a:gd name="T4" fmla="*/ 17 w 17"/>
                <a:gd name="T5" fmla="*/ 42 h 318"/>
                <a:gd name="T6" fmla="*/ 8 w 17"/>
                <a:gd name="T7" fmla="*/ 67 h 318"/>
                <a:gd name="T8" fmla="*/ 8 w 17"/>
                <a:gd name="T9" fmla="*/ 92 h 318"/>
                <a:gd name="T10" fmla="*/ 8 w 17"/>
                <a:gd name="T11" fmla="*/ 109 h 318"/>
                <a:gd name="T12" fmla="*/ 0 w 17"/>
                <a:gd name="T13" fmla="*/ 134 h 318"/>
                <a:gd name="T14" fmla="*/ 0 w 17"/>
                <a:gd name="T15" fmla="*/ 318 h 318"/>
                <a:gd name="T16" fmla="*/ 8 w 17"/>
                <a:gd name="T17" fmla="*/ 293 h 318"/>
                <a:gd name="T18" fmla="*/ 8 w 17"/>
                <a:gd name="T19" fmla="*/ 276 h 318"/>
                <a:gd name="T20" fmla="*/ 8 w 17"/>
                <a:gd name="T21" fmla="*/ 251 h 318"/>
                <a:gd name="T22" fmla="*/ 17 w 17"/>
                <a:gd name="T23" fmla="*/ 226 h 318"/>
                <a:gd name="T24" fmla="*/ 17 w 17"/>
                <a:gd name="T25" fmla="*/ 209 h 318"/>
                <a:gd name="T26" fmla="*/ 17 w 17"/>
                <a:gd name="T27" fmla="*/ 184 h 318"/>
                <a:gd name="T28" fmla="*/ 17 w 17"/>
                <a:gd name="T29" fmla="*/ 0 h 3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318"/>
                <a:gd name="T47" fmla="*/ 17 w 17"/>
                <a:gd name="T48" fmla="*/ 318 h 3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318">
                  <a:moveTo>
                    <a:pt x="17" y="0"/>
                  </a:moveTo>
                  <a:lnTo>
                    <a:pt x="17" y="25"/>
                  </a:lnTo>
                  <a:lnTo>
                    <a:pt x="17" y="42"/>
                  </a:lnTo>
                  <a:lnTo>
                    <a:pt x="8" y="67"/>
                  </a:lnTo>
                  <a:lnTo>
                    <a:pt x="8" y="92"/>
                  </a:lnTo>
                  <a:lnTo>
                    <a:pt x="8" y="109"/>
                  </a:lnTo>
                  <a:lnTo>
                    <a:pt x="0" y="134"/>
                  </a:lnTo>
                  <a:lnTo>
                    <a:pt x="0" y="318"/>
                  </a:lnTo>
                  <a:lnTo>
                    <a:pt x="8" y="293"/>
                  </a:lnTo>
                  <a:lnTo>
                    <a:pt x="8" y="276"/>
                  </a:lnTo>
                  <a:lnTo>
                    <a:pt x="8" y="251"/>
                  </a:lnTo>
                  <a:lnTo>
                    <a:pt x="17" y="226"/>
                  </a:lnTo>
                  <a:lnTo>
                    <a:pt x="17" y="209"/>
                  </a:lnTo>
                  <a:lnTo>
                    <a:pt x="17" y="18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808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Freeform 11"/>
            <p:cNvSpPr>
              <a:spLocks/>
            </p:cNvSpPr>
            <p:nvPr/>
          </p:nvSpPr>
          <p:spPr bwMode="auto">
            <a:xfrm>
              <a:off x="3072" y="2287"/>
              <a:ext cx="963" cy="310"/>
            </a:xfrm>
            <a:custGeom>
              <a:avLst/>
              <a:gdLst>
                <a:gd name="T0" fmla="*/ 0 w 963"/>
                <a:gd name="T1" fmla="*/ 0 h 310"/>
                <a:gd name="T2" fmla="*/ 963 w 963"/>
                <a:gd name="T3" fmla="*/ 126 h 310"/>
                <a:gd name="T4" fmla="*/ 963 w 963"/>
                <a:gd name="T5" fmla="*/ 310 h 310"/>
                <a:gd name="T6" fmla="*/ 0 w 963"/>
                <a:gd name="T7" fmla="*/ 184 h 310"/>
                <a:gd name="T8" fmla="*/ 0 w 963"/>
                <a:gd name="T9" fmla="*/ 0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3"/>
                <a:gd name="T16" fmla="*/ 0 h 310"/>
                <a:gd name="T17" fmla="*/ 963 w 963"/>
                <a:gd name="T18" fmla="*/ 310 h 3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3" h="310">
                  <a:moveTo>
                    <a:pt x="0" y="0"/>
                  </a:moveTo>
                  <a:lnTo>
                    <a:pt x="963" y="126"/>
                  </a:lnTo>
                  <a:lnTo>
                    <a:pt x="963" y="310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Freeform 12"/>
            <p:cNvSpPr>
              <a:spLocks/>
            </p:cNvSpPr>
            <p:nvPr/>
          </p:nvSpPr>
          <p:spPr bwMode="auto">
            <a:xfrm>
              <a:off x="3072" y="1584"/>
              <a:ext cx="989" cy="837"/>
            </a:xfrm>
            <a:custGeom>
              <a:avLst/>
              <a:gdLst>
                <a:gd name="T0" fmla="*/ 369 w 989"/>
                <a:gd name="T1" fmla="*/ 0 h 837"/>
                <a:gd name="T2" fmla="*/ 402 w 989"/>
                <a:gd name="T3" fmla="*/ 16 h 837"/>
                <a:gd name="T4" fmla="*/ 419 w 989"/>
                <a:gd name="T5" fmla="*/ 16 h 837"/>
                <a:gd name="T6" fmla="*/ 452 w 989"/>
                <a:gd name="T7" fmla="*/ 33 h 837"/>
                <a:gd name="T8" fmla="*/ 478 w 989"/>
                <a:gd name="T9" fmla="*/ 41 h 837"/>
                <a:gd name="T10" fmla="*/ 494 w 989"/>
                <a:gd name="T11" fmla="*/ 50 h 837"/>
                <a:gd name="T12" fmla="*/ 528 w 989"/>
                <a:gd name="T13" fmla="*/ 67 h 837"/>
                <a:gd name="T14" fmla="*/ 536 w 989"/>
                <a:gd name="T15" fmla="*/ 67 h 837"/>
                <a:gd name="T16" fmla="*/ 570 w 989"/>
                <a:gd name="T17" fmla="*/ 83 h 837"/>
                <a:gd name="T18" fmla="*/ 595 w 989"/>
                <a:gd name="T19" fmla="*/ 100 h 837"/>
                <a:gd name="T20" fmla="*/ 612 w 989"/>
                <a:gd name="T21" fmla="*/ 108 h 837"/>
                <a:gd name="T22" fmla="*/ 637 w 989"/>
                <a:gd name="T23" fmla="*/ 125 h 837"/>
                <a:gd name="T24" fmla="*/ 662 w 989"/>
                <a:gd name="T25" fmla="*/ 142 h 837"/>
                <a:gd name="T26" fmla="*/ 670 w 989"/>
                <a:gd name="T27" fmla="*/ 150 h 837"/>
                <a:gd name="T28" fmla="*/ 695 w 989"/>
                <a:gd name="T29" fmla="*/ 167 h 837"/>
                <a:gd name="T30" fmla="*/ 712 w 989"/>
                <a:gd name="T31" fmla="*/ 175 h 837"/>
                <a:gd name="T32" fmla="*/ 737 w 989"/>
                <a:gd name="T33" fmla="*/ 201 h 837"/>
                <a:gd name="T34" fmla="*/ 754 w 989"/>
                <a:gd name="T35" fmla="*/ 217 h 837"/>
                <a:gd name="T36" fmla="*/ 771 w 989"/>
                <a:gd name="T37" fmla="*/ 226 h 837"/>
                <a:gd name="T38" fmla="*/ 788 w 989"/>
                <a:gd name="T39" fmla="*/ 251 h 837"/>
                <a:gd name="T40" fmla="*/ 804 w 989"/>
                <a:gd name="T41" fmla="*/ 268 h 837"/>
                <a:gd name="T42" fmla="*/ 821 w 989"/>
                <a:gd name="T43" fmla="*/ 284 h 837"/>
                <a:gd name="T44" fmla="*/ 838 w 989"/>
                <a:gd name="T45" fmla="*/ 301 h 837"/>
                <a:gd name="T46" fmla="*/ 846 w 989"/>
                <a:gd name="T47" fmla="*/ 318 h 837"/>
                <a:gd name="T48" fmla="*/ 863 w 989"/>
                <a:gd name="T49" fmla="*/ 335 h 837"/>
                <a:gd name="T50" fmla="*/ 880 w 989"/>
                <a:gd name="T51" fmla="*/ 360 h 837"/>
                <a:gd name="T52" fmla="*/ 888 w 989"/>
                <a:gd name="T53" fmla="*/ 376 h 837"/>
                <a:gd name="T54" fmla="*/ 905 w 989"/>
                <a:gd name="T55" fmla="*/ 393 h 837"/>
                <a:gd name="T56" fmla="*/ 913 w 989"/>
                <a:gd name="T57" fmla="*/ 418 h 837"/>
                <a:gd name="T58" fmla="*/ 922 w 989"/>
                <a:gd name="T59" fmla="*/ 435 h 837"/>
                <a:gd name="T60" fmla="*/ 930 w 989"/>
                <a:gd name="T61" fmla="*/ 460 h 837"/>
                <a:gd name="T62" fmla="*/ 938 w 989"/>
                <a:gd name="T63" fmla="*/ 468 h 837"/>
                <a:gd name="T64" fmla="*/ 947 w 989"/>
                <a:gd name="T65" fmla="*/ 494 h 837"/>
                <a:gd name="T66" fmla="*/ 955 w 989"/>
                <a:gd name="T67" fmla="*/ 519 h 837"/>
                <a:gd name="T68" fmla="*/ 963 w 989"/>
                <a:gd name="T69" fmla="*/ 535 h 837"/>
                <a:gd name="T70" fmla="*/ 972 w 989"/>
                <a:gd name="T71" fmla="*/ 561 h 837"/>
                <a:gd name="T72" fmla="*/ 972 w 989"/>
                <a:gd name="T73" fmla="*/ 586 h 837"/>
                <a:gd name="T74" fmla="*/ 980 w 989"/>
                <a:gd name="T75" fmla="*/ 602 h 837"/>
                <a:gd name="T76" fmla="*/ 980 w 989"/>
                <a:gd name="T77" fmla="*/ 628 h 837"/>
                <a:gd name="T78" fmla="*/ 980 w 989"/>
                <a:gd name="T79" fmla="*/ 636 h 837"/>
                <a:gd name="T80" fmla="*/ 989 w 989"/>
                <a:gd name="T81" fmla="*/ 669 h 837"/>
                <a:gd name="T82" fmla="*/ 989 w 989"/>
                <a:gd name="T83" fmla="*/ 695 h 837"/>
                <a:gd name="T84" fmla="*/ 989 w 989"/>
                <a:gd name="T85" fmla="*/ 703 h 837"/>
                <a:gd name="T86" fmla="*/ 989 w 989"/>
                <a:gd name="T87" fmla="*/ 728 h 837"/>
                <a:gd name="T88" fmla="*/ 980 w 989"/>
                <a:gd name="T89" fmla="*/ 762 h 837"/>
                <a:gd name="T90" fmla="*/ 980 w 989"/>
                <a:gd name="T91" fmla="*/ 770 h 837"/>
                <a:gd name="T92" fmla="*/ 980 w 989"/>
                <a:gd name="T93" fmla="*/ 795 h 837"/>
                <a:gd name="T94" fmla="*/ 980 w 989"/>
                <a:gd name="T95" fmla="*/ 812 h 837"/>
                <a:gd name="T96" fmla="*/ 972 w 989"/>
                <a:gd name="T97" fmla="*/ 837 h 837"/>
                <a:gd name="T98" fmla="*/ 0 w 989"/>
                <a:gd name="T99" fmla="*/ 703 h 837"/>
                <a:gd name="T100" fmla="*/ 369 w 989"/>
                <a:gd name="T101" fmla="*/ 0 h 83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89"/>
                <a:gd name="T154" fmla="*/ 0 h 837"/>
                <a:gd name="T155" fmla="*/ 989 w 989"/>
                <a:gd name="T156" fmla="*/ 837 h 83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89" h="837">
                  <a:moveTo>
                    <a:pt x="369" y="0"/>
                  </a:moveTo>
                  <a:lnTo>
                    <a:pt x="402" y="16"/>
                  </a:lnTo>
                  <a:lnTo>
                    <a:pt x="419" y="16"/>
                  </a:lnTo>
                  <a:lnTo>
                    <a:pt x="452" y="33"/>
                  </a:lnTo>
                  <a:lnTo>
                    <a:pt x="478" y="41"/>
                  </a:lnTo>
                  <a:lnTo>
                    <a:pt x="494" y="50"/>
                  </a:lnTo>
                  <a:lnTo>
                    <a:pt x="528" y="67"/>
                  </a:lnTo>
                  <a:lnTo>
                    <a:pt x="536" y="67"/>
                  </a:lnTo>
                  <a:lnTo>
                    <a:pt x="570" y="83"/>
                  </a:lnTo>
                  <a:lnTo>
                    <a:pt x="595" y="100"/>
                  </a:lnTo>
                  <a:lnTo>
                    <a:pt x="612" y="108"/>
                  </a:lnTo>
                  <a:lnTo>
                    <a:pt x="637" y="125"/>
                  </a:lnTo>
                  <a:lnTo>
                    <a:pt x="662" y="142"/>
                  </a:lnTo>
                  <a:lnTo>
                    <a:pt x="670" y="150"/>
                  </a:lnTo>
                  <a:lnTo>
                    <a:pt x="695" y="167"/>
                  </a:lnTo>
                  <a:lnTo>
                    <a:pt x="712" y="175"/>
                  </a:lnTo>
                  <a:lnTo>
                    <a:pt x="737" y="201"/>
                  </a:lnTo>
                  <a:lnTo>
                    <a:pt x="754" y="217"/>
                  </a:lnTo>
                  <a:lnTo>
                    <a:pt x="771" y="226"/>
                  </a:lnTo>
                  <a:lnTo>
                    <a:pt x="788" y="251"/>
                  </a:lnTo>
                  <a:lnTo>
                    <a:pt x="804" y="268"/>
                  </a:lnTo>
                  <a:lnTo>
                    <a:pt x="821" y="284"/>
                  </a:lnTo>
                  <a:lnTo>
                    <a:pt x="838" y="301"/>
                  </a:lnTo>
                  <a:lnTo>
                    <a:pt x="846" y="318"/>
                  </a:lnTo>
                  <a:lnTo>
                    <a:pt x="863" y="335"/>
                  </a:lnTo>
                  <a:lnTo>
                    <a:pt x="880" y="360"/>
                  </a:lnTo>
                  <a:lnTo>
                    <a:pt x="888" y="376"/>
                  </a:lnTo>
                  <a:lnTo>
                    <a:pt x="905" y="393"/>
                  </a:lnTo>
                  <a:lnTo>
                    <a:pt x="913" y="418"/>
                  </a:lnTo>
                  <a:lnTo>
                    <a:pt x="922" y="435"/>
                  </a:lnTo>
                  <a:lnTo>
                    <a:pt x="930" y="460"/>
                  </a:lnTo>
                  <a:lnTo>
                    <a:pt x="938" y="468"/>
                  </a:lnTo>
                  <a:lnTo>
                    <a:pt x="947" y="494"/>
                  </a:lnTo>
                  <a:lnTo>
                    <a:pt x="955" y="519"/>
                  </a:lnTo>
                  <a:lnTo>
                    <a:pt x="963" y="535"/>
                  </a:lnTo>
                  <a:lnTo>
                    <a:pt x="972" y="561"/>
                  </a:lnTo>
                  <a:lnTo>
                    <a:pt x="972" y="586"/>
                  </a:lnTo>
                  <a:lnTo>
                    <a:pt x="980" y="602"/>
                  </a:lnTo>
                  <a:lnTo>
                    <a:pt x="980" y="628"/>
                  </a:lnTo>
                  <a:lnTo>
                    <a:pt x="980" y="636"/>
                  </a:lnTo>
                  <a:lnTo>
                    <a:pt x="989" y="669"/>
                  </a:lnTo>
                  <a:lnTo>
                    <a:pt x="989" y="695"/>
                  </a:lnTo>
                  <a:lnTo>
                    <a:pt x="989" y="703"/>
                  </a:lnTo>
                  <a:lnTo>
                    <a:pt x="989" y="728"/>
                  </a:lnTo>
                  <a:lnTo>
                    <a:pt x="980" y="762"/>
                  </a:lnTo>
                  <a:lnTo>
                    <a:pt x="980" y="770"/>
                  </a:lnTo>
                  <a:lnTo>
                    <a:pt x="980" y="795"/>
                  </a:lnTo>
                  <a:lnTo>
                    <a:pt x="980" y="812"/>
                  </a:lnTo>
                  <a:lnTo>
                    <a:pt x="972" y="837"/>
                  </a:lnTo>
                  <a:lnTo>
                    <a:pt x="0" y="703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Freeform 13"/>
            <p:cNvSpPr>
              <a:spLocks/>
            </p:cNvSpPr>
            <p:nvPr/>
          </p:nvSpPr>
          <p:spPr bwMode="auto">
            <a:xfrm>
              <a:off x="3935" y="2580"/>
              <a:ext cx="126" cy="444"/>
            </a:xfrm>
            <a:custGeom>
              <a:avLst/>
              <a:gdLst>
                <a:gd name="T0" fmla="*/ 126 w 126"/>
                <a:gd name="T1" fmla="*/ 0 h 444"/>
                <a:gd name="T2" fmla="*/ 126 w 126"/>
                <a:gd name="T3" fmla="*/ 17 h 444"/>
                <a:gd name="T4" fmla="*/ 117 w 126"/>
                <a:gd name="T5" fmla="*/ 42 h 444"/>
                <a:gd name="T6" fmla="*/ 109 w 126"/>
                <a:gd name="T7" fmla="*/ 50 h 444"/>
                <a:gd name="T8" fmla="*/ 100 w 126"/>
                <a:gd name="T9" fmla="*/ 75 h 444"/>
                <a:gd name="T10" fmla="*/ 100 w 126"/>
                <a:gd name="T11" fmla="*/ 92 h 444"/>
                <a:gd name="T12" fmla="*/ 92 w 126"/>
                <a:gd name="T13" fmla="*/ 100 h 444"/>
                <a:gd name="T14" fmla="*/ 84 w 126"/>
                <a:gd name="T15" fmla="*/ 126 h 444"/>
                <a:gd name="T16" fmla="*/ 75 w 126"/>
                <a:gd name="T17" fmla="*/ 142 h 444"/>
                <a:gd name="T18" fmla="*/ 59 w 126"/>
                <a:gd name="T19" fmla="*/ 167 h 444"/>
                <a:gd name="T20" fmla="*/ 59 w 126"/>
                <a:gd name="T21" fmla="*/ 176 h 444"/>
                <a:gd name="T22" fmla="*/ 50 w 126"/>
                <a:gd name="T23" fmla="*/ 184 h 444"/>
                <a:gd name="T24" fmla="*/ 33 w 126"/>
                <a:gd name="T25" fmla="*/ 209 h 444"/>
                <a:gd name="T26" fmla="*/ 25 w 126"/>
                <a:gd name="T27" fmla="*/ 226 h 444"/>
                <a:gd name="T28" fmla="*/ 8 w 126"/>
                <a:gd name="T29" fmla="*/ 251 h 444"/>
                <a:gd name="T30" fmla="*/ 0 w 126"/>
                <a:gd name="T31" fmla="*/ 260 h 444"/>
                <a:gd name="T32" fmla="*/ 0 w 126"/>
                <a:gd name="T33" fmla="*/ 444 h 444"/>
                <a:gd name="T34" fmla="*/ 8 w 126"/>
                <a:gd name="T35" fmla="*/ 435 h 444"/>
                <a:gd name="T36" fmla="*/ 25 w 126"/>
                <a:gd name="T37" fmla="*/ 410 h 444"/>
                <a:gd name="T38" fmla="*/ 33 w 126"/>
                <a:gd name="T39" fmla="*/ 394 h 444"/>
                <a:gd name="T40" fmla="*/ 50 w 126"/>
                <a:gd name="T41" fmla="*/ 368 h 444"/>
                <a:gd name="T42" fmla="*/ 59 w 126"/>
                <a:gd name="T43" fmla="*/ 360 h 444"/>
                <a:gd name="T44" fmla="*/ 59 w 126"/>
                <a:gd name="T45" fmla="*/ 352 h 444"/>
                <a:gd name="T46" fmla="*/ 75 w 126"/>
                <a:gd name="T47" fmla="*/ 327 h 444"/>
                <a:gd name="T48" fmla="*/ 84 w 126"/>
                <a:gd name="T49" fmla="*/ 310 h 444"/>
                <a:gd name="T50" fmla="*/ 92 w 126"/>
                <a:gd name="T51" fmla="*/ 285 h 444"/>
                <a:gd name="T52" fmla="*/ 100 w 126"/>
                <a:gd name="T53" fmla="*/ 276 h 444"/>
                <a:gd name="T54" fmla="*/ 100 w 126"/>
                <a:gd name="T55" fmla="*/ 260 h 444"/>
                <a:gd name="T56" fmla="*/ 109 w 126"/>
                <a:gd name="T57" fmla="*/ 234 h 444"/>
                <a:gd name="T58" fmla="*/ 117 w 126"/>
                <a:gd name="T59" fmla="*/ 226 h 444"/>
                <a:gd name="T60" fmla="*/ 126 w 126"/>
                <a:gd name="T61" fmla="*/ 201 h 444"/>
                <a:gd name="T62" fmla="*/ 126 w 126"/>
                <a:gd name="T63" fmla="*/ 184 h 444"/>
                <a:gd name="T64" fmla="*/ 126 w 126"/>
                <a:gd name="T65" fmla="*/ 0 h 4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6"/>
                <a:gd name="T100" fmla="*/ 0 h 444"/>
                <a:gd name="T101" fmla="*/ 126 w 126"/>
                <a:gd name="T102" fmla="*/ 444 h 4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6" h="444">
                  <a:moveTo>
                    <a:pt x="126" y="0"/>
                  </a:moveTo>
                  <a:lnTo>
                    <a:pt x="126" y="17"/>
                  </a:lnTo>
                  <a:lnTo>
                    <a:pt x="117" y="42"/>
                  </a:lnTo>
                  <a:lnTo>
                    <a:pt x="109" y="50"/>
                  </a:lnTo>
                  <a:lnTo>
                    <a:pt x="100" y="75"/>
                  </a:lnTo>
                  <a:lnTo>
                    <a:pt x="100" y="92"/>
                  </a:lnTo>
                  <a:lnTo>
                    <a:pt x="92" y="100"/>
                  </a:lnTo>
                  <a:lnTo>
                    <a:pt x="84" y="126"/>
                  </a:lnTo>
                  <a:lnTo>
                    <a:pt x="75" y="142"/>
                  </a:lnTo>
                  <a:lnTo>
                    <a:pt x="59" y="167"/>
                  </a:lnTo>
                  <a:lnTo>
                    <a:pt x="59" y="176"/>
                  </a:lnTo>
                  <a:lnTo>
                    <a:pt x="50" y="184"/>
                  </a:lnTo>
                  <a:lnTo>
                    <a:pt x="33" y="209"/>
                  </a:lnTo>
                  <a:lnTo>
                    <a:pt x="25" y="226"/>
                  </a:lnTo>
                  <a:lnTo>
                    <a:pt x="8" y="251"/>
                  </a:lnTo>
                  <a:lnTo>
                    <a:pt x="0" y="260"/>
                  </a:lnTo>
                  <a:lnTo>
                    <a:pt x="0" y="444"/>
                  </a:lnTo>
                  <a:lnTo>
                    <a:pt x="8" y="435"/>
                  </a:lnTo>
                  <a:lnTo>
                    <a:pt x="25" y="410"/>
                  </a:lnTo>
                  <a:lnTo>
                    <a:pt x="33" y="394"/>
                  </a:lnTo>
                  <a:lnTo>
                    <a:pt x="50" y="368"/>
                  </a:lnTo>
                  <a:lnTo>
                    <a:pt x="59" y="360"/>
                  </a:lnTo>
                  <a:lnTo>
                    <a:pt x="59" y="352"/>
                  </a:lnTo>
                  <a:lnTo>
                    <a:pt x="75" y="327"/>
                  </a:lnTo>
                  <a:lnTo>
                    <a:pt x="84" y="310"/>
                  </a:lnTo>
                  <a:lnTo>
                    <a:pt x="92" y="285"/>
                  </a:lnTo>
                  <a:lnTo>
                    <a:pt x="100" y="276"/>
                  </a:lnTo>
                  <a:lnTo>
                    <a:pt x="100" y="260"/>
                  </a:lnTo>
                  <a:lnTo>
                    <a:pt x="109" y="234"/>
                  </a:lnTo>
                  <a:lnTo>
                    <a:pt x="117" y="226"/>
                  </a:lnTo>
                  <a:lnTo>
                    <a:pt x="126" y="201"/>
                  </a:lnTo>
                  <a:lnTo>
                    <a:pt x="126" y="18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4D4D8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Freeform 14"/>
            <p:cNvSpPr>
              <a:spLocks/>
            </p:cNvSpPr>
            <p:nvPr/>
          </p:nvSpPr>
          <p:spPr bwMode="auto">
            <a:xfrm>
              <a:off x="3089" y="2446"/>
              <a:ext cx="838" cy="569"/>
            </a:xfrm>
            <a:custGeom>
              <a:avLst/>
              <a:gdLst>
                <a:gd name="T0" fmla="*/ 0 w 838"/>
                <a:gd name="T1" fmla="*/ 0 h 569"/>
                <a:gd name="T2" fmla="*/ 838 w 838"/>
                <a:gd name="T3" fmla="*/ 385 h 569"/>
                <a:gd name="T4" fmla="*/ 838 w 838"/>
                <a:gd name="T5" fmla="*/ 569 h 569"/>
                <a:gd name="T6" fmla="*/ 0 w 838"/>
                <a:gd name="T7" fmla="*/ 184 h 569"/>
                <a:gd name="T8" fmla="*/ 0 w 838"/>
                <a:gd name="T9" fmla="*/ 0 h 5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8"/>
                <a:gd name="T16" fmla="*/ 0 h 569"/>
                <a:gd name="T17" fmla="*/ 838 w 838"/>
                <a:gd name="T18" fmla="*/ 569 h 5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8" h="569">
                  <a:moveTo>
                    <a:pt x="0" y="0"/>
                  </a:moveTo>
                  <a:lnTo>
                    <a:pt x="838" y="385"/>
                  </a:lnTo>
                  <a:lnTo>
                    <a:pt x="838" y="569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8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Freeform 15"/>
            <p:cNvSpPr>
              <a:spLocks/>
            </p:cNvSpPr>
            <p:nvPr/>
          </p:nvSpPr>
          <p:spPr bwMode="auto">
            <a:xfrm>
              <a:off x="3089" y="2446"/>
              <a:ext cx="972" cy="394"/>
            </a:xfrm>
            <a:custGeom>
              <a:avLst/>
              <a:gdLst>
                <a:gd name="T0" fmla="*/ 972 w 972"/>
                <a:gd name="T1" fmla="*/ 134 h 394"/>
                <a:gd name="T2" fmla="*/ 972 w 972"/>
                <a:gd name="T3" fmla="*/ 151 h 394"/>
                <a:gd name="T4" fmla="*/ 963 w 972"/>
                <a:gd name="T5" fmla="*/ 176 h 394"/>
                <a:gd name="T6" fmla="*/ 955 w 972"/>
                <a:gd name="T7" fmla="*/ 184 h 394"/>
                <a:gd name="T8" fmla="*/ 946 w 972"/>
                <a:gd name="T9" fmla="*/ 209 h 394"/>
                <a:gd name="T10" fmla="*/ 946 w 972"/>
                <a:gd name="T11" fmla="*/ 226 h 394"/>
                <a:gd name="T12" fmla="*/ 938 w 972"/>
                <a:gd name="T13" fmla="*/ 234 h 394"/>
                <a:gd name="T14" fmla="*/ 930 w 972"/>
                <a:gd name="T15" fmla="*/ 260 h 394"/>
                <a:gd name="T16" fmla="*/ 921 w 972"/>
                <a:gd name="T17" fmla="*/ 276 h 394"/>
                <a:gd name="T18" fmla="*/ 905 w 972"/>
                <a:gd name="T19" fmla="*/ 301 h 394"/>
                <a:gd name="T20" fmla="*/ 905 w 972"/>
                <a:gd name="T21" fmla="*/ 310 h 394"/>
                <a:gd name="T22" fmla="*/ 896 w 972"/>
                <a:gd name="T23" fmla="*/ 318 h 394"/>
                <a:gd name="T24" fmla="*/ 879 w 972"/>
                <a:gd name="T25" fmla="*/ 343 h 394"/>
                <a:gd name="T26" fmla="*/ 871 w 972"/>
                <a:gd name="T27" fmla="*/ 360 h 394"/>
                <a:gd name="T28" fmla="*/ 854 w 972"/>
                <a:gd name="T29" fmla="*/ 385 h 394"/>
                <a:gd name="T30" fmla="*/ 846 w 972"/>
                <a:gd name="T31" fmla="*/ 394 h 394"/>
                <a:gd name="T32" fmla="*/ 0 w 972"/>
                <a:gd name="T33" fmla="*/ 0 h 394"/>
                <a:gd name="T34" fmla="*/ 972 w 972"/>
                <a:gd name="T35" fmla="*/ 134 h 39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72"/>
                <a:gd name="T55" fmla="*/ 0 h 394"/>
                <a:gd name="T56" fmla="*/ 972 w 972"/>
                <a:gd name="T57" fmla="*/ 394 h 39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72" h="394">
                  <a:moveTo>
                    <a:pt x="972" y="134"/>
                  </a:moveTo>
                  <a:lnTo>
                    <a:pt x="972" y="151"/>
                  </a:lnTo>
                  <a:lnTo>
                    <a:pt x="963" y="176"/>
                  </a:lnTo>
                  <a:lnTo>
                    <a:pt x="955" y="184"/>
                  </a:lnTo>
                  <a:lnTo>
                    <a:pt x="946" y="209"/>
                  </a:lnTo>
                  <a:lnTo>
                    <a:pt x="946" y="226"/>
                  </a:lnTo>
                  <a:lnTo>
                    <a:pt x="938" y="234"/>
                  </a:lnTo>
                  <a:lnTo>
                    <a:pt x="930" y="260"/>
                  </a:lnTo>
                  <a:lnTo>
                    <a:pt x="921" y="276"/>
                  </a:lnTo>
                  <a:lnTo>
                    <a:pt x="905" y="301"/>
                  </a:lnTo>
                  <a:lnTo>
                    <a:pt x="905" y="310"/>
                  </a:lnTo>
                  <a:lnTo>
                    <a:pt x="896" y="318"/>
                  </a:lnTo>
                  <a:lnTo>
                    <a:pt x="879" y="343"/>
                  </a:lnTo>
                  <a:lnTo>
                    <a:pt x="871" y="360"/>
                  </a:lnTo>
                  <a:lnTo>
                    <a:pt x="854" y="385"/>
                  </a:lnTo>
                  <a:lnTo>
                    <a:pt x="846" y="394"/>
                  </a:lnTo>
                  <a:lnTo>
                    <a:pt x="0" y="0"/>
                  </a:lnTo>
                  <a:lnTo>
                    <a:pt x="972" y="134"/>
                  </a:lnTo>
                  <a:close/>
                </a:path>
              </a:pathLst>
            </a:custGeom>
            <a:solidFill>
              <a:srgbClr val="9999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Freeform 16"/>
            <p:cNvSpPr>
              <a:spLocks/>
            </p:cNvSpPr>
            <p:nvPr/>
          </p:nvSpPr>
          <p:spPr bwMode="auto">
            <a:xfrm>
              <a:off x="1639" y="2396"/>
              <a:ext cx="595" cy="887"/>
            </a:xfrm>
            <a:custGeom>
              <a:avLst/>
              <a:gdLst>
                <a:gd name="T0" fmla="*/ 570 w 595"/>
                <a:gd name="T1" fmla="*/ 686 h 887"/>
                <a:gd name="T2" fmla="*/ 520 w 595"/>
                <a:gd name="T3" fmla="*/ 670 h 887"/>
                <a:gd name="T4" fmla="*/ 478 w 595"/>
                <a:gd name="T5" fmla="*/ 653 h 887"/>
                <a:gd name="T6" fmla="*/ 436 w 595"/>
                <a:gd name="T7" fmla="*/ 628 h 887"/>
                <a:gd name="T8" fmla="*/ 394 w 595"/>
                <a:gd name="T9" fmla="*/ 611 h 887"/>
                <a:gd name="T10" fmla="*/ 336 w 595"/>
                <a:gd name="T11" fmla="*/ 578 h 887"/>
                <a:gd name="T12" fmla="*/ 302 w 595"/>
                <a:gd name="T13" fmla="*/ 544 h 887"/>
                <a:gd name="T14" fmla="*/ 260 w 595"/>
                <a:gd name="T15" fmla="*/ 519 h 887"/>
                <a:gd name="T16" fmla="*/ 227 w 595"/>
                <a:gd name="T17" fmla="*/ 485 h 887"/>
                <a:gd name="T18" fmla="*/ 193 w 595"/>
                <a:gd name="T19" fmla="*/ 460 h 887"/>
                <a:gd name="T20" fmla="*/ 160 w 595"/>
                <a:gd name="T21" fmla="*/ 418 h 887"/>
                <a:gd name="T22" fmla="*/ 126 w 595"/>
                <a:gd name="T23" fmla="*/ 385 h 887"/>
                <a:gd name="T24" fmla="*/ 109 w 595"/>
                <a:gd name="T25" fmla="*/ 343 h 887"/>
                <a:gd name="T26" fmla="*/ 84 w 595"/>
                <a:gd name="T27" fmla="*/ 310 h 887"/>
                <a:gd name="T28" fmla="*/ 67 w 595"/>
                <a:gd name="T29" fmla="*/ 276 h 887"/>
                <a:gd name="T30" fmla="*/ 51 w 595"/>
                <a:gd name="T31" fmla="*/ 234 h 887"/>
                <a:gd name="T32" fmla="*/ 26 w 595"/>
                <a:gd name="T33" fmla="*/ 184 h 887"/>
                <a:gd name="T34" fmla="*/ 17 w 595"/>
                <a:gd name="T35" fmla="*/ 151 h 887"/>
                <a:gd name="T36" fmla="*/ 9 w 595"/>
                <a:gd name="T37" fmla="*/ 109 h 887"/>
                <a:gd name="T38" fmla="*/ 0 w 595"/>
                <a:gd name="T39" fmla="*/ 67 h 887"/>
                <a:gd name="T40" fmla="*/ 0 w 595"/>
                <a:gd name="T41" fmla="*/ 25 h 887"/>
                <a:gd name="T42" fmla="*/ 0 w 595"/>
                <a:gd name="T43" fmla="*/ 184 h 887"/>
                <a:gd name="T44" fmla="*/ 0 w 595"/>
                <a:gd name="T45" fmla="*/ 226 h 887"/>
                <a:gd name="T46" fmla="*/ 0 w 595"/>
                <a:gd name="T47" fmla="*/ 268 h 887"/>
                <a:gd name="T48" fmla="*/ 17 w 595"/>
                <a:gd name="T49" fmla="*/ 318 h 887"/>
                <a:gd name="T50" fmla="*/ 26 w 595"/>
                <a:gd name="T51" fmla="*/ 360 h 887"/>
                <a:gd name="T52" fmla="*/ 34 w 595"/>
                <a:gd name="T53" fmla="*/ 393 h 887"/>
                <a:gd name="T54" fmla="*/ 51 w 595"/>
                <a:gd name="T55" fmla="*/ 435 h 887"/>
                <a:gd name="T56" fmla="*/ 67 w 595"/>
                <a:gd name="T57" fmla="*/ 469 h 887"/>
                <a:gd name="T58" fmla="*/ 101 w 595"/>
                <a:gd name="T59" fmla="*/ 519 h 887"/>
                <a:gd name="T60" fmla="*/ 118 w 595"/>
                <a:gd name="T61" fmla="*/ 552 h 887"/>
                <a:gd name="T62" fmla="*/ 151 w 595"/>
                <a:gd name="T63" fmla="*/ 586 h 887"/>
                <a:gd name="T64" fmla="*/ 176 w 595"/>
                <a:gd name="T65" fmla="*/ 619 h 887"/>
                <a:gd name="T66" fmla="*/ 210 w 595"/>
                <a:gd name="T67" fmla="*/ 653 h 887"/>
                <a:gd name="T68" fmla="*/ 243 w 595"/>
                <a:gd name="T69" fmla="*/ 686 h 887"/>
                <a:gd name="T70" fmla="*/ 285 w 595"/>
                <a:gd name="T71" fmla="*/ 720 h 887"/>
                <a:gd name="T72" fmla="*/ 327 w 595"/>
                <a:gd name="T73" fmla="*/ 753 h 887"/>
                <a:gd name="T74" fmla="*/ 361 w 595"/>
                <a:gd name="T75" fmla="*/ 779 h 887"/>
                <a:gd name="T76" fmla="*/ 403 w 595"/>
                <a:gd name="T77" fmla="*/ 795 h 887"/>
                <a:gd name="T78" fmla="*/ 444 w 595"/>
                <a:gd name="T79" fmla="*/ 820 h 887"/>
                <a:gd name="T80" fmla="*/ 503 w 595"/>
                <a:gd name="T81" fmla="*/ 846 h 887"/>
                <a:gd name="T82" fmla="*/ 553 w 595"/>
                <a:gd name="T83" fmla="*/ 871 h 887"/>
                <a:gd name="T84" fmla="*/ 595 w 595"/>
                <a:gd name="T85" fmla="*/ 887 h 88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95"/>
                <a:gd name="T130" fmla="*/ 0 h 887"/>
                <a:gd name="T131" fmla="*/ 595 w 595"/>
                <a:gd name="T132" fmla="*/ 887 h 88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95" h="887">
                  <a:moveTo>
                    <a:pt x="595" y="703"/>
                  </a:moveTo>
                  <a:lnTo>
                    <a:pt x="570" y="686"/>
                  </a:lnTo>
                  <a:lnTo>
                    <a:pt x="553" y="686"/>
                  </a:lnTo>
                  <a:lnTo>
                    <a:pt x="520" y="670"/>
                  </a:lnTo>
                  <a:lnTo>
                    <a:pt x="503" y="661"/>
                  </a:lnTo>
                  <a:lnTo>
                    <a:pt x="478" y="653"/>
                  </a:lnTo>
                  <a:lnTo>
                    <a:pt x="444" y="636"/>
                  </a:lnTo>
                  <a:lnTo>
                    <a:pt x="436" y="628"/>
                  </a:lnTo>
                  <a:lnTo>
                    <a:pt x="403" y="611"/>
                  </a:lnTo>
                  <a:lnTo>
                    <a:pt x="394" y="611"/>
                  </a:lnTo>
                  <a:lnTo>
                    <a:pt x="361" y="594"/>
                  </a:lnTo>
                  <a:lnTo>
                    <a:pt x="336" y="578"/>
                  </a:lnTo>
                  <a:lnTo>
                    <a:pt x="327" y="569"/>
                  </a:lnTo>
                  <a:lnTo>
                    <a:pt x="302" y="544"/>
                  </a:lnTo>
                  <a:lnTo>
                    <a:pt x="285" y="536"/>
                  </a:lnTo>
                  <a:lnTo>
                    <a:pt x="260" y="519"/>
                  </a:lnTo>
                  <a:lnTo>
                    <a:pt x="243" y="502"/>
                  </a:lnTo>
                  <a:lnTo>
                    <a:pt x="227" y="485"/>
                  </a:lnTo>
                  <a:lnTo>
                    <a:pt x="210" y="469"/>
                  </a:lnTo>
                  <a:lnTo>
                    <a:pt x="193" y="460"/>
                  </a:lnTo>
                  <a:lnTo>
                    <a:pt x="176" y="435"/>
                  </a:lnTo>
                  <a:lnTo>
                    <a:pt x="160" y="418"/>
                  </a:lnTo>
                  <a:lnTo>
                    <a:pt x="151" y="402"/>
                  </a:lnTo>
                  <a:lnTo>
                    <a:pt x="126" y="385"/>
                  </a:lnTo>
                  <a:lnTo>
                    <a:pt x="118" y="368"/>
                  </a:lnTo>
                  <a:lnTo>
                    <a:pt x="109" y="343"/>
                  </a:lnTo>
                  <a:lnTo>
                    <a:pt x="101" y="335"/>
                  </a:lnTo>
                  <a:lnTo>
                    <a:pt x="84" y="310"/>
                  </a:lnTo>
                  <a:lnTo>
                    <a:pt x="67" y="284"/>
                  </a:lnTo>
                  <a:lnTo>
                    <a:pt x="67" y="276"/>
                  </a:lnTo>
                  <a:lnTo>
                    <a:pt x="51" y="251"/>
                  </a:lnTo>
                  <a:lnTo>
                    <a:pt x="51" y="234"/>
                  </a:lnTo>
                  <a:lnTo>
                    <a:pt x="34" y="209"/>
                  </a:lnTo>
                  <a:lnTo>
                    <a:pt x="26" y="184"/>
                  </a:lnTo>
                  <a:lnTo>
                    <a:pt x="26" y="176"/>
                  </a:lnTo>
                  <a:lnTo>
                    <a:pt x="17" y="151"/>
                  </a:lnTo>
                  <a:lnTo>
                    <a:pt x="17" y="134"/>
                  </a:lnTo>
                  <a:lnTo>
                    <a:pt x="9" y="109"/>
                  </a:lnTo>
                  <a:lnTo>
                    <a:pt x="0" y="84"/>
                  </a:lnTo>
                  <a:lnTo>
                    <a:pt x="0" y="67"/>
                  </a:lnTo>
                  <a:lnTo>
                    <a:pt x="0" y="42"/>
                  </a:lnTo>
                  <a:lnTo>
                    <a:pt x="0" y="25"/>
                  </a:lnTo>
                  <a:lnTo>
                    <a:pt x="0" y="0"/>
                  </a:lnTo>
                  <a:lnTo>
                    <a:pt x="0" y="184"/>
                  </a:lnTo>
                  <a:lnTo>
                    <a:pt x="0" y="209"/>
                  </a:lnTo>
                  <a:lnTo>
                    <a:pt x="0" y="226"/>
                  </a:lnTo>
                  <a:lnTo>
                    <a:pt x="0" y="251"/>
                  </a:lnTo>
                  <a:lnTo>
                    <a:pt x="0" y="268"/>
                  </a:lnTo>
                  <a:lnTo>
                    <a:pt x="9" y="293"/>
                  </a:lnTo>
                  <a:lnTo>
                    <a:pt x="17" y="318"/>
                  </a:lnTo>
                  <a:lnTo>
                    <a:pt x="17" y="335"/>
                  </a:lnTo>
                  <a:lnTo>
                    <a:pt x="26" y="360"/>
                  </a:lnTo>
                  <a:lnTo>
                    <a:pt x="26" y="368"/>
                  </a:lnTo>
                  <a:lnTo>
                    <a:pt x="34" y="393"/>
                  </a:lnTo>
                  <a:lnTo>
                    <a:pt x="51" y="418"/>
                  </a:lnTo>
                  <a:lnTo>
                    <a:pt x="51" y="435"/>
                  </a:lnTo>
                  <a:lnTo>
                    <a:pt x="67" y="460"/>
                  </a:lnTo>
                  <a:lnTo>
                    <a:pt x="67" y="469"/>
                  </a:lnTo>
                  <a:lnTo>
                    <a:pt x="84" y="494"/>
                  </a:lnTo>
                  <a:lnTo>
                    <a:pt x="101" y="519"/>
                  </a:lnTo>
                  <a:lnTo>
                    <a:pt x="109" y="527"/>
                  </a:lnTo>
                  <a:lnTo>
                    <a:pt x="118" y="552"/>
                  </a:lnTo>
                  <a:lnTo>
                    <a:pt x="126" y="569"/>
                  </a:lnTo>
                  <a:lnTo>
                    <a:pt x="151" y="586"/>
                  </a:lnTo>
                  <a:lnTo>
                    <a:pt x="160" y="603"/>
                  </a:lnTo>
                  <a:lnTo>
                    <a:pt x="176" y="619"/>
                  </a:lnTo>
                  <a:lnTo>
                    <a:pt x="193" y="645"/>
                  </a:lnTo>
                  <a:lnTo>
                    <a:pt x="210" y="653"/>
                  </a:lnTo>
                  <a:lnTo>
                    <a:pt x="227" y="670"/>
                  </a:lnTo>
                  <a:lnTo>
                    <a:pt x="243" y="686"/>
                  </a:lnTo>
                  <a:lnTo>
                    <a:pt x="260" y="703"/>
                  </a:lnTo>
                  <a:lnTo>
                    <a:pt x="285" y="720"/>
                  </a:lnTo>
                  <a:lnTo>
                    <a:pt x="302" y="728"/>
                  </a:lnTo>
                  <a:lnTo>
                    <a:pt x="327" y="753"/>
                  </a:lnTo>
                  <a:lnTo>
                    <a:pt x="336" y="762"/>
                  </a:lnTo>
                  <a:lnTo>
                    <a:pt x="361" y="779"/>
                  </a:lnTo>
                  <a:lnTo>
                    <a:pt x="394" y="795"/>
                  </a:lnTo>
                  <a:lnTo>
                    <a:pt x="403" y="795"/>
                  </a:lnTo>
                  <a:lnTo>
                    <a:pt x="436" y="812"/>
                  </a:lnTo>
                  <a:lnTo>
                    <a:pt x="444" y="820"/>
                  </a:lnTo>
                  <a:lnTo>
                    <a:pt x="478" y="837"/>
                  </a:lnTo>
                  <a:lnTo>
                    <a:pt x="503" y="846"/>
                  </a:lnTo>
                  <a:lnTo>
                    <a:pt x="520" y="854"/>
                  </a:lnTo>
                  <a:lnTo>
                    <a:pt x="553" y="871"/>
                  </a:lnTo>
                  <a:lnTo>
                    <a:pt x="570" y="871"/>
                  </a:lnTo>
                  <a:lnTo>
                    <a:pt x="595" y="887"/>
                  </a:lnTo>
                  <a:lnTo>
                    <a:pt x="595" y="703"/>
                  </a:lnTo>
                  <a:close/>
                </a:path>
              </a:pathLst>
            </a:custGeom>
            <a:solidFill>
              <a:srgbClr val="0033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Freeform 17"/>
            <p:cNvSpPr>
              <a:spLocks/>
            </p:cNvSpPr>
            <p:nvPr/>
          </p:nvSpPr>
          <p:spPr bwMode="auto">
            <a:xfrm>
              <a:off x="2234" y="2396"/>
              <a:ext cx="386" cy="879"/>
            </a:xfrm>
            <a:custGeom>
              <a:avLst/>
              <a:gdLst>
                <a:gd name="T0" fmla="*/ 386 w 386"/>
                <a:gd name="T1" fmla="*/ 0 h 879"/>
                <a:gd name="T2" fmla="*/ 0 w 386"/>
                <a:gd name="T3" fmla="*/ 695 h 879"/>
                <a:gd name="T4" fmla="*/ 0 w 386"/>
                <a:gd name="T5" fmla="*/ 879 h 879"/>
                <a:gd name="T6" fmla="*/ 386 w 386"/>
                <a:gd name="T7" fmla="*/ 184 h 879"/>
                <a:gd name="T8" fmla="*/ 386 w 386"/>
                <a:gd name="T9" fmla="*/ 0 h 8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6"/>
                <a:gd name="T16" fmla="*/ 0 h 879"/>
                <a:gd name="T17" fmla="*/ 386 w 386"/>
                <a:gd name="T18" fmla="*/ 879 h 8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6" h="879">
                  <a:moveTo>
                    <a:pt x="386" y="0"/>
                  </a:moveTo>
                  <a:lnTo>
                    <a:pt x="0" y="695"/>
                  </a:lnTo>
                  <a:lnTo>
                    <a:pt x="0" y="879"/>
                  </a:lnTo>
                  <a:lnTo>
                    <a:pt x="386" y="184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0033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Freeform 18"/>
            <p:cNvSpPr>
              <a:spLocks/>
            </p:cNvSpPr>
            <p:nvPr/>
          </p:nvSpPr>
          <p:spPr bwMode="auto">
            <a:xfrm>
              <a:off x="1639" y="1776"/>
              <a:ext cx="981" cy="1323"/>
            </a:xfrm>
            <a:custGeom>
              <a:avLst/>
              <a:gdLst>
                <a:gd name="T0" fmla="*/ 570 w 981"/>
                <a:gd name="T1" fmla="*/ 1306 h 1323"/>
                <a:gd name="T2" fmla="*/ 520 w 981"/>
                <a:gd name="T3" fmla="*/ 1290 h 1323"/>
                <a:gd name="T4" fmla="*/ 478 w 981"/>
                <a:gd name="T5" fmla="*/ 1273 h 1323"/>
                <a:gd name="T6" fmla="*/ 436 w 981"/>
                <a:gd name="T7" fmla="*/ 1248 h 1323"/>
                <a:gd name="T8" fmla="*/ 377 w 981"/>
                <a:gd name="T9" fmla="*/ 1223 h 1323"/>
                <a:gd name="T10" fmla="*/ 336 w 981"/>
                <a:gd name="T11" fmla="*/ 1198 h 1323"/>
                <a:gd name="T12" fmla="*/ 302 w 981"/>
                <a:gd name="T13" fmla="*/ 1164 h 1323"/>
                <a:gd name="T14" fmla="*/ 260 w 981"/>
                <a:gd name="T15" fmla="*/ 1139 h 1323"/>
                <a:gd name="T16" fmla="*/ 218 w 981"/>
                <a:gd name="T17" fmla="*/ 1097 h 1323"/>
                <a:gd name="T18" fmla="*/ 185 w 981"/>
                <a:gd name="T19" fmla="*/ 1064 h 1323"/>
                <a:gd name="T20" fmla="*/ 160 w 981"/>
                <a:gd name="T21" fmla="*/ 1038 h 1323"/>
                <a:gd name="T22" fmla="*/ 126 w 981"/>
                <a:gd name="T23" fmla="*/ 1005 h 1323"/>
                <a:gd name="T24" fmla="*/ 101 w 981"/>
                <a:gd name="T25" fmla="*/ 955 h 1323"/>
                <a:gd name="T26" fmla="*/ 76 w 981"/>
                <a:gd name="T27" fmla="*/ 921 h 1323"/>
                <a:gd name="T28" fmla="*/ 59 w 981"/>
                <a:gd name="T29" fmla="*/ 879 h 1323"/>
                <a:gd name="T30" fmla="*/ 42 w 981"/>
                <a:gd name="T31" fmla="*/ 846 h 1323"/>
                <a:gd name="T32" fmla="*/ 26 w 981"/>
                <a:gd name="T33" fmla="*/ 796 h 1323"/>
                <a:gd name="T34" fmla="*/ 17 w 981"/>
                <a:gd name="T35" fmla="*/ 754 h 1323"/>
                <a:gd name="T36" fmla="*/ 9 w 981"/>
                <a:gd name="T37" fmla="*/ 712 h 1323"/>
                <a:gd name="T38" fmla="*/ 0 w 981"/>
                <a:gd name="T39" fmla="*/ 678 h 1323"/>
                <a:gd name="T40" fmla="*/ 0 w 981"/>
                <a:gd name="T41" fmla="*/ 620 h 1323"/>
                <a:gd name="T42" fmla="*/ 0 w 981"/>
                <a:gd name="T43" fmla="*/ 586 h 1323"/>
                <a:gd name="T44" fmla="*/ 0 w 981"/>
                <a:gd name="T45" fmla="*/ 544 h 1323"/>
                <a:gd name="T46" fmla="*/ 9 w 981"/>
                <a:gd name="T47" fmla="*/ 503 h 1323"/>
                <a:gd name="T48" fmla="*/ 26 w 981"/>
                <a:gd name="T49" fmla="*/ 452 h 1323"/>
                <a:gd name="T50" fmla="*/ 34 w 981"/>
                <a:gd name="T51" fmla="*/ 410 h 1323"/>
                <a:gd name="T52" fmla="*/ 51 w 981"/>
                <a:gd name="T53" fmla="*/ 377 h 1323"/>
                <a:gd name="T54" fmla="*/ 67 w 981"/>
                <a:gd name="T55" fmla="*/ 335 h 1323"/>
                <a:gd name="T56" fmla="*/ 101 w 981"/>
                <a:gd name="T57" fmla="*/ 293 h 1323"/>
                <a:gd name="T58" fmla="*/ 118 w 981"/>
                <a:gd name="T59" fmla="*/ 251 h 1323"/>
                <a:gd name="T60" fmla="*/ 151 w 981"/>
                <a:gd name="T61" fmla="*/ 218 h 1323"/>
                <a:gd name="T62" fmla="*/ 176 w 981"/>
                <a:gd name="T63" fmla="*/ 184 h 1323"/>
                <a:gd name="T64" fmla="*/ 218 w 981"/>
                <a:gd name="T65" fmla="*/ 143 h 1323"/>
                <a:gd name="T66" fmla="*/ 252 w 981"/>
                <a:gd name="T67" fmla="*/ 117 h 1323"/>
                <a:gd name="T68" fmla="*/ 285 w 981"/>
                <a:gd name="T69" fmla="*/ 84 h 1323"/>
                <a:gd name="T70" fmla="*/ 327 w 981"/>
                <a:gd name="T71" fmla="*/ 59 h 1323"/>
                <a:gd name="T72" fmla="*/ 377 w 981"/>
                <a:gd name="T73" fmla="*/ 25 h 1323"/>
                <a:gd name="T74" fmla="*/ 419 w 981"/>
                <a:gd name="T75" fmla="*/ 0 h 1323"/>
                <a:gd name="T76" fmla="*/ 595 w 981"/>
                <a:gd name="T77" fmla="*/ 1323 h 132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81"/>
                <a:gd name="T118" fmla="*/ 0 h 1323"/>
                <a:gd name="T119" fmla="*/ 981 w 981"/>
                <a:gd name="T120" fmla="*/ 1323 h 132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81" h="1323">
                  <a:moveTo>
                    <a:pt x="595" y="1323"/>
                  </a:moveTo>
                  <a:lnTo>
                    <a:pt x="570" y="1306"/>
                  </a:lnTo>
                  <a:lnTo>
                    <a:pt x="553" y="1306"/>
                  </a:lnTo>
                  <a:lnTo>
                    <a:pt x="520" y="1290"/>
                  </a:lnTo>
                  <a:lnTo>
                    <a:pt x="486" y="1281"/>
                  </a:lnTo>
                  <a:lnTo>
                    <a:pt x="478" y="1273"/>
                  </a:lnTo>
                  <a:lnTo>
                    <a:pt x="444" y="1256"/>
                  </a:lnTo>
                  <a:lnTo>
                    <a:pt x="436" y="1248"/>
                  </a:lnTo>
                  <a:lnTo>
                    <a:pt x="403" y="1231"/>
                  </a:lnTo>
                  <a:lnTo>
                    <a:pt x="377" y="1223"/>
                  </a:lnTo>
                  <a:lnTo>
                    <a:pt x="361" y="1214"/>
                  </a:lnTo>
                  <a:lnTo>
                    <a:pt x="336" y="1198"/>
                  </a:lnTo>
                  <a:lnTo>
                    <a:pt x="310" y="1172"/>
                  </a:lnTo>
                  <a:lnTo>
                    <a:pt x="302" y="1164"/>
                  </a:lnTo>
                  <a:lnTo>
                    <a:pt x="277" y="1147"/>
                  </a:lnTo>
                  <a:lnTo>
                    <a:pt x="260" y="1139"/>
                  </a:lnTo>
                  <a:lnTo>
                    <a:pt x="243" y="1122"/>
                  </a:lnTo>
                  <a:lnTo>
                    <a:pt x="218" y="1097"/>
                  </a:lnTo>
                  <a:lnTo>
                    <a:pt x="210" y="1089"/>
                  </a:lnTo>
                  <a:lnTo>
                    <a:pt x="185" y="1064"/>
                  </a:lnTo>
                  <a:lnTo>
                    <a:pt x="168" y="1047"/>
                  </a:lnTo>
                  <a:lnTo>
                    <a:pt x="160" y="1038"/>
                  </a:lnTo>
                  <a:lnTo>
                    <a:pt x="143" y="1013"/>
                  </a:lnTo>
                  <a:lnTo>
                    <a:pt x="126" y="1005"/>
                  </a:lnTo>
                  <a:lnTo>
                    <a:pt x="118" y="980"/>
                  </a:lnTo>
                  <a:lnTo>
                    <a:pt x="101" y="955"/>
                  </a:lnTo>
                  <a:lnTo>
                    <a:pt x="93" y="938"/>
                  </a:lnTo>
                  <a:lnTo>
                    <a:pt x="76" y="921"/>
                  </a:lnTo>
                  <a:lnTo>
                    <a:pt x="67" y="896"/>
                  </a:lnTo>
                  <a:lnTo>
                    <a:pt x="59" y="879"/>
                  </a:lnTo>
                  <a:lnTo>
                    <a:pt x="51" y="854"/>
                  </a:lnTo>
                  <a:lnTo>
                    <a:pt x="42" y="846"/>
                  </a:lnTo>
                  <a:lnTo>
                    <a:pt x="34" y="821"/>
                  </a:lnTo>
                  <a:lnTo>
                    <a:pt x="26" y="796"/>
                  </a:lnTo>
                  <a:lnTo>
                    <a:pt x="17" y="779"/>
                  </a:lnTo>
                  <a:lnTo>
                    <a:pt x="17" y="754"/>
                  </a:lnTo>
                  <a:lnTo>
                    <a:pt x="9" y="729"/>
                  </a:lnTo>
                  <a:lnTo>
                    <a:pt x="9" y="712"/>
                  </a:lnTo>
                  <a:lnTo>
                    <a:pt x="0" y="687"/>
                  </a:lnTo>
                  <a:lnTo>
                    <a:pt x="0" y="678"/>
                  </a:lnTo>
                  <a:lnTo>
                    <a:pt x="0" y="645"/>
                  </a:lnTo>
                  <a:lnTo>
                    <a:pt x="0" y="620"/>
                  </a:lnTo>
                  <a:lnTo>
                    <a:pt x="0" y="611"/>
                  </a:lnTo>
                  <a:lnTo>
                    <a:pt x="0" y="586"/>
                  </a:lnTo>
                  <a:lnTo>
                    <a:pt x="0" y="553"/>
                  </a:lnTo>
                  <a:lnTo>
                    <a:pt x="0" y="544"/>
                  </a:lnTo>
                  <a:lnTo>
                    <a:pt x="9" y="519"/>
                  </a:lnTo>
                  <a:lnTo>
                    <a:pt x="9" y="503"/>
                  </a:lnTo>
                  <a:lnTo>
                    <a:pt x="17" y="477"/>
                  </a:lnTo>
                  <a:lnTo>
                    <a:pt x="26" y="452"/>
                  </a:lnTo>
                  <a:lnTo>
                    <a:pt x="26" y="436"/>
                  </a:lnTo>
                  <a:lnTo>
                    <a:pt x="34" y="410"/>
                  </a:lnTo>
                  <a:lnTo>
                    <a:pt x="51" y="385"/>
                  </a:lnTo>
                  <a:lnTo>
                    <a:pt x="51" y="377"/>
                  </a:lnTo>
                  <a:lnTo>
                    <a:pt x="67" y="352"/>
                  </a:lnTo>
                  <a:lnTo>
                    <a:pt x="67" y="335"/>
                  </a:lnTo>
                  <a:lnTo>
                    <a:pt x="84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18" y="251"/>
                  </a:lnTo>
                  <a:lnTo>
                    <a:pt x="143" y="235"/>
                  </a:lnTo>
                  <a:lnTo>
                    <a:pt x="151" y="218"/>
                  </a:lnTo>
                  <a:lnTo>
                    <a:pt x="168" y="201"/>
                  </a:lnTo>
                  <a:lnTo>
                    <a:pt x="176" y="184"/>
                  </a:lnTo>
                  <a:lnTo>
                    <a:pt x="193" y="168"/>
                  </a:lnTo>
                  <a:lnTo>
                    <a:pt x="218" y="143"/>
                  </a:lnTo>
                  <a:lnTo>
                    <a:pt x="227" y="134"/>
                  </a:lnTo>
                  <a:lnTo>
                    <a:pt x="252" y="117"/>
                  </a:lnTo>
                  <a:lnTo>
                    <a:pt x="277" y="92"/>
                  </a:lnTo>
                  <a:lnTo>
                    <a:pt x="285" y="84"/>
                  </a:lnTo>
                  <a:lnTo>
                    <a:pt x="310" y="67"/>
                  </a:lnTo>
                  <a:lnTo>
                    <a:pt x="327" y="59"/>
                  </a:lnTo>
                  <a:lnTo>
                    <a:pt x="352" y="42"/>
                  </a:lnTo>
                  <a:lnTo>
                    <a:pt x="377" y="25"/>
                  </a:lnTo>
                  <a:lnTo>
                    <a:pt x="394" y="17"/>
                  </a:lnTo>
                  <a:lnTo>
                    <a:pt x="419" y="0"/>
                  </a:lnTo>
                  <a:lnTo>
                    <a:pt x="981" y="620"/>
                  </a:lnTo>
                  <a:lnTo>
                    <a:pt x="595" y="1323"/>
                  </a:lnTo>
                  <a:close/>
                </a:path>
              </a:pathLst>
            </a:custGeom>
            <a:solidFill>
              <a:srgbClr val="0066CC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Freeform 19"/>
            <p:cNvSpPr>
              <a:spLocks/>
            </p:cNvSpPr>
            <p:nvPr/>
          </p:nvSpPr>
          <p:spPr bwMode="auto">
            <a:xfrm>
              <a:off x="3340" y="2915"/>
              <a:ext cx="520" cy="511"/>
            </a:xfrm>
            <a:custGeom>
              <a:avLst/>
              <a:gdLst>
                <a:gd name="T0" fmla="*/ 520 w 520"/>
                <a:gd name="T1" fmla="*/ 0 h 511"/>
                <a:gd name="T2" fmla="*/ 503 w 520"/>
                <a:gd name="T3" fmla="*/ 25 h 511"/>
                <a:gd name="T4" fmla="*/ 494 w 520"/>
                <a:gd name="T5" fmla="*/ 33 h 511"/>
                <a:gd name="T6" fmla="*/ 469 w 520"/>
                <a:gd name="T7" fmla="*/ 50 h 511"/>
                <a:gd name="T8" fmla="*/ 453 w 520"/>
                <a:gd name="T9" fmla="*/ 75 h 511"/>
                <a:gd name="T10" fmla="*/ 444 w 520"/>
                <a:gd name="T11" fmla="*/ 84 h 511"/>
                <a:gd name="T12" fmla="*/ 419 w 520"/>
                <a:gd name="T13" fmla="*/ 109 h 511"/>
                <a:gd name="T14" fmla="*/ 394 w 520"/>
                <a:gd name="T15" fmla="*/ 126 h 511"/>
                <a:gd name="T16" fmla="*/ 386 w 520"/>
                <a:gd name="T17" fmla="*/ 134 h 511"/>
                <a:gd name="T18" fmla="*/ 360 w 520"/>
                <a:gd name="T19" fmla="*/ 151 h 511"/>
                <a:gd name="T20" fmla="*/ 335 w 520"/>
                <a:gd name="T21" fmla="*/ 176 h 511"/>
                <a:gd name="T22" fmla="*/ 318 w 520"/>
                <a:gd name="T23" fmla="*/ 184 h 511"/>
                <a:gd name="T24" fmla="*/ 293 w 520"/>
                <a:gd name="T25" fmla="*/ 201 h 511"/>
                <a:gd name="T26" fmla="*/ 268 w 520"/>
                <a:gd name="T27" fmla="*/ 218 h 511"/>
                <a:gd name="T28" fmla="*/ 251 w 520"/>
                <a:gd name="T29" fmla="*/ 218 h 511"/>
                <a:gd name="T30" fmla="*/ 226 w 520"/>
                <a:gd name="T31" fmla="*/ 234 h 511"/>
                <a:gd name="T32" fmla="*/ 201 w 520"/>
                <a:gd name="T33" fmla="*/ 251 h 511"/>
                <a:gd name="T34" fmla="*/ 184 w 520"/>
                <a:gd name="T35" fmla="*/ 260 h 511"/>
                <a:gd name="T36" fmla="*/ 151 w 520"/>
                <a:gd name="T37" fmla="*/ 268 h 511"/>
                <a:gd name="T38" fmla="*/ 126 w 520"/>
                <a:gd name="T39" fmla="*/ 285 h 511"/>
                <a:gd name="T40" fmla="*/ 109 w 520"/>
                <a:gd name="T41" fmla="*/ 293 h 511"/>
                <a:gd name="T42" fmla="*/ 76 w 520"/>
                <a:gd name="T43" fmla="*/ 301 h 511"/>
                <a:gd name="T44" fmla="*/ 42 w 520"/>
                <a:gd name="T45" fmla="*/ 310 h 511"/>
                <a:gd name="T46" fmla="*/ 25 w 520"/>
                <a:gd name="T47" fmla="*/ 318 h 511"/>
                <a:gd name="T48" fmla="*/ 0 w 520"/>
                <a:gd name="T49" fmla="*/ 327 h 511"/>
                <a:gd name="T50" fmla="*/ 0 w 520"/>
                <a:gd name="T51" fmla="*/ 511 h 511"/>
                <a:gd name="T52" fmla="*/ 25 w 520"/>
                <a:gd name="T53" fmla="*/ 502 h 511"/>
                <a:gd name="T54" fmla="*/ 42 w 520"/>
                <a:gd name="T55" fmla="*/ 494 h 511"/>
                <a:gd name="T56" fmla="*/ 76 w 520"/>
                <a:gd name="T57" fmla="*/ 486 h 511"/>
                <a:gd name="T58" fmla="*/ 109 w 520"/>
                <a:gd name="T59" fmla="*/ 477 h 511"/>
                <a:gd name="T60" fmla="*/ 126 w 520"/>
                <a:gd name="T61" fmla="*/ 469 h 511"/>
                <a:gd name="T62" fmla="*/ 151 w 520"/>
                <a:gd name="T63" fmla="*/ 452 h 511"/>
                <a:gd name="T64" fmla="*/ 184 w 520"/>
                <a:gd name="T65" fmla="*/ 444 h 511"/>
                <a:gd name="T66" fmla="*/ 201 w 520"/>
                <a:gd name="T67" fmla="*/ 435 h 511"/>
                <a:gd name="T68" fmla="*/ 226 w 520"/>
                <a:gd name="T69" fmla="*/ 419 h 511"/>
                <a:gd name="T70" fmla="*/ 251 w 520"/>
                <a:gd name="T71" fmla="*/ 402 h 511"/>
                <a:gd name="T72" fmla="*/ 268 w 520"/>
                <a:gd name="T73" fmla="*/ 402 h 511"/>
                <a:gd name="T74" fmla="*/ 293 w 520"/>
                <a:gd name="T75" fmla="*/ 385 h 511"/>
                <a:gd name="T76" fmla="*/ 318 w 520"/>
                <a:gd name="T77" fmla="*/ 368 h 511"/>
                <a:gd name="T78" fmla="*/ 335 w 520"/>
                <a:gd name="T79" fmla="*/ 360 h 511"/>
                <a:gd name="T80" fmla="*/ 360 w 520"/>
                <a:gd name="T81" fmla="*/ 335 h 511"/>
                <a:gd name="T82" fmla="*/ 386 w 520"/>
                <a:gd name="T83" fmla="*/ 318 h 511"/>
                <a:gd name="T84" fmla="*/ 394 w 520"/>
                <a:gd name="T85" fmla="*/ 310 h 511"/>
                <a:gd name="T86" fmla="*/ 419 w 520"/>
                <a:gd name="T87" fmla="*/ 293 h 511"/>
                <a:gd name="T88" fmla="*/ 444 w 520"/>
                <a:gd name="T89" fmla="*/ 268 h 511"/>
                <a:gd name="T90" fmla="*/ 453 w 520"/>
                <a:gd name="T91" fmla="*/ 260 h 511"/>
                <a:gd name="T92" fmla="*/ 469 w 520"/>
                <a:gd name="T93" fmla="*/ 234 h 511"/>
                <a:gd name="T94" fmla="*/ 494 w 520"/>
                <a:gd name="T95" fmla="*/ 218 h 511"/>
                <a:gd name="T96" fmla="*/ 503 w 520"/>
                <a:gd name="T97" fmla="*/ 209 h 511"/>
                <a:gd name="T98" fmla="*/ 520 w 520"/>
                <a:gd name="T99" fmla="*/ 184 h 511"/>
                <a:gd name="T100" fmla="*/ 520 w 520"/>
                <a:gd name="T101" fmla="*/ 0 h 51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20"/>
                <a:gd name="T154" fmla="*/ 0 h 511"/>
                <a:gd name="T155" fmla="*/ 520 w 520"/>
                <a:gd name="T156" fmla="*/ 511 h 51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20" h="511">
                  <a:moveTo>
                    <a:pt x="520" y="0"/>
                  </a:moveTo>
                  <a:lnTo>
                    <a:pt x="503" y="25"/>
                  </a:lnTo>
                  <a:lnTo>
                    <a:pt x="494" y="33"/>
                  </a:lnTo>
                  <a:lnTo>
                    <a:pt x="469" y="50"/>
                  </a:lnTo>
                  <a:lnTo>
                    <a:pt x="453" y="75"/>
                  </a:lnTo>
                  <a:lnTo>
                    <a:pt x="444" y="84"/>
                  </a:lnTo>
                  <a:lnTo>
                    <a:pt x="419" y="109"/>
                  </a:lnTo>
                  <a:lnTo>
                    <a:pt x="394" y="126"/>
                  </a:lnTo>
                  <a:lnTo>
                    <a:pt x="386" y="134"/>
                  </a:lnTo>
                  <a:lnTo>
                    <a:pt x="360" y="151"/>
                  </a:lnTo>
                  <a:lnTo>
                    <a:pt x="335" y="176"/>
                  </a:lnTo>
                  <a:lnTo>
                    <a:pt x="318" y="184"/>
                  </a:lnTo>
                  <a:lnTo>
                    <a:pt x="293" y="201"/>
                  </a:lnTo>
                  <a:lnTo>
                    <a:pt x="268" y="218"/>
                  </a:lnTo>
                  <a:lnTo>
                    <a:pt x="251" y="218"/>
                  </a:lnTo>
                  <a:lnTo>
                    <a:pt x="226" y="234"/>
                  </a:lnTo>
                  <a:lnTo>
                    <a:pt x="201" y="251"/>
                  </a:lnTo>
                  <a:lnTo>
                    <a:pt x="184" y="260"/>
                  </a:lnTo>
                  <a:lnTo>
                    <a:pt x="151" y="268"/>
                  </a:lnTo>
                  <a:lnTo>
                    <a:pt x="126" y="285"/>
                  </a:lnTo>
                  <a:lnTo>
                    <a:pt x="109" y="293"/>
                  </a:lnTo>
                  <a:lnTo>
                    <a:pt x="76" y="301"/>
                  </a:lnTo>
                  <a:lnTo>
                    <a:pt x="42" y="310"/>
                  </a:lnTo>
                  <a:lnTo>
                    <a:pt x="25" y="318"/>
                  </a:lnTo>
                  <a:lnTo>
                    <a:pt x="0" y="327"/>
                  </a:lnTo>
                  <a:lnTo>
                    <a:pt x="0" y="511"/>
                  </a:lnTo>
                  <a:lnTo>
                    <a:pt x="25" y="502"/>
                  </a:lnTo>
                  <a:lnTo>
                    <a:pt x="42" y="494"/>
                  </a:lnTo>
                  <a:lnTo>
                    <a:pt x="76" y="486"/>
                  </a:lnTo>
                  <a:lnTo>
                    <a:pt x="109" y="477"/>
                  </a:lnTo>
                  <a:lnTo>
                    <a:pt x="126" y="469"/>
                  </a:lnTo>
                  <a:lnTo>
                    <a:pt x="151" y="452"/>
                  </a:lnTo>
                  <a:lnTo>
                    <a:pt x="184" y="444"/>
                  </a:lnTo>
                  <a:lnTo>
                    <a:pt x="201" y="435"/>
                  </a:lnTo>
                  <a:lnTo>
                    <a:pt x="226" y="419"/>
                  </a:lnTo>
                  <a:lnTo>
                    <a:pt x="251" y="402"/>
                  </a:lnTo>
                  <a:lnTo>
                    <a:pt x="268" y="402"/>
                  </a:lnTo>
                  <a:lnTo>
                    <a:pt x="293" y="385"/>
                  </a:lnTo>
                  <a:lnTo>
                    <a:pt x="318" y="368"/>
                  </a:lnTo>
                  <a:lnTo>
                    <a:pt x="335" y="360"/>
                  </a:lnTo>
                  <a:lnTo>
                    <a:pt x="360" y="335"/>
                  </a:lnTo>
                  <a:lnTo>
                    <a:pt x="386" y="318"/>
                  </a:lnTo>
                  <a:lnTo>
                    <a:pt x="394" y="310"/>
                  </a:lnTo>
                  <a:lnTo>
                    <a:pt x="419" y="293"/>
                  </a:lnTo>
                  <a:lnTo>
                    <a:pt x="444" y="268"/>
                  </a:lnTo>
                  <a:lnTo>
                    <a:pt x="453" y="260"/>
                  </a:lnTo>
                  <a:lnTo>
                    <a:pt x="469" y="234"/>
                  </a:lnTo>
                  <a:lnTo>
                    <a:pt x="494" y="218"/>
                  </a:lnTo>
                  <a:lnTo>
                    <a:pt x="503" y="209"/>
                  </a:lnTo>
                  <a:lnTo>
                    <a:pt x="520" y="184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4D1A33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Freeform 20"/>
            <p:cNvSpPr>
              <a:spLocks/>
            </p:cNvSpPr>
            <p:nvPr/>
          </p:nvSpPr>
          <p:spPr bwMode="auto">
            <a:xfrm>
              <a:off x="3013" y="2529"/>
              <a:ext cx="319" cy="896"/>
            </a:xfrm>
            <a:custGeom>
              <a:avLst/>
              <a:gdLst>
                <a:gd name="T0" fmla="*/ 0 w 319"/>
                <a:gd name="T1" fmla="*/ 0 h 896"/>
                <a:gd name="T2" fmla="*/ 319 w 319"/>
                <a:gd name="T3" fmla="*/ 712 h 896"/>
                <a:gd name="T4" fmla="*/ 319 w 319"/>
                <a:gd name="T5" fmla="*/ 896 h 896"/>
                <a:gd name="T6" fmla="*/ 0 w 319"/>
                <a:gd name="T7" fmla="*/ 185 h 896"/>
                <a:gd name="T8" fmla="*/ 0 w 319"/>
                <a:gd name="T9" fmla="*/ 0 h 8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896"/>
                <a:gd name="T17" fmla="*/ 319 w 319"/>
                <a:gd name="T18" fmla="*/ 896 h 8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896">
                  <a:moveTo>
                    <a:pt x="0" y="0"/>
                  </a:moveTo>
                  <a:lnTo>
                    <a:pt x="319" y="712"/>
                  </a:lnTo>
                  <a:lnTo>
                    <a:pt x="319" y="896"/>
                  </a:lnTo>
                  <a:lnTo>
                    <a:pt x="0" y="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1A33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Freeform 21"/>
            <p:cNvSpPr>
              <a:spLocks/>
            </p:cNvSpPr>
            <p:nvPr/>
          </p:nvSpPr>
          <p:spPr bwMode="auto">
            <a:xfrm>
              <a:off x="3013" y="2521"/>
              <a:ext cx="847" cy="721"/>
            </a:xfrm>
            <a:custGeom>
              <a:avLst/>
              <a:gdLst>
                <a:gd name="T0" fmla="*/ 847 w 847"/>
                <a:gd name="T1" fmla="*/ 394 h 721"/>
                <a:gd name="T2" fmla="*/ 830 w 847"/>
                <a:gd name="T3" fmla="*/ 419 h 721"/>
                <a:gd name="T4" fmla="*/ 821 w 847"/>
                <a:gd name="T5" fmla="*/ 427 h 721"/>
                <a:gd name="T6" fmla="*/ 796 w 847"/>
                <a:gd name="T7" fmla="*/ 444 h 721"/>
                <a:gd name="T8" fmla="*/ 780 w 847"/>
                <a:gd name="T9" fmla="*/ 469 h 721"/>
                <a:gd name="T10" fmla="*/ 771 w 847"/>
                <a:gd name="T11" fmla="*/ 478 h 721"/>
                <a:gd name="T12" fmla="*/ 746 w 847"/>
                <a:gd name="T13" fmla="*/ 503 h 721"/>
                <a:gd name="T14" fmla="*/ 721 w 847"/>
                <a:gd name="T15" fmla="*/ 520 h 721"/>
                <a:gd name="T16" fmla="*/ 713 w 847"/>
                <a:gd name="T17" fmla="*/ 528 h 721"/>
                <a:gd name="T18" fmla="*/ 687 w 847"/>
                <a:gd name="T19" fmla="*/ 545 h 721"/>
                <a:gd name="T20" fmla="*/ 662 w 847"/>
                <a:gd name="T21" fmla="*/ 570 h 721"/>
                <a:gd name="T22" fmla="*/ 645 w 847"/>
                <a:gd name="T23" fmla="*/ 578 h 721"/>
                <a:gd name="T24" fmla="*/ 620 w 847"/>
                <a:gd name="T25" fmla="*/ 595 h 721"/>
                <a:gd name="T26" fmla="*/ 595 w 847"/>
                <a:gd name="T27" fmla="*/ 612 h 721"/>
                <a:gd name="T28" fmla="*/ 578 w 847"/>
                <a:gd name="T29" fmla="*/ 612 h 721"/>
                <a:gd name="T30" fmla="*/ 553 w 847"/>
                <a:gd name="T31" fmla="*/ 628 h 721"/>
                <a:gd name="T32" fmla="*/ 528 w 847"/>
                <a:gd name="T33" fmla="*/ 645 h 721"/>
                <a:gd name="T34" fmla="*/ 511 w 847"/>
                <a:gd name="T35" fmla="*/ 654 h 721"/>
                <a:gd name="T36" fmla="*/ 478 w 847"/>
                <a:gd name="T37" fmla="*/ 662 h 721"/>
                <a:gd name="T38" fmla="*/ 453 w 847"/>
                <a:gd name="T39" fmla="*/ 679 h 721"/>
                <a:gd name="T40" fmla="*/ 436 w 847"/>
                <a:gd name="T41" fmla="*/ 687 h 721"/>
                <a:gd name="T42" fmla="*/ 403 w 847"/>
                <a:gd name="T43" fmla="*/ 695 h 721"/>
                <a:gd name="T44" fmla="*/ 369 w 847"/>
                <a:gd name="T45" fmla="*/ 704 h 721"/>
                <a:gd name="T46" fmla="*/ 352 w 847"/>
                <a:gd name="T47" fmla="*/ 712 h 721"/>
                <a:gd name="T48" fmla="*/ 327 w 847"/>
                <a:gd name="T49" fmla="*/ 721 h 721"/>
                <a:gd name="T50" fmla="*/ 0 w 847"/>
                <a:gd name="T51" fmla="*/ 0 h 721"/>
                <a:gd name="T52" fmla="*/ 847 w 847"/>
                <a:gd name="T53" fmla="*/ 394 h 7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47"/>
                <a:gd name="T82" fmla="*/ 0 h 721"/>
                <a:gd name="T83" fmla="*/ 847 w 847"/>
                <a:gd name="T84" fmla="*/ 721 h 72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47" h="721">
                  <a:moveTo>
                    <a:pt x="847" y="394"/>
                  </a:moveTo>
                  <a:lnTo>
                    <a:pt x="830" y="419"/>
                  </a:lnTo>
                  <a:lnTo>
                    <a:pt x="821" y="427"/>
                  </a:lnTo>
                  <a:lnTo>
                    <a:pt x="796" y="444"/>
                  </a:lnTo>
                  <a:lnTo>
                    <a:pt x="780" y="469"/>
                  </a:lnTo>
                  <a:lnTo>
                    <a:pt x="771" y="478"/>
                  </a:lnTo>
                  <a:lnTo>
                    <a:pt x="746" y="503"/>
                  </a:lnTo>
                  <a:lnTo>
                    <a:pt x="721" y="520"/>
                  </a:lnTo>
                  <a:lnTo>
                    <a:pt x="713" y="528"/>
                  </a:lnTo>
                  <a:lnTo>
                    <a:pt x="687" y="545"/>
                  </a:lnTo>
                  <a:lnTo>
                    <a:pt x="662" y="570"/>
                  </a:lnTo>
                  <a:lnTo>
                    <a:pt x="645" y="578"/>
                  </a:lnTo>
                  <a:lnTo>
                    <a:pt x="620" y="595"/>
                  </a:lnTo>
                  <a:lnTo>
                    <a:pt x="595" y="612"/>
                  </a:lnTo>
                  <a:lnTo>
                    <a:pt x="578" y="612"/>
                  </a:lnTo>
                  <a:lnTo>
                    <a:pt x="553" y="628"/>
                  </a:lnTo>
                  <a:lnTo>
                    <a:pt x="528" y="645"/>
                  </a:lnTo>
                  <a:lnTo>
                    <a:pt x="511" y="654"/>
                  </a:lnTo>
                  <a:lnTo>
                    <a:pt x="478" y="662"/>
                  </a:lnTo>
                  <a:lnTo>
                    <a:pt x="453" y="679"/>
                  </a:lnTo>
                  <a:lnTo>
                    <a:pt x="436" y="687"/>
                  </a:lnTo>
                  <a:lnTo>
                    <a:pt x="403" y="695"/>
                  </a:lnTo>
                  <a:lnTo>
                    <a:pt x="369" y="704"/>
                  </a:lnTo>
                  <a:lnTo>
                    <a:pt x="352" y="712"/>
                  </a:lnTo>
                  <a:lnTo>
                    <a:pt x="327" y="721"/>
                  </a:lnTo>
                  <a:lnTo>
                    <a:pt x="0" y="0"/>
                  </a:lnTo>
                  <a:lnTo>
                    <a:pt x="847" y="394"/>
                  </a:lnTo>
                  <a:close/>
                </a:path>
              </a:pathLst>
            </a:custGeom>
            <a:solidFill>
              <a:srgbClr val="9933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Freeform 22"/>
            <p:cNvSpPr>
              <a:spLocks/>
            </p:cNvSpPr>
            <p:nvPr/>
          </p:nvSpPr>
          <p:spPr bwMode="auto">
            <a:xfrm>
              <a:off x="3213" y="3283"/>
              <a:ext cx="51" cy="193"/>
            </a:xfrm>
            <a:custGeom>
              <a:avLst/>
              <a:gdLst>
                <a:gd name="T0" fmla="*/ 51 w 51"/>
                <a:gd name="T1" fmla="*/ 0 h 193"/>
                <a:gd name="T2" fmla="*/ 34 w 51"/>
                <a:gd name="T3" fmla="*/ 0 h 193"/>
                <a:gd name="T4" fmla="*/ 17 w 51"/>
                <a:gd name="T5" fmla="*/ 8 h 193"/>
                <a:gd name="T6" fmla="*/ 0 w 51"/>
                <a:gd name="T7" fmla="*/ 8 h 193"/>
                <a:gd name="T8" fmla="*/ 0 w 51"/>
                <a:gd name="T9" fmla="*/ 193 h 193"/>
                <a:gd name="T10" fmla="*/ 17 w 51"/>
                <a:gd name="T11" fmla="*/ 193 h 193"/>
                <a:gd name="T12" fmla="*/ 34 w 51"/>
                <a:gd name="T13" fmla="*/ 184 h 193"/>
                <a:gd name="T14" fmla="*/ 51 w 51"/>
                <a:gd name="T15" fmla="*/ 184 h 193"/>
                <a:gd name="T16" fmla="*/ 51 w 51"/>
                <a:gd name="T17" fmla="*/ 0 h 1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93"/>
                <a:gd name="T29" fmla="*/ 51 w 51"/>
                <a:gd name="T30" fmla="*/ 193 h 1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93">
                  <a:moveTo>
                    <a:pt x="51" y="0"/>
                  </a:moveTo>
                  <a:lnTo>
                    <a:pt x="34" y="0"/>
                  </a:lnTo>
                  <a:lnTo>
                    <a:pt x="17" y="8"/>
                  </a:lnTo>
                  <a:lnTo>
                    <a:pt x="0" y="8"/>
                  </a:lnTo>
                  <a:lnTo>
                    <a:pt x="0" y="193"/>
                  </a:lnTo>
                  <a:lnTo>
                    <a:pt x="17" y="193"/>
                  </a:lnTo>
                  <a:lnTo>
                    <a:pt x="34" y="184"/>
                  </a:lnTo>
                  <a:lnTo>
                    <a:pt x="51" y="1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8080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Freeform 23"/>
            <p:cNvSpPr>
              <a:spLocks/>
            </p:cNvSpPr>
            <p:nvPr/>
          </p:nvSpPr>
          <p:spPr bwMode="auto">
            <a:xfrm>
              <a:off x="2935" y="2563"/>
              <a:ext cx="268" cy="913"/>
            </a:xfrm>
            <a:custGeom>
              <a:avLst/>
              <a:gdLst>
                <a:gd name="T0" fmla="*/ 0 w 268"/>
                <a:gd name="T1" fmla="*/ 0 h 913"/>
                <a:gd name="T2" fmla="*/ 268 w 268"/>
                <a:gd name="T3" fmla="*/ 728 h 913"/>
                <a:gd name="T4" fmla="*/ 268 w 268"/>
                <a:gd name="T5" fmla="*/ 913 h 913"/>
                <a:gd name="T6" fmla="*/ 0 w 268"/>
                <a:gd name="T7" fmla="*/ 184 h 913"/>
                <a:gd name="T8" fmla="*/ 0 w 268"/>
                <a:gd name="T9" fmla="*/ 0 h 9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8"/>
                <a:gd name="T16" fmla="*/ 0 h 913"/>
                <a:gd name="T17" fmla="*/ 268 w 268"/>
                <a:gd name="T18" fmla="*/ 913 h 9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8" h="913">
                  <a:moveTo>
                    <a:pt x="0" y="0"/>
                  </a:moveTo>
                  <a:lnTo>
                    <a:pt x="268" y="728"/>
                  </a:lnTo>
                  <a:lnTo>
                    <a:pt x="268" y="913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Freeform 24"/>
            <p:cNvSpPr>
              <a:spLocks/>
            </p:cNvSpPr>
            <p:nvPr/>
          </p:nvSpPr>
          <p:spPr bwMode="auto">
            <a:xfrm>
              <a:off x="2938" y="2563"/>
              <a:ext cx="327" cy="728"/>
            </a:xfrm>
            <a:custGeom>
              <a:avLst/>
              <a:gdLst>
                <a:gd name="T0" fmla="*/ 327 w 327"/>
                <a:gd name="T1" fmla="*/ 720 h 728"/>
                <a:gd name="T2" fmla="*/ 310 w 327"/>
                <a:gd name="T3" fmla="*/ 720 h 728"/>
                <a:gd name="T4" fmla="*/ 293 w 327"/>
                <a:gd name="T5" fmla="*/ 728 h 728"/>
                <a:gd name="T6" fmla="*/ 276 w 327"/>
                <a:gd name="T7" fmla="*/ 728 h 728"/>
                <a:gd name="T8" fmla="*/ 0 w 327"/>
                <a:gd name="T9" fmla="*/ 0 h 728"/>
                <a:gd name="T10" fmla="*/ 327 w 327"/>
                <a:gd name="T11" fmla="*/ 720 h 7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7"/>
                <a:gd name="T19" fmla="*/ 0 h 728"/>
                <a:gd name="T20" fmla="*/ 327 w 327"/>
                <a:gd name="T21" fmla="*/ 728 h 7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7" h="728">
                  <a:moveTo>
                    <a:pt x="327" y="720"/>
                  </a:moveTo>
                  <a:lnTo>
                    <a:pt x="310" y="720"/>
                  </a:lnTo>
                  <a:lnTo>
                    <a:pt x="293" y="728"/>
                  </a:lnTo>
                  <a:lnTo>
                    <a:pt x="276" y="728"/>
                  </a:lnTo>
                  <a:lnTo>
                    <a:pt x="0" y="0"/>
                  </a:lnTo>
                  <a:lnTo>
                    <a:pt x="327" y="72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Freeform 25"/>
            <p:cNvSpPr>
              <a:spLocks/>
            </p:cNvSpPr>
            <p:nvPr/>
          </p:nvSpPr>
          <p:spPr bwMode="auto">
            <a:xfrm>
              <a:off x="2301" y="3235"/>
              <a:ext cx="117" cy="210"/>
            </a:xfrm>
            <a:custGeom>
              <a:avLst/>
              <a:gdLst>
                <a:gd name="T0" fmla="*/ 117 w 117"/>
                <a:gd name="T1" fmla="*/ 25 h 210"/>
                <a:gd name="T2" fmla="*/ 100 w 117"/>
                <a:gd name="T3" fmla="*/ 25 h 210"/>
                <a:gd name="T4" fmla="*/ 84 w 117"/>
                <a:gd name="T5" fmla="*/ 17 h 210"/>
                <a:gd name="T6" fmla="*/ 50 w 117"/>
                <a:gd name="T7" fmla="*/ 9 h 210"/>
                <a:gd name="T8" fmla="*/ 33 w 117"/>
                <a:gd name="T9" fmla="*/ 9 h 210"/>
                <a:gd name="T10" fmla="*/ 17 w 117"/>
                <a:gd name="T11" fmla="*/ 0 h 210"/>
                <a:gd name="T12" fmla="*/ 0 w 117"/>
                <a:gd name="T13" fmla="*/ 0 h 210"/>
                <a:gd name="T14" fmla="*/ 0 w 117"/>
                <a:gd name="T15" fmla="*/ 184 h 210"/>
                <a:gd name="T16" fmla="*/ 17 w 117"/>
                <a:gd name="T17" fmla="*/ 184 h 210"/>
                <a:gd name="T18" fmla="*/ 33 w 117"/>
                <a:gd name="T19" fmla="*/ 193 h 210"/>
                <a:gd name="T20" fmla="*/ 50 w 117"/>
                <a:gd name="T21" fmla="*/ 193 h 210"/>
                <a:gd name="T22" fmla="*/ 84 w 117"/>
                <a:gd name="T23" fmla="*/ 201 h 210"/>
                <a:gd name="T24" fmla="*/ 100 w 117"/>
                <a:gd name="T25" fmla="*/ 210 h 210"/>
                <a:gd name="T26" fmla="*/ 117 w 117"/>
                <a:gd name="T27" fmla="*/ 210 h 210"/>
                <a:gd name="T28" fmla="*/ 117 w 117"/>
                <a:gd name="T29" fmla="*/ 25 h 2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7"/>
                <a:gd name="T46" fmla="*/ 0 h 210"/>
                <a:gd name="T47" fmla="*/ 117 w 117"/>
                <a:gd name="T48" fmla="*/ 210 h 2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7" h="210">
                  <a:moveTo>
                    <a:pt x="117" y="25"/>
                  </a:moveTo>
                  <a:lnTo>
                    <a:pt x="100" y="25"/>
                  </a:lnTo>
                  <a:lnTo>
                    <a:pt x="84" y="17"/>
                  </a:lnTo>
                  <a:lnTo>
                    <a:pt x="50" y="9"/>
                  </a:lnTo>
                  <a:lnTo>
                    <a:pt x="33" y="9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84"/>
                  </a:lnTo>
                  <a:lnTo>
                    <a:pt x="17" y="184"/>
                  </a:lnTo>
                  <a:lnTo>
                    <a:pt x="33" y="193"/>
                  </a:lnTo>
                  <a:lnTo>
                    <a:pt x="50" y="193"/>
                  </a:lnTo>
                  <a:lnTo>
                    <a:pt x="84" y="201"/>
                  </a:lnTo>
                  <a:lnTo>
                    <a:pt x="100" y="210"/>
                  </a:lnTo>
                  <a:lnTo>
                    <a:pt x="117" y="210"/>
                  </a:lnTo>
                  <a:lnTo>
                    <a:pt x="117" y="25"/>
                  </a:lnTo>
                  <a:close/>
                </a:path>
              </a:pathLst>
            </a:custGeom>
            <a:solidFill>
              <a:srgbClr val="80404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Freeform 26"/>
            <p:cNvSpPr>
              <a:spLocks/>
            </p:cNvSpPr>
            <p:nvPr/>
          </p:nvSpPr>
          <p:spPr bwMode="auto">
            <a:xfrm>
              <a:off x="2418" y="2532"/>
              <a:ext cx="268" cy="913"/>
            </a:xfrm>
            <a:custGeom>
              <a:avLst/>
              <a:gdLst>
                <a:gd name="T0" fmla="*/ 268 w 268"/>
                <a:gd name="T1" fmla="*/ 0 h 913"/>
                <a:gd name="T2" fmla="*/ 0 w 268"/>
                <a:gd name="T3" fmla="*/ 728 h 913"/>
                <a:gd name="T4" fmla="*/ 0 w 268"/>
                <a:gd name="T5" fmla="*/ 913 h 913"/>
                <a:gd name="T6" fmla="*/ 268 w 268"/>
                <a:gd name="T7" fmla="*/ 184 h 913"/>
                <a:gd name="T8" fmla="*/ 268 w 268"/>
                <a:gd name="T9" fmla="*/ 0 h 9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8"/>
                <a:gd name="T16" fmla="*/ 0 h 913"/>
                <a:gd name="T17" fmla="*/ 268 w 268"/>
                <a:gd name="T18" fmla="*/ 913 h 9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8" h="913">
                  <a:moveTo>
                    <a:pt x="268" y="0"/>
                  </a:moveTo>
                  <a:lnTo>
                    <a:pt x="0" y="728"/>
                  </a:lnTo>
                  <a:lnTo>
                    <a:pt x="0" y="913"/>
                  </a:lnTo>
                  <a:lnTo>
                    <a:pt x="268" y="1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80404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Freeform 27"/>
            <p:cNvSpPr>
              <a:spLocks/>
            </p:cNvSpPr>
            <p:nvPr/>
          </p:nvSpPr>
          <p:spPr bwMode="auto">
            <a:xfrm>
              <a:off x="2301" y="2532"/>
              <a:ext cx="385" cy="728"/>
            </a:xfrm>
            <a:custGeom>
              <a:avLst/>
              <a:gdLst>
                <a:gd name="T0" fmla="*/ 117 w 385"/>
                <a:gd name="T1" fmla="*/ 728 h 728"/>
                <a:gd name="T2" fmla="*/ 100 w 385"/>
                <a:gd name="T3" fmla="*/ 728 h 728"/>
                <a:gd name="T4" fmla="*/ 84 w 385"/>
                <a:gd name="T5" fmla="*/ 720 h 728"/>
                <a:gd name="T6" fmla="*/ 50 w 385"/>
                <a:gd name="T7" fmla="*/ 712 h 728"/>
                <a:gd name="T8" fmla="*/ 33 w 385"/>
                <a:gd name="T9" fmla="*/ 712 h 728"/>
                <a:gd name="T10" fmla="*/ 17 w 385"/>
                <a:gd name="T11" fmla="*/ 703 h 728"/>
                <a:gd name="T12" fmla="*/ 0 w 385"/>
                <a:gd name="T13" fmla="*/ 703 h 728"/>
                <a:gd name="T14" fmla="*/ 385 w 385"/>
                <a:gd name="T15" fmla="*/ 0 h 728"/>
                <a:gd name="T16" fmla="*/ 117 w 385"/>
                <a:gd name="T17" fmla="*/ 728 h 7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5"/>
                <a:gd name="T28" fmla="*/ 0 h 728"/>
                <a:gd name="T29" fmla="*/ 385 w 385"/>
                <a:gd name="T30" fmla="*/ 728 h 7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5" h="728">
                  <a:moveTo>
                    <a:pt x="117" y="728"/>
                  </a:moveTo>
                  <a:lnTo>
                    <a:pt x="100" y="728"/>
                  </a:lnTo>
                  <a:lnTo>
                    <a:pt x="84" y="720"/>
                  </a:lnTo>
                  <a:lnTo>
                    <a:pt x="50" y="712"/>
                  </a:lnTo>
                  <a:lnTo>
                    <a:pt x="33" y="712"/>
                  </a:lnTo>
                  <a:lnTo>
                    <a:pt x="17" y="703"/>
                  </a:lnTo>
                  <a:lnTo>
                    <a:pt x="0" y="703"/>
                  </a:lnTo>
                  <a:lnTo>
                    <a:pt x="385" y="0"/>
                  </a:lnTo>
                  <a:lnTo>
                    <a:pt x="117" y="728"/>
                  </a:lnTo>
                  <a:close/>
                </a:path>
              </a:pathLst>
            </a:custGeom>
            <a:solidFill>
              <a:srgbClr val="FF808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Freeform 28"/>
            <p:cNvSpPr>
              <a:spLocks/>
            </p:cNvSpPr>
            <p:nvPr/>
          </p:nvSpPr>
          <p:spPr bwMode="auto">
            <a:xfrm>
              <a:off x="3027" y="3291"/>
              <a:ext cx="118" cy="210"/>
            </a:xfrm>
            <a:custGeom>
              <a:avLst/>
              <a:gdLst>
                <a:gd name="T0" fmla="*/ 118 w 118"/>
                <a:gd name="T1" fmla="*/ 0 h 210"/>
                <a:gd name="T2" fmla="*/ 101 w 118"/>
                <a:gd name="T3" fmla="*/ 9 h 210"/>
                <a:gd name="T4" fmla="*/ 84 w 118"/>
                <a:gd name="T5" fmla="*/ 9 h 210"/>
                <a:gd name="T6" fmla="*/ 51 w 118"/>
                <a:gd name="T7" fmla="*/ 17 h 210"/>
                <a:gd name="T8" fmla="*/ 34 w 118"/>
                <a:gd name="T9" fmla="*/ 17 h 210"/>
                <a:gd name="T10" fmla="*/ 17 w 118"/>
                <a:gd name="T11" fmla="*/ 17 h 210"/>
                <a:gd name="T12" fmla="*/ 0 w 118"/>
                <a:gd name="T13" fmla="*/ 26 h 210"/>
                <a:gd name="T14" fmla="*/ 0 w 118"/>
                <a:gd name="T15" fmla="*/ 210 h 210"/>
                <a:gd name="T16" fmla="*/ 17 w 118"/>
                <a:gd name="T17" fmla="*/ 201 h 210"/>
                <a:gd name="T18" fmla="*/ 34 w 118"/>
                <a:gd name="T19" fmla="*/ 201 h 210"/>
                <a:gd name="T20" fmla="*/ 51 w 118"/>
                <a:gd name="T21" fmla="*/ 201 h 210"/>
                <a:gd name="T22" fmla="*/ 84 w 118"/>
                <a:gd name="T23" fmla="*/ 193 h 210"/>
                <a:gd name="T24" fmla="*/ 101 w 118"/>
                <a:gd name="T25" fmla="*/ 193 h 210"/>
                <a:gd name="T26" fmla="*/ 118 w 118"/>
                <a:gd name="T27" fmla="*/ 185 h 210"/>
                <a:gd name="T28" fmla="*/ 118 w 118"/>
                <a:gd name="T29" fmla="*/ 0 h 2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"/>
                <a:gd name="T46" fmla="*/ 0 h 210"/>
                <a:gd name="T47" fmla="*/ 118 w 118"/>
                <a:gd name="T48" fmla="*/ 210 h 2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" h="210">
                  <a:moveTo>
                    <a:pt x="118" y="0"/>
                  </a:moveTo>
                  <a:lnTo>
                    <a:pt x="101" y="9"/>
                  </a:lnTo>
                  <a:lnTo>
                    <a:pt x="84" y="9"/>
                  </a:lnTo>
                  <a:lnTo>
                    <a:pt x="51" y="17"/>
                  </a:lnTo>
                  <a:lnTo>
                    <a:pt x="34" y="17"/>
                  </a:lnTo>
                  <a:lnTo>
                    <a:pt x="17" y="17"/>
                  </a:lnTo>
                  <a:lnTo>
                    <a:pt x="0" y="26"/>
                  </a:lnTo>
                  <a:lnTo>
                    <a:pt x="0" y="210"/>
                  </a:lnTo>
                  <a:lnTo>
                    <a:pt x="17" y="201"/>
                  </a:lnTo>
                  <a:lnTo>
                    <a:pt x="34" y="201"/>
                  </a:lnTo>
                  <a:lnTo>
                    <a:pt x="51" y="201"/>
                  </a:lnTo>
                  <a:lnTo>
                    <a:pt x="84" y="193"/>
                  </a:lnTo>
                  <a:lnTo>
                    <a:pt x="101" y="193"/>
                  </a:lnTo>
                  <a:lnTo>
                    <a:pt x="118" y="18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66808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Freeform 29"/>
            <p:cNvSpPr>
              <a:spLocks/>
            </p:cNvSpPr>
            <p:nvPr/>
          </p:nvSpPr>
          <p:spPr bwMode="auto">
            <a:xfrm>
              <a:off x="2868" y="2563"/>
              <a:ext cx="151" cy="929"/>
            </a:xfrm>
            <a:custGeom>
              <a:avLst/>
              <a:gdLst>
                <a:gd name="T0" fmla="*/ 0 w 151"/>
                <a:gd name="T1" fmla="*/ 0 h 929"/>
                <a:gd name="T2" fmla="*/ 151 w 151"/>
                <a:gd name="T3" fmla="*/ 745 h 929"/>
                <a:gd name="T4" fmla="*/ 151 w 151"/>
                <a:gd name="T5" fmla="*/ 929 h 929"/>
                <a:gd name="T6" fmla="*/ 0 w 151"/>
                <a:gd name="T7" fmla="*/ 184 h 929"/>
                <a:gd name="T8" fmla="*/ 0 w 151"/>
                <a:gd name="T9" fmla="*/ 0 h 9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"/>
                <a:gd name="T16" fmla="*/ 0 h 929"/>
                <a:gd name="T17" fmla="*/ 151 w 151"/>
                <a:gd name="T18" fmla="*/ 929 h 9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" h="929">
                  <a:moveTo>
                    <a:pt x="0" y="0"/>
                  </a:moveTo>
                  <a:lnTo>
                    <a:pt x="151" y="745"/>
                  </a:lnTo>
                  <a:lnTo>
                    <a:pt x="151" y="929"/>
                  </a:lnTo>
                  <a:lnTo>
                    <a:pt x="0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808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Freeform 30"/>
            <p:cNvSpPr>
              <a:spLocks/>
            </p:cNvSpPr>
            <p:nvPr/>
          </p:nvSpPr>
          <p:spPr bwMode="auto">
            <a:xfrm>
              <a:off x="2868" y="2563"/>
              <a:ext cx="277" cy="754"/>
            </a:xfrm>
            <a:custGeom>
              <a:avLst/>
              <a:gdLst>
                <a:gd name="T0" fmla="*/ 277 w 277"/>
                <a:gd name="T1" fmla="*/ 728 h 754"/>
                <a:gd name="T2" fmla="*/ 260 w 277"/>
                <a:gd name="T3" fmla="*/ 737 h 754"/>
                <a:gd name="T4" fmla="*/ 243 w 277"/>
                <a:gd name="T5" fmla="*/ 737 h 754"/>
                <a:gd name="T6" fmla="*/ 210 w 277"/>
                <a:gd name="T7" fmla="*/ 745 h 754"/>
                <a:gd name="T8" fmla="*/ 193 w 277"/>
                <a:gd name="T9" fmla="*/ 745 h 754"/>
                <a:gd name="T10" fmla="*/ 176 w 277"/>
                <a:gd name="T11" fmla="*/ 745 h 754"/>
                <a:gd name="T12" fmla="*/ 159 w 277"/>
                <a:gd name="T13" fmla="*/ 754 h 754"/>
                <a:gd name="T14" fmla="*/ 0 w 277"/>
                <a:gd name="T15" fmla="*/ 0 h 754"/>
                <a:gd name="T16" fmla="*/ 277 w 277"/>
                <a:gd name="T17" fmla="*/ 728 h 7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7"/>
                <a:gd name="T28" fmla="*/ 0 h 754"/>
                <a:gd name="T29" fmla="*/ 277 w 277"/>
                <a:gd name="T30" fmla="*/ 754 h 7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7" h="754">
                  <a:moveTo>
                    <a:pt x="277" y="728"/>
                  </a:moveTo>
                  <a:lnTo>
                    <a:pt x="260" y="737"/>
                  </a:lnTo>
                  <a:lnTo>
                    <a:pt x="243" y="737"/>
                  </a:lnTo>
                  <a:lnTo>
                    <a:pt x="210" y="745"/>
                  </a:lnTo>
                  <a:lnTo>
                    <a:pt x="193" y="745"/>
                  </a:lnTo>
                  <a:lnTo>
                    <a:pt x="176" y="745"/>
                  </a:lnTo>
                  <a:lnTo>
                    <a:pt x="159" y="754"/>
                  </a:lnTo>
                  <a:lnTo>
                    <a:pt x="0" y="0"/>
                  </a:lnTo>
                  <a:lnTo>
                    <a:pt x="277" y="728"/>
                  </a:lnTo>
                  <a:close/>
                </a:path>
              </a:pathLst>
            </a:custGeom>
            <a:solidFill>
              <a:srgbClr val="CC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Freeform 31"/>
            <p:cNvSpPr>
              <a:spLocks/>
            </p:cNvSpPr>
            <p:nvPr/>
          </p:nvSpPr>
          <p:spPr bwMode="auto">
            <a:xfrm>
              <a:off x="2525" y="3300"/>
              <a:ext cx="427" cy="217"/>
            </a:xfrm>
            <a:custGeom>
              <a:avLst/>
              <a:gdLst>
                <a:gd name="T0" fmla="*/ 427 w 427"/>
                <a:gd name="T1" fmla="*/ 25 h 217"/>
                <a:gd name="T2" fmla="*/ 394 w 427"/>
                <a:gd name="T3" fmla="*/ 25 h 217"/>
                <a:gd name="T4" fmla="*/ 377 w 427"/>
                <a:gd name="T5" fmla="*/ 25 h 217"/>
                <a:gd name="T6" fmla="*/ 335 w 427"/>
                <a:gd name="T7" fmla="*/ 33 h 217"/>
                <a:gd name="T8" fmla="*/ 301 w 427"/>
                <a:gd name="T9" fmla="*/ 33 h 217"/>
                <a:gd name="T10" fmla="*/ 285 w 427"/>
                <a:gd name="T11" fmla="*/ 33 h 217"/>
                <a:gd name="T12" fmla="*/ 251 w 427"/>
                <a:gd name="T13" fmla="*/ 33 h 217"/>
                <a:gd name="T14" fmla="*/ 218 w 427"/>
                <a:gd name="T15" fmla="*/ 33 h 217"/>
                <a:gd name="T16" fmla="*/ 201 w 427"/>
                <a:gd name="T17" fmla="*/ 33 h 217"/>
                <a:gd name="T18" fmla="*/ 167 w 427"/>
                <a:gd name="T19" fmla="*/ 25 h 217"/>
                <a:gd name="T20" fmla="*/ 134 w 427"/>
                <a:gd name="T21" fmla="*/ 25 h 217"/>
                <a:gd name="T22" fmla="*/ 117 w 427"/>
                <a:gd name="T23" fmla="*/ 25 h 217"/>
                <a:gd name="T24" fmla="*/ 84 w 427"/>
                <a:gd name="T25" fmla="*/ 17 h 217"/>
                <a:gd name="T26" fmla="*/ 50 w 427"/>
                <a:gd name="T27" fmla="*/ 8 h 217"/>
                <a:gd name="T28" fmla="*/ 33 w 427"/>
                <a:gd name="T29" fmla="*/ 8 h 217"/>
                <a:gd name="T30" fmla="*/ 0 w 427"/>
                <a:gd name="T31" fmla="*/ 0 h 217"/>
                <a:gd name="T32" fmla="*/ 0 w 427"/>
                <a:gd name="T33" fmla="*/ 184 h 217"/>
                <a:gd name="T34" fmla="*/ 33 w 427"/>
                <a:gd name="T35" fmla="*/ 192 h 217"/>
                <a:gd name="T36" fmla="*/ 50 w 427"/>
                <a:gd name="T37" fmla="*/ 192 h 217"/>
                <a:gd name="T38" fmla="*/ 84 w 427"/>
                <a:gd name="T39" fmla="*/ 201 h 217"/>
                <a:gd name="T40" fmla="*/ 117 w 427"/>
                <a:gd name="T41" fmla="*/ 209 h 217"/>
                <a:gd name="T42" fmla="*/ 134 w 427"/>
                <a:gd name="T43" fmla="*/ 209 h 217"/>
                <a:gd name="T44" fmla="*/ 167 w 427"/>
                <a:gd name="T45" fmla="*/ 209 h 217"/>
                <a:gd name="T46" fmla="*/ 201 w 427"/>
                <a:gd name="T47" fmla="*/ 217 h 217"/>
                <a:gd name="T48" fmla="*/ 218 w 427"/>
                <a:gd name="T49" fmla="*/ 217 h 217"/>
                <a:gd name="T50" fmla="*/ 251 w 427"/>
                <a:gd name="T51" fmla="*/ 217 h 217"/>
                <a:gd name="T52" fmla="*/ 285 w 427"/>
                <a:gd name="T53" fmla="*/ 217 h 217"/>
                <a:gd name="T54" fmla="*/ 301 w 427"/>
                <a:gd name="T55" fmla="*/ 217 h 217"/>
                <a:gd name="T56" fmla="*/ 335 w 427"/>
                <a:gd name="T57" fmla="*/ 217 h 217"/>
                <a:gd name="T58" fmla="*/ 377 w 427"/>
                <a:gd name="T59" fmla="*/ 209 h 217"/>
                <a:gd name="T60" fmla="*/ 394 w 427"/>
                <a:gd name="T61" fmla="*/ 209 h 217"/>
                <a:gd name="T62" fmla="*/ 427 w 427"/>
                <a:gd name="T63" fmla="*/ 209 h 217"/>
                <a:gd name="T64" fmla="*/ 427 w 427"/>
                <a:gd name="T65" fmla="*/ 25 h 2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7"/>
                <a:gd name="T100" fmla="*/ 0 h 217"/>
                <a:gd name="T101" fmla="*/ 427 w 427"/>
                <a:gd name="T102" fmla="*/ 217 h 2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7" h="217">
                  <a:moveTo>
                    <a:pt x="427" y="25"/>
                  </a:moveTo>
                  <a:lnTo>
                    <a:pt x="394" y="25"/>
                  </a:lnTo>
                  <a:lnTo>
                    <a:pt x="377" y="25"/>
                  </a:lnTo>
                  <a:lnTo>
                    <a:pt x="335" y="33"/>
                  </a:lnTo>
                  <a:lnTo>
                    <a:pt x="301" y="33"/>
                  </a:lnTo>
                  <a:lnTo>
                    <a:pt x="285" y="33"/>
                  </a:lnTo>
                  <a:lnTo>
                    <a:pt x="251" y="33"/>
                  </a:lnTo>
                  <a:lnTo>
                    <a:pt x="218" y="33"/>
                  </a:lnTo>
                  <a:lnTo>
                    <a:pt x="201" y="33"/>
                  </a:lnTo>
                  <a:lnTo>
                    <a:pt x="167" y="25"/>
                  </a:lnTo>
                  <a:lnTo>
                    <a:pt x="134" y="25"/>
                  </a:lnTo>
                  <a:lnTo>
                    <a:pt x="117" y="25"/>
                  </a:lnTo>
                  <a:lnTo>
                    <a:pt x="84" y="17"/>
                  </a:lnTo>
                  <a:lnTo>
                    <a:pt x="50" y="8"/>
                  </a:lnTo>
                  <a:lnTo>
                    <a:pt x="33" y="8"/>
                  </a:lnTo>
                  <a:lnTo>
                    <a:pt x="0" y="0"/>
                  </a:lnTo>
                  <a:lnTo>
                    <a:pt x="0" y="184"/>
                  </a:lnTo>
                  <a:lnTo>
                    <a:pt x="33" y="192"/>
                  </a:lnTo>
                  <a:lnTo>
                    <a:pt x="50" y="192"/>
                  </a:lnTo>
                  <a:lnTo>
                    <a:pt x="84" y="201"/>
                  </a:lnTo>
                  <a:lnTo>
                    <a:pt x="117" y="209"/>
                  </a:lnTo>
                  <a:lnTo>
                    <a:pt x="134" y="209"/>
                  </a:lnTo>
                  <a:lnTo>
                    <a:pt x="167" y="209"/>
                  </a:lnTo>
                  <a:lnTo>
                    <a:pt x="201" y="217"/>
                  </a:lnTo>
                  <a:lnTo>
                    <a:pt x="218" y="217"/>
                  </a:lnTo>
                  <a:lnTo>
                    <a:pt x="251" y="217"/>
                  </a:lnTo>
                  <a:lnTo>
                    <a:pt x="285" y="217"/>
                  </a:lnTo>
                  <a:lnTo>
                    <a:pt x="301" y="217"/>
                  </a:lnTo>
                  <a:lnTo>
                    <a:pt x="335" y="217"/>
                  </a:lnTo>
                  <a:lnTo>
                    <a:pt x="377" y="209"/>
                  </a:lnTo>
                  <a:lnTo>
                    <a:pt x="394" y="209"/>
                  </a:lnTo>
                  <a:lnTo>
                    <a:pt x="427" y="209"/>
                  </a:lnTo>
                  <a:lnTo>
                    <a:pt x="427" y="25"/>
                  </a:lnTo>
                  <a:close/>
                </a:path>
              </a:pathLst>
            </a:custGeom>
            <a:solidFill>
              <a:srgbClr val="330033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Freeform 32"/>
            <p:cNvSpPr>
              <a:spLocks/>
            </p:cNvSpPr>
            <p:nvPr/>
          </p:nvSpPr>
          <p:spPr bwMode="auto">
            <a:xfrm>
              <a:off x="2525" y="2571"/>
              <a:ext cx="427" cy="762"/>
            </a:xfrm>
            <a:custGeom>
              <a:avLst/>
              <a:gdLst>
                <a:gd name="T0" fmla="*/ 427 w 427"/>
                <a:gd name="T1" fmla="*/ 754 h 762"/>
                <a:gd name="T2" fmla="*/ 394 w 427"/>
                <a:gd name="T3" fmla="*/ 754 h 762"/>
                <a:gd name="T4" fmla="*/ 377 w 427"/>
                <a:gd name="T5" fmla="*/ 754 h 762"/>
                <a:gd name="T6" fmla="*/ 335 w 427"/>
                <a:gd name="T7" fmla="*/ 762 h 762"/>
                <a:gd name="T8" fmla="*/ 301 w 427"/>
                <a:gd name="T9" fmla="*/ 762 h 762"/>
                <a:gd name="T10" fmla="*/ 285 w 427"/>
                <a:gd name="T11" fmla="*/ 762 h 762"/>
                <a:gd name="T12" fmla="*/ 251 w 427"/>
                <a:gd name="T13" fmla="*/ 762 h 762"/>
                <a:gd name="T14" fmla="*/ 218 w 427"/>
                <a:gd name="T15" fmla="*/ 762 h 762"/>
                <a:gd name="T16" fmla="*/ 201 w 427"/>
                <a:gd name="T17" fmla="*/ 762 h 762"/>
                <a:gd name="T18" fmla="*/ 167 w 427"/>
                <a:gd name="T19" fmla="*/ 754 h 762"/>
                <a:gd name="T20" fmla="*/ 134 w 427"/>
                <a:gd name="T21" fmla="*/ 754 h 762"/>
                <a:gd name="T22" fmla="*/ 117 w 427"/>
                <a:gd name="T23" fmla="*/ 754 h 762"/>
                <a:gd name="T24" fmla="*/ 84 w 427"/>
                <a:gd name="T25" fmla="*/ 746 h 762"/>
                <a:gd name="T26" fmla="*/ 50 w 427"/>
                <a:gd name="T27" fmla="*/ 737 h 762"/>
                <a:gd name="T28" fmla="*/ 33 w 427"/>
                <a:gd name="T29" fmla="*/ 737 h 762"/>
                <a:gd name="T30" fmla="*/ 0 w 427"/>
                <a:gd name="T31" fmla="*/ 729 h 762"/>
                <a:gd name="T32" fmla="*/ 268 w 427"/>
                <a:gd name="T33" fmla="*/ 0 h 762"/>
                <a:gd name="T34" fmla="*/ 427 w 427"/>
                <a:gd name="T35" fmla="*/ 754 h 7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7"/>
                <a:gd name="T55" fmla="*/ 0 h 762"/>
                <a:gd name="T56" fmla="*/ 427 w 427"/>
                <a:gd name="T57" fmla="*/ 762 h 7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7" h="762">
                  <a:moveTo>
                    <a:pt x="427" y="754"/>
                  </a:moveTo>
                  <a:lnTo>
                    <a:pt x="394" y="754"/>
                  </a:lnTo>
                  <a:lnTo>
                    <a:pt x="377" y="754"/>
                  </a:lnTo>
                  <a:lnTo>
                    <a:pt x="335" y="762"/>
                  </a:lnTo>
                  <a:lnTo>
                    <a:pt x="301" y="762"/>
                  </a:lnTo>
                  <a:lnTo>
                    <a:pt x="285" y="762"/>
                  </a:lnTo>
                  <a:lnTo>
                    <a:pt x="251" y="762"/>
                  </a:lnTo>
                  <a:lnTo>
                    <a:pt x="218" y="762"/>
                  </a:lnTo>
                  <a:lnTo>
                    <a:pt x="201" y="762"/>
                  </a:lnTo>
                  <a:lnTo>
                    <a:pt x="167" y="754"/>
                  </a:lnTo>
                  <a:lnTo>
                    <a:pt x="134" y="754"/>
                  </a:lnTo>
                  <a:lnTo>
                    <a:pt x="117" y="754"/>
                  </a:lnTo>
                  <a:lnTo>
                    <a:pt x="84" y="746"/>
                  </a:lnTo>
                  <a:lnTo>
                    <a:pt x="50" y="737"/>
                  </a:lnTo>
                  <a:lnTo>
                    <a:pt x="33" y="737"/>
                  </a:lnTo>
                  <a:lnTo>
                    <a:pt x="0" y="729"/>
                  </a:lnTo>
                  <a:lnTo>
                    <a:pt x="268" y="0"/>
                  </a:lnTo>
                  <a:lnTo>
                    <a:pt x="427" y="754"/>
                  </a:lnTo>
                  <a:close/>
                </a:path>
              </a:pathLst>
            </a:custGeom>
            <a:solidFill>
              <a:srgbClr val="660066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Rectangle 33"/>
            <p:cNvSpPr>
              <a:spLocks noChangeArrowheads="1"/>
            </p:cNvSpPr>
            <p:nvPr/>
          </p:nvSpPr>
          <p:spPr bwMode="auto">
            <a:xfrm>
              <a:off x="4125" y="2803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b="1"/>
                <a:t>6</a:t>
              </a:r>
            </a:p>
          </p:txBody>
        </p:sp>
        <p:sp>
          <p:nvSpPr>
            <p:cNvPr id="11303" name="Rectangle 34"/>
            <p:cNvSpPr>
              <a:spLocks noChangeArrowheads="1"/>
            </p:cNvSpPr>
            <p:nvPr/>
          </p:nvSpPr>
          <p:spPr bwMode="auto">
            <a:xfrm>
              <a:off x="3741" y="3283"/>
              <a:ext cx="21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b="1"/>
                <a:t>11</a:t>
              </a:r>
            </a:p>
          </p:txBody>
        </p:sp>
        <p:sp>
          <p:nvSpPr>
            <p:cNvPr id="11304" name="Rectangle 35"/>
            <p:cNvSpPr>
              <a:spLocks noChangeArrowheads="1"/>
            </p:cNvSpPr>
            <p:nvPr/>
          </p:nvSpPr>
          <p:spPr bwMode="auto">
            <a:xfrm>
              <a:off x="3309" y="3523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b="1"/>
                <a:t>1</a:t>
              </a:r>
            </a:p>
          </p:txBody>
        </p:sp>
        <p:sp>
          <p:nvSpPr>
            <p:cNvPr id="11305" name="Rectangle 36"/>
            <p:cNvSpPr>
              <a:spLocks noChangeArrowheads="1"/>
            </p:cNvSpPr>
            <p:nvPr/>
          </p:nvSpPr>
          <p:spPr bwMode="auto">
            <a:xfrm>
              <a:off x="3069" y="3571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b="1"/>
                <a:t>2</a:t>
              </a:r>
            </a:p>
          </p:txBody>
        </p:sp>
        <p:sp>
          <p:nvSpPr>
            <p:cNvPr id="11306" name="Rectangle 37"/>
            <p:cNvSpPr>
              <a:spLocks noChangeArrowheads="1"/>
            </p:cNvSpPr>
            <p:nvPr/>
          </p:nvSpPr>
          <p:spPr bwMode="auto">
            <a:xfrm>
              <a:off x="2685" y="3571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b="1"/>
                <a:t>7</a:t>
              </a:r>
            </a:p>
          </p:txBody>
        </p:sp>
        <p:sp>
          <p:nvSpPr>
            <p:cNvPr id="11307" name="Rectangle 38"/>
            <p:cNvSpPr>
              <a:spLocks noChangeArrowheads="1"/>
            </p:cNvSpPr>
            <p:nvPr/>
          </p:nvSpPr>
          <p:spPr bwMode="auto">
            <a:xfrm>
              <a:off x="2253" y="3475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b="1"/>
                <a:t>2</a:t>
              </a:r>
            </a:p>
          </p:txBody>
        </p:sp>
        <p:sp>
          <p:nvSpPr>
            <p:cNvPr id="11308" name="Rectangle 39"/>
            <p:cNvSpPr>
              <a:spLocks noChangeArrowheads="1"/>
            </p:cNvSpPr>
            <p:nvPr/>
          </p:nvSpPr>
          <p:spPr bwMode="auto">
            <a:xfrm>
              <a:off x="1341" y="2659"/>
              <a:ext cx="21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b="1"/>
                <a:t>34</a:t>
              </a:r>
            </a:p>
          </p:txBody>
        </p:sp>
        <p:sp>
          <p:nvSpPr>
            <p:cNvPr id="11309" name="Rectangle 40"/>
            <p:cNvSpPr>
              <a:spLocks noChangeArrowheads="1"/>
            </p:cNvSpPr>
            <p:nvPr/>
          </p:nvSpPr>
          <p:spPr bwMode="auto">
            <a:xfrm>
              <a:off x="2234" y="1299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b="1"/>
                <a:t>6</a:t>
              </a:r>
            </a:p>
          </p:txBody>
        </p:sp>
        <p:sp>
          <p:nvSpPr>
            <p:cNvPr id="11310" name="Rectangle 41"/>
            <p:cNvSpPr>
              <a:spLocks noChangeArrowheads="1"/>
            </p:cNvSpPr>
            <p:nvPr/>
          </p:nvSpPr>
          <p:spPr bwMode="auto">
            <a:xfrm>
              <a:off x="2589" y="1219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b="1"/>
                <a:t>2</a:t>
              </a:r>
            </a:p>
          </p:txBody>
        </p:sp>
        <p:sp>
          <p:nvSpPr>
            <p:cNvPr id="11311" name="Rectangle 42"/>
            <p:cNvSpPr>
              <a:spLocks noChangeArrowheads="1"/>
            </p:cNvSpPr>
            <p:nvPr/>
          </p:nvSpPr>
          <p:spPr bwMode="auto">
            <a:xfrm>
              <a:off x="3005" y="1232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b="1"/>
                <a:t>8</a:t>
              </a:r>
            </a:p>
          </p:txBody>
        </p:sp>
        <p:sp>
          <p:nvSpPr>
            <p:cNvPr id="11312" name="Rectangle 43"/>
            <p:cNvSpPr>
              <a:spLocks noChangeArrowheads="1"/>
            </p:cNvSpPr>
            <p:nvPr/>
          </p:nvSpPr>
          <p:spPr bwMode="auto">
            <a:xfrm>
              <a:off x="3994" y="1759"/>
              <a:ext cx="21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b="1"/>
                <a:t>22</a:t>
              </a:r>
            </a:p>
          </p:txBody>
        </p:sp>
        <p:sp>
          <p:nvSpPr>
            <p:cNvPr id="11313" name="Text Box 44"/>
            <p:cNvSpPr txBox="1">
              <a:spLocks noChangeArrowheads="1"/>
            </p:cNvSpPr>
            <p:nvPr/>
          </p:nvSpPr>
          <p:spPr bwMode="auto">
            <a:xfrm>
              <a:off x="4269" y="1651"/>
              <a:ext cx="3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b="1"/>
                <a:t>LF</a:t>
              </a:r>
            </a:p>
          </p:txBody>
        </p:sp>
        <p:sp>
          <p:nvSpPr>
            <p:cNvPr id="11314" name="Text Box 45"/>
            <p:cNvSpPr txBox="1">
              <a:spLocks noChangeArrowheads="1"/>
            </p:cNvSpPr>
            <p:nvPr/>
          </p:nvSpPr>
          <p:spPr bwMode="auto">
            <a:xfrm>
              <a:off x="4269" y="2803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b="1"/>
                <a:t>LLP</a:t>
              </a:r>
            </a:p>
          </p:txBody>
        </p:sp>
        <p:sp>
          <p:nvSpPr>
            <p:cNvPr id="11315" name="Text Box 46"/>
            <p:cNvSpPr txBox="1">
              <a:spLocks noChangeArrowheads="1"/>
            </p:cNvSpPr>
            <p:nvPr/>
          </p:nvSpPr>
          <p:spPr bwMode="auto">
            <a:xfrm>
              <a:off x="3933" y="3283"/>
              <a:ext cx="6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b="1"/>
                <a:t>Otros</a:t>
              </a:r>
            </a:p>
          </p:txBody>
        </p:sp>
        <p:sp>
          <p:nvSpPr>
            <p:cNvPr id="11316" name="Text Box 47"/>
            <p:cNvSpPr txBox="1">
              <a:spLocks noChangeArrowheads="1"/>
            </p:cNvSpPr>
            <p:nvPr/>
          </p:nvSpPr>
          <p:spPr bwMode="auto">
            <a:xfrm>
              <a:off x="3405" y="3571"/>
              <a:ext cx="3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b="1"/>
                <a:t>LB</a:t>
              </a:r>
            </a:p>
          </p:txBody>
        </p:sp>
        <p:sp>
          <p:nvSpPr>
            <p:cNvPr id="11317" name="Text Box 48"/>
            <p:cNvSpPr txBox="1">
              <a:spLocks noChangeArrowheads="1"/>
            </p:cNvSpPr>
            <p:nvPr/>
          </p:nvSpPr>
          <p:spPr bwMode="auto">
            <a:xfrm>
              <a:off x="2973" y="3811"/>
              <a:ext cx="3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b="1"/>
                <a:t>LL</a:t>
              </a:r>
            </a:p>
          </p:txBody>
        </p:sp>
        <p:sp>
          <p:nvSpPr>
            <p:cNvPr id="11318" name="Text Box 49"/>
            <p:cNvSpPr txBox="1">
              <a:spLocks noChangeArrowheads="1"/>
            </p:cNvSpPr>
            <p:nvPr/>
          </p:nvSpPr>
          <p:spPr bwMode="auto">
            <a:xfrm>
              <a:off x="2253" y="3763"/>
              <a:ext cx="6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b="1"/>
                <a:t>LCTP</a:t>
              </a:r>
            </a:p>
          </p:txBody>
        </p:sp>
        <p:sp>
          <p:nvSpPr>
            <p:cNvPr id="11319" name="Text Box 50"/>
            <p:cNvSpPr txBox="1">
              <a:spLocks noChangeArrowheads="1"/>
            </p:cNvSpPr>
            <p:nvPr/>
          </p:nvSpPr>
          <p:spPr bwMode="auto">
            <a:xfrm>
              <a:off x="1533" y="3475"/>
              <a:ext cx="6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b="1"/>
                <a:t>LACG</a:t>
              </a:r>
            </a:p>
          </p:txBody>
        </p:sp>
        <p:sp>
          <p:nvSpPr>
            <p:cNvPr id="11320" name="Text Box 51"/>
            <p:cNvSpPr txBox="1">
              <a:spLocks noChangeArrowheads="1"/>
            </p:cNvSpPr>
            <p:nvPr/>
          </p:nvSpPr>
          <p:spPr bwMode="auto">
            <a:xfrm>
              <a:off x="659" y="2636"/>
              <a:ext cx="6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b="1"/>
                <a:t>LDCG</a:t>
              </a:r>
            </a:p>
          </p:txBody>
        </p:sp>
        <p:sp>
          <p:nvSpPr>
            <p:cNvPr id="11321" name="Text Box 52"/>
            <p:cNvSpPr txBox="1">
              <a:spLocks noChangeArrowheads="1"/>
            </p:cNvSpPr>
            <p:nvPr/>
          </p:nvSpPr>
          <p:spPr bwMode="auto">
            <a:xfrm>
              <a:off x="1725" y="1219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b="1"/>
                <a:t>LCM</a:t>
              </a:r>
            </a:p>
          </p:txBody>
        </p:sp>
        <p:sp>
          <p:nvSpPr>
            <p:cNvPr id="11322" name="Text Box 53"/>
            <p:cNvSpPr txBox="1">
              <a:spLocks noChangeArrowheads="1"/>
            </p:cNvSpPr>
            <p:nvPr/>
          </p:nvSpPr>
          <p:spPr bwMode="auto">
            <a:xfrm>
              <a:off x="2349" y="979"/>
              <a:ext cx="5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b="1"/>
                <a:t>LZM</a:t>
              </a:r>
            </a:p>
          </p:txBody>
        </p:sp>
        <p:sp>
          <p:nvSpPr>
            <p:cNvPr id="11323" name="Text Box 54"/>
            <p:cNvSpPr txBox="1">
              <a:spLocks noChangeArrowheads="1"/>
            </p:cNvSpPr>
            <p:nvPr/>
          </p:nvSpPr>
          <p:spPr bwMode="auto">
            <a:xfrm>
              <a:off x="3165" y="1123"/>
              <a:ext cx="6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b="1"/>
                <a:t>MALT</a:t>
              </a:r>
            </a:p>
          </p:txBody>
        </p:sp>
      </p:grpSp>
      <p:sp>
        <p:nvSpPr>
          <p:cNvPr id="144439" name="Text Box 55"/>
          <p:cNvSpPr txBox="1">
            <a:spLocks noChangeArrowheads="1"/>
          </p:cNvSpPr>
          <p:nvPr/>
        </p:nvSpPr>
        <p:spPr bwMode="auto">
          <a:xfrm>
            <a:off x="6465888" y="6461125"/>
            <a:ext cx="2598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600" b="1" i="1">
                <a:latin typeface="Arial" pitchFamily="34" charset="0"/>
                <a:cs typeface="Arial" pitchFamily="34" charset="0"/>
              </a:rPr>
              <a:t>Blood 1997;89:3909-3918</a:t>
            </a: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715963" y="2759075"/>
            <a:ext cx="1511300" cy="503238"/>
            <a:chOff x="315" y="1602"/>
            <a:chExt cx="952" cy="317"/>
          </a:xfrm>
        </p:grpSpPr>
        <p:sp>
          <p:nvSpPr>
            <p:cNvPr id="11270" name="Rectangle 57"/>
            <p:cNvSpPr>
              <a:spLocks noChangeArrowheads="1"/>
            </p:cNvSpPr>
            <p:nvPr/>
          </p:nvSpPr>
          <p:spPr bwMode="auto">
            <a:xfrm>
              <a:off x="315" y="1602"/>
              <a:ext cx="952" cy="31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442" name="Text Box 58"/>
            <p:cNvSpPr txBox="1">
              <a:spLocks noChangeArrowheads="1"/>
            </p:cNvSpPr>
            <p:nvPr/>
          </p:nvSpPr>
          <p:spPr bwMode="auto">
            <a:xfrm>
              <a:off x="340" y="1616"/>
              <a:ext cx="71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1593903" algn="ctr" rotWithShape="0">
                <a:srgbClr val="006600"/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 = 1403</a:t>
              </a:r>
            </a:p>
          </p:txBody>
        </p:sp>
      </p:grpSp>
      <p:sp>
        <p:nvSpPr>
          <p:cNvPr id="11269" name="Rectangle 59"/>
          <p:cNvSpPr>
            <a:spLocks noChangeArrowheads="1"/>
          </p:cNvSpPr>
          <p:nvPr/>
        </p:nvSpPr>
        <p:spPr bwMode="auto">
          <a:xfrm>
            <a:off x="0" y="0"/>
            <a:ext cx="9144000" cy="1128713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3600" b="1">
                <a:solidFill>
                  <a:srgbClr val="FFFF99"/>
                </a:solidFill>
              </a:rPr>
              <a:t>Clasificación OMS</a:t>
            </a:r>
          </a:p>
          <a:p>
            <a:pPr algn="ctr"/>
            <a:r>
              <a:rPr lang="es-ES" sz="3200" b="1">
                <a:solidFill>
                  <a:srgbClr val="FFFF99"/>
                </a:solidFill>
              </a:rPr>
              <a:t>Frecuencia de los distintos subtipos de LNH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b="1" dirty="0" smtClean="0">
                <a:solidFill>
                  <a:srgbClr val="0000FF"/>
                </a:solidFill>
                <a:latin typeface="Arial" charset="0"/>
              </a:rPr>
              <a:t>HIV-</a:t>
            </a:r>
            <a:r>
              <a:rPr lang="es-ES_tradnl" b="1" dirty="0" err="1" smtClean="0">
                <a:solidFill>
                  <a:srgbClr val="0000FF"/>
                </a:solidFill>
                <a:latin typeface="Arial" charset="0"/>
              </a:rPr>
              <a:t>related</a:t>
            </a:r>
            <a:r>
              <a:rPr lang="es-ES_tradnl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s-ES_tradnl" b="1" dirty="0" err="1" smtClean="0">
                <a:solidFill>
                  <a:srgbClr val="0000FF"/>
                </a:solidFill>
                <a:latin typeface="Arial" charset="0"/>
              </a:rPr>
              <a:t>lymphomas</a:t>
            </a:r>
            <a:r>
              <a:rPr lang="es-ES_tradnl" b="1" dirty="0" smtClean="0"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76400" y="1828800"/>
            <a:ext cx="8229600" cy="4525963"/>
          </a:xfrm>
        </p:spPr>
        <p:txBody>
          <a:bodyPr/>
          <a:lstStyle/>
          <a:p>
            <a:pPr eaLnBrk="1" hangingPunct="1"/>
            <a:r>
              <a:rPr lang="es-ES_tradnl" b="1" smtClean="0">
                <a:solidFill>
                  <a:schemeClr val="tx2"/>
                </a:solidFill>
                <a:latin typeface="Arial" charset="0"/>
              </a:rPr>
              <a:t>Non Hodgkin’s</a:t>
            </a:r>
          </a:p>
          <a:p>
            <a:pPr lvl="1" eaLnBrk="1" hangingPunct="1"/>
            <a:r>
              <a:rPr lang="es-ES_tradnl" smtClean="0">
                <a:latin typeface="Arial" charset="0"/>
              </a:rPr>
              <a:t>Diffuse large B-cell (40-60%)</a:t>
            </a:r>
          </a:p>
          <a:p>
            <a:pPr lvl="1" eaLnBrk="1" hangingPunct="1"/>
            <a:r>
              <a:rPr lang="es-ES_tradnl" smtClean="0">
                <a:latin typeface="Arial" charset="0"/>
              </a:rPr>
              <a:t>Burkitt’s or Burkitt-</a:t>
            </a:r>
            <a:r>
              <a:rPr lang="es-ES_tradnl" i="1" smtClean="0">
                <a:latin typeface="Arial" charset="0"/>
              </a:rPr>
              <a:t>like</a:t>
            </a:r>
            <a:r>
              <a:rPr lang="es-ES_tradnl" smtClean="0">
                <a:latin typeface="Arial" charset="0"/>
              </a:rPr>
              <a:t> (20-40%)</a:t>
            </a:r>
          </a:p>
          <a:p>
            <a:pPr lvl="1" eaLnBrk="1" hangingPunct="1">
              <a:lnSpc>
                <a:spcPct val="120000"/>
              </a:lnSpc>
            </a:pPr>
            <a:r>
              <a:rPr lang="es-ES_tradnl" smtClean="0">
                <a:latin typeface="Arial" charset="0"/>
              </a:rPr>
              <a:t>Primary effusion(&lt;5%)</a:t>
            </a:r>
          </a:p>
          <a:p>
            <a:pPr lvl="1" eaLnBrk="1" hangingPunct="1">
              <a:lnSpc>
                <a:spcPct val="120000"/>
              </a:lnSpc>
            </a:pPr>
            <a:r>
              <a:rPr lang="es-ES_tradnl" smtClean="0">
                <a:latin typeface="Arial" charset="0"/>
              </a:rPr>
              <a:t>Plasmablastic(&lt;5%)</a:t>
            </a:r>
          </a:p>
          <a:p>
            <a:pPr eaLnBrk="1" hangingPunct="1"/>
            <a:r>
              <a:rPr lang="es-ES_tradnl" b="1" smtClean="0">
                <a:solidFill>
                  <a:schemeClr val="tx2"/>
                </a:solidFill>
                <a:latin typeface="Arial" charset="0"/>
              </a:rPr>
              <a:t>Hodgkin’s lymphoma</a:t>
            </a:r>
          </a:p>
          <a:p>
            <a:pPr eaLnBrk="1" hangingPunct="1"/>
            <a:endParaRPr lang="es-ES_tradnl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/>
            <a:endParaRPr lang="es-ES_tradnl" smtClean="0">
              <a:latin typeface="Arial" charset="0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533400" y="1676400"/>
            <a:ext cx="8001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685800" y="6096000"/>
            <a:ext cx="800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251520" y="188640"/>
            <a:ext cx="8493125" cy="41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sz="2400" b="1" dirty="0">
                <a:solidFill>
                  <a:srgbClr val="0000FF"/>
                </a:solidFill>
              </a:rPr>
              <a:t>Log incidence rates for </a:t>
            </a:r>
            <a:r>
              <a:rPr lang="en-GB" sz="2400" b="1" dirty="0" smtClean="0">
                <a:solidFill>
                  <a:srgbClr val="0000FF"/>
                </a:solidFill>
              </a:rPr>
              <a:t>BL </a:t>
            </a:r>
            <a:r>
              <a:rPr lang="en-GB" sz="2400" b="1" dirty="0">
                <a:solidFill>
                  <a:srgbClr val="0000FF"/>
                </a:solidFill>
              </a:rPr>
              <a:t>(○) and for other </a:t>
            </a:r>
            <a:r>
              <a:rPr lang="en-GB" sz="2400" b="1" dirty="0" smtClean="0">
                <a:solidFill>
                  <a:srgbClr val="0000FF"/>
                </a:solidFill>
              </a:rPr>
              <a:t>NHL </a:t>
            </a:r>
            <a:r>
              <a:rPr lang="en-GB" sz="2400" b="1" dirty="0">
                <a:solidFill>
                  <a:srgbClr val="0000FF"/>
                </a:solidFill>
              </a:rPr>
              <a:t>(□).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1196752"/>
            <a:ext cx="7166620" cy="51359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427984" y="6453336"/>
            <a:ext cx="4494014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1400" b="1" dirty="0" err="1">
                <a:solidFill>
                  <a:srgbClr val="000000"/>
                </a:solidFill>
              </a:rPr>
              <a:t>Guech-Ongey</a:t>
            </a:r>
            <a:r>
              <a:rPr lang="en-GB" sz="1400" b="1" dirty="0">
                <a:solidFill>
                  <a:srgbClr val="000000"/>
                </a:solidFill>
              </a:rPr>
              <a:t> M et al. Blood 2010;116:5600-5604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8425" y="6613525"/>
            <a:ext cx="4930775" cy="347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76200" indent="-762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endParaRPr lang="en-GB" sz="9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00FF"/>
                </a:solidFill>
              </a:rPr>
              <a:t>Leucemia/linfoma de Burkitt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Clínica</a:t>
            </a:r>
            <a:endParaRPr lang="en-US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rgbClr val="0000FF"/>
                </a:solidFill>
              </a:rPr>
              <a:t>Diagnóstico</a:t>
            </a:r>
            <a:endParaRPr lang="en-US" b="1" dirty="0" smtClean="0">
              <a:solidFill>
                <a:srgbClr val="0000FF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Morfologia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Citofluorometria</a:t>
            </a:r>
            <a:r>
              <a:rPr lang="en-US" dirty="0" smtClean="0"/>
              <a:t>/</a:t>
            </a:r>
            <a:r>
              <a:rPr lang="en-US" dirty="0" err="1" smtClean="0"/>
              <a:t>inmunohistoquímica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Citogenética</a:t>
            </a:r>
            <a:r>
              <a:rPr lang="en-US" dirty="0" smtClean="0"/>
              <a:t> </a:t>
            </a:r>
            <a:r>
              <a:rPr lang="en-US" dirty="0" err="1" smtClean="0"/>
              <a:t>convencional</a:t>
            </a:r>
            <a:r>
              <a:rPr lang="en-US" dirty="0" smtClean="0"/>
              <a:t>/FISH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Genética</a:t>
            </a:r>
            <a:r>
              <a:rPr lang="en-US" dirty="0" smtClean="0"/>
              <a:t> molecular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rgbClr val="0000FF"/>
                </a:solidFill>
              </a:rPr>
              <a:t>Diagnóstico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diferencial</a:t>
            </a:r>
            <a:endParaRPr lang="en-US" b="1" dirty="0" smtClean="0">
              <a:solidFill>
                <a:srgbClr val="0000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rgbClr val="0000FF"/>
                </a:solidFill>
              </a:rPr>
              <a:t>Tratamiento</a:t>
            </a:r>
            <a:endParaRPr lang="en-US" b="1" dirty="0" smtClean="0">
              <a:solidFill>
                <a:srgbClr val="0000FF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Quimioterapia</a:t>
            </a:r>
            <a:r>
              <a:rPr lang="en-US" dirty="0" smtClean="0"/>
              <a:t> </a:t>
            </a:r>
            <a:r>
              <a:rPr lang="en-US" dirty="0" err="1" smtClean="0"/>
              <a:t>específica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Inmunoquimioterapia</a:t>
            </a:r>
            <a:r>
              <a:rPr lang="en-US" dirty="0" smtClean="0"/>
              <a:t> </a:t>
            </a:r>
            <a:r>
              <a:rPr lang="en-US" dirty="0" err="1" smtClean="0"/>
              <a:t>específica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Nuevos</a:t>
            </a:r>
            <a:r>
              <a:rPr lang="en-US" dirty="0" smtClean="0"/>
              <a:t> </a:t>
            </a:r>
            <a:r>
              <a:rPr lang="en-US" dirty="0" err="1" smtClean="0"/>
              <a:t>agentes</a:t>
            </a: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s-ES_tradnl" b="1" dirty="0" smtClean="0">
                <a:solidFill>
                  <a:srgbClr val="0000FF"/>
                </a:solidFill>
              </a:rPr>
              <a:t>Presentación clínica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>
              <a:buFontTx/>
              <a:buNone/>
            </a:pPr>
            <a:endParaRPr lang="es-ES_tradnl" dirty="0" smtClean="0">
              <a:solidFill>
                <a:schemeClr val="tx2"/>
              </a:solidFill>
            </a:endParaRPr>
          </a:p>
          <a:p>
            <a:pPr lvl="1"/>
            <a:r>
              <a:rPr lang="es-ES_tradnl" dirty="0" smtClean="0">
                <a:solidFill>
                  <a:schemeClr val="tx2"/>
                </a:solidFill>
              </a:rPr>
              <a:t>Afectación de médula ósea y sangre periférica.</a:t>
            </a:r>
          </a:p>
          <a:p>
            <a:pPr lvl="2"/>
            <a:r>
              <a:rPr lang="es-ES_tradnl" dirty="0" smtClean="0">
                <a:solidFill>
                  <a:schemeClr val="tx2"/>
                </a:solidFill>
              </a:rPr>
              <a:t>Leucemia (&gt;20% MO): 25% de casos.</a:t>
            </a:r>
          </a:p>
          <a:p>
            <a:pPr lvl="2"/>
            <a:r>
              <a:rPr lang="es-ES_tradnl" dirty="0" smtClean="0">
                <a:solidFill>
                  <a:schemeClr val="tx2"/>
                </a:solidFill>
              </a:rPr>
              <a:t>MO infiltrada &lt;20%: 38% de casos.</a:t>
            </a:r>
          </a:p>
          <a:p>
            <a:pPr lvl="1"/>
            <a:r>
              <a:rPr lang="es-ES_tradnl" dirty="0" smtClean="0">
                <a:solidFill>
                  <a:schemeClr val="tx2"/>
                </a:solidFill>
              </a:rPr>
              <a:t>Afección del sistema nervioso central.</a:t>
            </a:r>
          </a:p>
          <a:p>
            <a:pPr lvl="2"/>
            <a:r>
              <a:rPr lang="es-ES_tradnl" dirty="0" smtClean="0">
                <a:solidFill>
                  <a:schemeClr val="tx2"/>
                </a:solidFill>
              </a:rPr>
              <a:t>LCR infiltrado 15% (por morfología).</a:t>
            </a:r>
          </a:p>
          <a:p>
            <a:pPr lvl="1"/>
            <a:r>
              <a:rPr lang="es-ES_tradnl" dirty="0" smtClean="0">
                <a:solidFill>
                  <a:schemeClr val="tx2"/>
                </a:solidFill>
              </a:rPr>
              <a:t>Masas voluminosas</a:t>
            </a:r>
          </a:p>
          <a:p>
            <a:pPr lvl="2"/>
            <a:r>
              <a:rPr lang="es-ES_tradnl" dirty="0" smtClean="0">
                <a:solidFill>
                  <a:schemeClr val="tx2"/>
                </a:solidFill>
              </a:rPr>
              <a:t>Abdominales (intestino, riñón, ovario,…) &gt; 80%</a:t>
            </a:r>
          </a:p>
          <a:p>
            <a:pPr lvl="1">
              <a:buFontTx/>
              <a:buNone/>
            </a:pPr>
            <a:endParaRPr lang="es-ES_tradnl" dirty="0" smtClean="0">
              <a:solidFill>
                <a:schemeClr val="bg2"/>
              </a:solidFill>
            </a:endParaRPr>
          </a:p>
          <a:p>
            <a:pPr lvl="1">
              <a:buFontTx/>
              <a:buNone/>
            </a:pPr>
            <a:endParaRPr lang="es-ES_tradnl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29" name="Group 137"/>
          <p:cNvGraphicFramePr>
            <a:graphicFrameLocks noGrp="1"/>
          </p:cNvGraphicFramePr>
          <p:nvPr/>
        </p:nvGraphicFramePr>
        <p:xfrm>
          <a:off x="107950" y="582613"/>
          <a:ext cx="8928100" cy="6100132"/>
        </p:xfrm>
        <a:graphic>
          <a:graphicData uri="http://schemas.openxmlformats.org/drawingml/2006/table">
            <a:tbl>
              <a:tblPr/>
              <a:tblGrid>
                <a:gridCol w="1727200"/>
                <a:gridCol w="1657350"/>
                <a:gridCol w="1439863"/>
                <a:gridCol w="1655762"/>
                <a:gridCol w="1368425"/>
                <a:gridCol w="1079500"/>
              </a:tblGrid>
              <a:tr h="4318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HIV–positive (n=41 )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HIV-negative (n=80)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Total  (n=121)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p value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667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Gender, male (%)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 (83%)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 (69%)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 (74%)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0.128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Age, median [min;max]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 [20 ; 59]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 [15 ; 83]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 [15; 83]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0.033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6511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Diagnosis, n (%)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Burkitts Lymphoma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 (80%)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 (64%)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 (69%)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0.120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Burkitt’s leukemia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(10%)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(25%)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 (20%)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Burkitt-Like Lymphoma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(10%)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 (11%)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 (11%)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82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Ann Arbor stage, n (%)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I – II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(15%)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 (26%)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 (20%)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0.172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III - IV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 (85%)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 (74%)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 (80%)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51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ECOG ≥2 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 (54%)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32/78 (41%)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54/119 (45%)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0.245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Extranodal involvement (≥2 sites), n(%)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 (46%)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 (46%)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 (46%)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0.99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CNS involvement, n(%)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(10%)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(13%)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 (12%)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0.77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Bulky disease, n(%)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 (32%)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(19%)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 (23%)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0.118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Elevated LDH, n(%)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(98%)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68/78 (87%)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108/119 (91%)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0.095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Age-adjusted IPI, n (%)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(2%)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6/77 (8%)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6/118 (5%)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0.179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Low-Intermediate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(10%)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12/77 (16%)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17/118 (14%)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Intermediate-High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(37%)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35/77 (45%)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48/118 (41%)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9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 (51%)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24/77 (31%)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47/118 (40%)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1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Years of follow-up, median [min;max] 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3.2 (1.7)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2.4 (1.9)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 (1.9)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0.09</a:t>
                      </a:r>
                    </a:p>
                  </a:txBody>
                  <a:tcPr marL="33210" marR="3321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663" name="3 CuadroTexto"/>
          <p:cNvSpPr txBox="1">
            <a:spLocks noChangeArrowheads="1"/>
          </p:cNvSpPr>
          <p:nvPr/>
        </p:nvSpPr>
        <p:spPr bwMode="auto">
          <a:xfrm>
            <a:off x="539750" y="-30163"/>
            <a:ext cx="8208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Calibri" pitchFamily="34" charset="0"/>
              </a:rPr>
              <a:t>Baseline characteristics</a:t>
            </a:r>
            <a:endParaRPr lang="en-US" sz="3200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00FF"/>
                </a:solidFill>
              </a:rPr>
              <a:t>Leucemia/linfoma de Burkitt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rgbClr val="0000FF"/>
                </a:solidFill>
              </a:rPr>
              <a:t>Clínica</a:t>
            </a:r>
            <a:endParaRPr lang="en-US" b="1" dirty="0" smtClean="0">
              <a:solidFill>
                <a:srgbClr val="0000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Diagnóstico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Morfología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Citofluorometria</a:t>
            </a:r>
            <a:r>
              <a:rPr lang="en-US" dirty="0" smtClean="0"/>
              <a:t>/</a:t>
            </a:r>
            <a:r>
              <a:rPr lang="en-US" dirty="0" err="1" smtClean="0"/>
              <a:t>inmunohistoquímica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Citogenética</a:t>
            </a:r>
            <a:r>
              <a:rPr lang="en-US" dirty="0" smtClean="0"/>
              <a:t> </a:t>
            </a:r>
            <a:r>
              <a:rPr lang="en-US" dirty="0" err="1" smtClean="0"/>
              <a:t>convencional</a:t>
            </a:r>
            <a:r>
              <a:rPr lang="en-US" dirty="0" smtClean="0"/>
              <a:t>/FISH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Genética</a:t>
            </a:r>
            <a:r>
              <a:rPr lang="en-US" dirty="0" smtClean="0"/>
              <a:t> molecular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rgbClr val="0000FF"/>
                </a:solidFill>
              </a:rPr>
              <a:t>Diagnóstico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diferencial</a:t>
            </a:r>
            <a:endParaRPr lang="en-US" b="1" dirty="0" smtClean="0">
              <a:solidFill>
                <a:srgbClr val="0000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rgbClr val="0000FF"/>
                </a:solidFill>
              </a:rPr>
              <a:t>Tratamiento</a:t>
            </a:r>
            <a:endParaRPr lang="en-US" b="1" dirty="0" smtClean="0">
              <a:solidFill>
                <a:srgbClr val="0000FF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Quimioterapia</a:t>
            </a:r>
            <a:r>
              <a:rPr lang="en-US" dirty="0" smtClean="0"/>
              <a:t> </a:t>
            </a:r>
            <a:r>
              <a:rPr lang="en-US" dirty="0" err="1" smtClean="0"/>
              <a:t>específica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Inmunoquimioterapia</a:t>
            </a:r>
            <a:r>
              <a:rPr lang="en-US" dirty="0" smtClean="0"/>
              <a:t> </a:t>
            </a:r>
            <a:r>
              <a:rPr lang="en-US" dirty="0" err="1" smtClean="0"/>
              <a:t>específica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Nuevos</a:t>
            </a:r>
            <a:r>
              <a:rPr lang="en-US" dirty="0" smtClean="0"/>
              <a:t> </a:t>
            </a:r>
            <a:r>
              <a:rPr lang="en-US" dirty="0" err="1" smtClean="0"/>
              <a:t>agentes</a:t>
            </a:r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640</Words>
  <Application>Microsoft Office PowerPoint</Application>
  <PresentationFormat>Presentación en pantalla (4:3)</PresentationFormat>
  <Paragraphs>180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Leucemia y linfoma de Burkitt</vt:lpstr>
      <vt:lpstr>Frecuencia de la leucemia de Burkitt</vt:lpstr>
      <vt:lpstr>Diapositiva 3</vt:lpstr>
      <vt:lpstr>HIV-related lymphomas </vt:lpstr>
      <vt:lpstr>Diapositiva 5</vt:lpstr>
      <vt:lpstr>Leucemia/linfoma de Burkitt</vt:lpstr>
      <vt:lpstr>Presentación clínica</vt:lpstr>
      <vt:lpstr>Diapositiva 8</vt:lpstr>
      <vt:lpstr>Leucemia/linfoma de Burkitt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Leucemia y linfoma de Burkitt</dc:title>
  <dc:creator>Josep Maria</dc:creator>
  <cp:lastModifiedBy>Josep Maria</cp:lastModifiedBy>
  <cp:revision>1</cp:revision>
  <dcterms:created xsi:type="dcterms:W3CDTF">2011-06-30T05:24:15Z</dcterms:created>
  <dcterms:modified xsi:type="dcterms:W3CDTF">2011-06-30T05:25:14Z</dcterms:modified>
</cp:coreProperties>
</file>