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73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09" r:id="rId34"/>
    <p:sldId id="303" r:id="rId35"/>
    <p:sldId id="308" r:id="rId36"/>
    <p:sldId id="304" r:id="rId37"/>
    <p:sldId id="305" r:id="rId38"/>
    <p:sldId id="294" r:id="rId39"/>
    <p:sldId id="295" r:id="rId40"/>
    <p:sldId id="296" r:id="rId41"/>
    <p:sldId id="297" r:id="rId42"/>
    <p:sldId id="286" r:id="rId43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F3A"/>
    <a:srgbClr val="868686"/>
    <a:srgbClr val="F7DE81"/>
    <a:srgbClr val="FF9900"/>
    <a:srgbClr val="CC9900"/>
    <a:srgbClr val="98781C"/>
    <a:srgbClr val="FFFF99"/>
    <a:srgbClr val="1C120E"/>
    <a:srgbClr val="992A66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BE-B6C8-4574-AC35-E26168B4D97A}" type="datetimeFigureOut">
              <a:rPr lang="es-PY" smtClean="0"/>
              <a:pPr/>
              <a:t>04/07/2011</a:t>
            </a:fld>
            <a:endParaRPr lang="es-PY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769-BEA7-48F4-AEC1-A1AC6867C067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BE-B6C8-4574-AC35-E26168B4D97A}" type="datetimeFigureOut">
              <a:rPr lang="es-PY" smtClean="0"/>
              <a:pPr/>
              <a:t>04/07/2011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769-BEA7-48F4-AEC1-A1AC6867C067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BE-B6C8-4574-AC35-E26168B4D97A}" type="datetimeFigureOut">
              <a:rPr lang="es-PY" smtClean="0"/>
              <a:pPr/>
              <a:t>04/07/2011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769-BEA7-48F4-AEC1-A1AC6867C067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BE-B6C8-4574-AC35-E26168B4D97A}" type="datetimeFigureOut">
              <a:rPr lang="es-PY" smtClean="0"/>
              <a:pPr/>
              <a:t>04/07/2011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769-BEA7-48F4-AEC1-A1AC6867C067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BE-B6C8-4574-AC35-E26168B4D97A}" type="datetimeFigureOut">
              <a:rPr lang="es-PY" smtClean="0"/>
              <a:pPr/>
              <a:t>04/07/2011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769-BEA7-48F4-AEC1-A1AC6867C067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BE-B6C8-4574-AC35-E26168B4D97A}" type="datetimeFigureOut">
              <a:rPr lang="es-PY" smtClean="0"/>
              <a:pPr/>
              <a:t>04/07/2011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769-BEA7-48F4-AEC1-A1AC6867C067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BE-B6C8-4574-AC35-E26168B4D97A}" type="datetimeFigureOut">
              <a:rPr lang="es-PY" smtClean="0"/>
              <a:pPr/>
              <a:t>04/07/2011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769-BEA7-48F4-AEC1-A1AC6867C067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BE-B6C8-4574-AC35-E26168B4D97A}" type="datetimeFigureOut">
              <a:rPr lang="es-PY" smtClean="0"/>
              <a:pPr/>
              <a:t>04/07/2011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769-BEA7-48F4-AEC1-A1AC6867C067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BE-B6C8-4574-AC35-E26168B4D97A}" type="datetimeFigureOut">
              <a:rPr lang="es-PY" smtClean="0"/>
              <a:pPr/>
              <a:t>04/07/2011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769-BEA7-48F4-AEC1-A1AC6867C067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BE-B6C8-4574-AC35-E26168B4D97A}" type="datetimeFigureOut">
              <a:rPr lang="es-PY" smtClean="0"/>
              <a:pPr/>
              <a:t>04/07/2011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1769-BEA7-48F4-AEC1-A1AC6867C067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22BE-B6C8-4574-AC35-E26168B4D97A}" type="datetimeFigureOut">
              <a:rPr lang="es-PY" smtClean="0"/>
              <a:pPr/>
              <a:t>04/07/2011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1E1769-BEA7-48F4-AEC1-A1AC6867C067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ED22BE-B6C8-4574-AC35-E26168B4D97A}" type="datetimeFigureOut">
              <a:rPr lang="es-PY" smtClean="0"/>
              <a:pPr/>
              <a:t>04/07/2011</a:t>
            </a:fld>
            <a:endParaRPr lang="es-PY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1E1769-BEA7-48F4-AEC1-A1AC6867C067}" type="slidenum">
              <a:rPr lang="es-PY" smtClean="0"/>
              <a:pPr/>
              <a:t>‹Nº›</a:t>
            </a:fld>
            <a:endParaRPr lang="es-PY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odontologia-online.com/casos/part/AL/AL07/figura1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uca.es/dept/didac_efpm/jamar/REVISTA-DIGITAL-DXT-FUTBOL/images/cientf1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nlm.nih.gov/medlineplus/spanish/ency/images/ency/fullsize/1558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851648" cy="265172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PY" sz="4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PY" sz="4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PY" sz="4000" b="1" dirty="0" smtClean="0">
                <a:solidFill>
                  <a:srgbClr val="CC9900"/>
                </a:solidFill>
                <a:effectLst/>
                <a:latin typeface="Times New Roman" pitchFamily="18" charset="0"/>
                <a:cs typeface="Times New Roman" pitchFamily="18" charset="0"/>
              </a:rPr>
              <a:t>PAUTAS EN EL CUIDADO DEL PACIENTE CON ALTERACIÓN EN LA COAGULACIÓN  </a:t>
            </a:r>
            <a:endParaRPr lang="es-PY" sz="4000" b="1" dirty="0">
              <a:solidFill>
                <a:srgbClr val="CC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868144" y="5517232"/>
            <a:ext cx="28803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Dr. Raúl F. Arce Levi</a:t>
            </a:r>
            <a:endParaRPr lang="es-PY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836712"/>
            <a:ext cx="7772400" cy="1362456"/>
          </a:xfrm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es-PY" b="1" dirty="0" smtClean="0">
                <a:solidFill>
                  <a:srgbClr val="CC9900"/>
                </a:solidFill>
                <a:effectLst/>
                <a:latin typeface="Times New Roman" pitchFamily="18" charset="0"/>
                <a:cs typeface="Times New Roman" pitchFamily="18" charset="0"/>
              </a:rPr>
              <a:t>SÍNDROMES        HEMORRAGÍPAROS</a:t>
            </a:r>
            <a:endParaRPr lang="es-PY" b="1" dirty="0">
              <a:solidFill>
                <a:srgbClr val="CC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type="body" idx="1"/>
          </p:nvPr>
        </p:nvSpPr>
        <p:spPr>
          <a:xfrm>
            <a:off x="395536" y="2708920"/>
            <a:ext cx="8640960" cy="2812568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98781C"/>
              </a:buClr>
              <a:buFont typeface="Wingdings" pitchFamily="2" charset="2"/>
              <a:buChar char="Ø"/>
            </a:pP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Hemorragia: es la presencia anormal de sangre, en </a:t>
            </a:r>
          </a:p>
          <a:p>
            <a:pPr>
              <a:buClr>
                <a:srgbClr val="98781C"/>
              </a:buClr>
            </a:pP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cantidad macroscópica, fuera del árbol circulatorio</a:t>
            </a:r>
          </a:p>
          <a:p>
            <a:pPr>
              <a:buClr>
                <a:srgbClr val="98781C"/>
              </a:buClr>
              <a:buFont typeface="Wingdings" pitchFamily="2" charset="2"/>
              <a:buChar char="Ø"/>
            </a:pPr>
            <a:endParaRPr lang="es-MX" sz="3200" b="1" dirty="0" smtClean="0">
              <a:solidFill>
                <a:srgbClr val="FFFF00"/>
              </a:solidFill>
            </a:endParaRPr>
          </a:p>
          <a:p>
            <a:pPr>
              <a:buClr>
                <a:srgbClr val="98781C"/>
              </a:buClr>
              <a:buFont typeface="Wingdings" pitchFamily="2" charset="2"/>
              <a:buChar char="Ø"/>
            </a:pP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Diátesis hemorrágica: es la predisposición al sangrado,</a:t>
            </a:r>
          </a:p>
          <a:p>
            <a:pPr>
              <a:buClr>
                <a:srgbClr val="98781C"/>
              </a:buClr>
            </a:pP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a veces fácil e incluso espontáneo, en diferentes sitios </a:t>
            </a:r>
          </a:p>
          <a:p>
            <a:pPr>
              <a:buClr>
                <a:srgbClr val="98781C"/>
              </a:buClr>
            </a:pP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del organismo, de forma simultánea o consecutiva en </a:t>
            </a:r>
          </a:p>
          <a:p>
            <a:pPr>
              <a:buClr>
                <a:srgbClr val="98781C"/>
              </a:buClr>
            </a:pP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el tiempo</a:t>
            </a:r>
            <a:endParaRPr lang="es-PY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7772400" cy="1362456"/>
          </a:xfrm>
          <a:effectLst/>
        </p:spPr>
        <p:txBody>
          <a:bodyPr/>
          <a:lstStyle/>
          <a:p>
            <a:pPr algn="ctr"/>
            <a:r>
              <a:rPr lang="es-PY" sz="4000" dirty="0" smtClean="0">
                <a:solidFill>
                  <a:srgbClr val="CC9900"/>
                </a:solidFill>
                <a:effectLst/>
                <a:latin typeface="+mn-lt"/>
              </a:rPr>
              <a:t>HEMORRAGIA CUTÁNEO MUCOSA</a:t>
            </a:r>
            <a:endParaRPr lang="es-PY" sz="4000" dirty="0">
              <a:solidFill>
                <a:srgbClr val="CC9900"/>
              </a:solidFill>
              <a:effectLst/>
              <a:latin typeface="+mn-lt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492896"/>
            <a:ext cx="8218112" cy="367240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C9900"/>
              </a:buClr>
              <a:buSzPct val="80000"/>
              <a:buFont typeface="Wingdings" pitchFamily="2" charset="2"/>
              <a:buChar char="Ø"/>
              <a:defRPr/>
            </a:pPr>
            <a:r>
              <a:rPr lang="es-MX" sz="2800" b="1" dirty="0" smtClean="0">
                <a:solidFill>
                  <a:srgbClr val="FFFF00"/>
                </a:solidFill>
              </a:rPr>
              <a:t>Petequias: pequeñas manchas de color rojo </a:t>
            </a:r>
          </a:p>
          <a:p>
            <a:pPr>
              <a:buClr>
                <a:srgbClr val="CC9900"/>
              </a:buClr>
              <a:buSzPct val="80000"/>
              <a:defRPr/>
            </a:pPr>
            <a:r>
              <a:rPr lang="es-MX" sz="2800" b="1" dirty="0" smtClean="0">
                <a:solidFill>
                  <a:srgbClr val="FFFF00"/>
                </a:solidFill>
              </a:rPr>
              <a:t>   púrpura, con un diámetro menor  a 1 cm. Vitro </a:t>
            </a:r>
          </a:p>
          <a:p>
            <a:pPr>
              <a:buClr>
                <a:srgbClr val="CC9900"/>
              </a:buClr>
              <a:buSzPct val="80000"/>
              <a:defRPr/>
            </a:pPr>
            <a:r>
              <a:rPr lang="es-MX" sz="2800" b="1" dirty="0" smtClean="0">
                <a:solidFill>
                  <a:srgbClr val="FFFF00"/>
                </a:solidFill>
              </a:rPr>
              <a:t>   presión negativa</a:t>
            </a:r>
          </a:p>
          <a:p>
            <a:pPr>
              <a:buClr>
                <a:srgbClr val="CC9900"/>
              </a:buClr>
              <a:buSzPct val="80000"/>
              <a:buFont typeface="Wingdings" pitchFamily="2" charset="2"/>
              <a:buChar char="Ø"/>
              <a:defRPr/>
            </a:pPr>
            <a:r>
              <a:rPr lang="es-MX" sz="2800" b="1" dirty="0" smtClean="0">
                <a:solidFill>
                  <a:srgbClr val="FFFF00"/>
                </a:solidFill>
              </a:rPr>
              <a:t>Equimosis: manchas inicialmente de color rojo</a:t>
            </a:r>
          </a:p>
          <a:p>
            <a:pPr>
              <a:buClr>
                <a:srgbClr val="CC9900"/>
              </a:buClr>
              <a:buSzPct val="80000"/>
              <a:defRPr/>
            </a:pPr>
            <a:r>
              <a:rPr lang="es-MX" sz="2800" b="1" dirty="0" smtClean="0">
                <a:solidFill>
                  <a:srgbClr val="FFFF00"/>
                </a:solidFill>
              </a:rPr>
              <a:t>   púrpura, con un diámetro mayor de 1 cm. Vitro</a:t>
            </a:r>
          </a:p>
          <a:p>
            <a:pPr>
              <a:buClr>
                <a:srgbClr val="CC9900"/>
              </a:buClr>
              <a:buSzPct val="80000"/>
              <a:defRPr/>
            </a:pPr>
            <a:r>
              <a:rPr lang="es-MX" sz="2800" b="1" dirty="0" smtClean="0">
                <a:solidFill>
                  <a:srgbClr val="FFFF00"/>
                </a:solidFill>
              </a:rPr>
              <a:t>   presión negativa</a:t>
            </a:r>
          </a:p>
          <a:p>
            <a:pPr>
              <a:buClr>
                <a:srgbClr val="CC9900"/>
              </a:buClr>
              <a:buSzPct val="80000"/>
              <a:buFont typeface="Wingdings" pitchFamily="2" charset="2"/>
              <a:buChar char="Ø"/>
              <a:defRPr/>
            </a:pPr>
            <a:r>
              <a:rPr lang="es-MX" sz="2800" b="1" dirty="0" smtClean="0">
                <a:solidFill>
                  <a:srgbClr val="FFFF00"/>
                </a:solidFill>
              </a:rPr>
              <a:t>Eritema: lesiones rojizas (enrojecimiento) de la piel, </a:t>
            </a:r>
          </a:p>
          <a:p>
            <a:pPr>
              <a:buClr>
                <a:srgbClr val="CC9900"/>
              </a:buClr>
              <a:buSzPct val="80000"/>
              <a:defRPr/>
            </a:pPr>
            <a:r>
              <a:rPr lang="es-MX" sz="2800" b="1" dirty="0" smtClean="0">
                <a:solidFill>
                  <a:srgbClr val="FFFF00"/>
                </a:solidFill>
              </a:rPr>
              <a:t>   de diferentes tamaños, con vitro presión positiva</a:t>
            </a:r>
          </a:p>
          <a:p>
            <a:endParaRPr lang="es-P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1362456"/>
          </a:xfrm>
        </p:spPr>
        <p:txBody>
          <a:bodyPr/>
          <a:lstStyle/>
          <a:p>
            <a:pPr algn="ctr"/>
            <a:r>
              <a:rPr lang="es-PY" sz="4400" dirty="0" smtClean="0">
                <a:solidFill>
                  <a:srgbClr val="CC9900"/>
                </a:solidFill>
                <a:effectLst/>
                <a:latin typeface="+mn-lt"/>
              </a:rPr>
              <a:t>HEMORRAGIA CUTÁNEO MUCOSA</a:t>
            </a:r>
            <a:endParaRPr lang="es-PY" sz="4400" dirty="0">
              <a:latin typeface="+mn-lt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276872"/>
            <a:ext cx="7786064" cy="4464496"/>
          </a:xfrm>
        </p:spPr>
        <p:txBody>
          <a:bodyPr/>
          <a:lstStyle/>
          <a:p>
            <a:pPr>
              <a:buClr>
                <a:srgbClr val="CC9900"/>
              </a:buClr>
              <a:buSzPct val="80000"/>
              <a:buFont typeface="Wingdings" pitchFamily="2" charset="2"/>
              <a:buChar char="Ø"/>
              <a:defRPr/>
            </a:pPr>
            <a:r>
              <a:rPr lang="es-MX" b="1" dirty="0" smtClean="0">
                <a:solidFill>
                  <a:srgbClr val="FFFF00"/>
                </a:solidFill>
              </a:rPr>
              <a:t>Hematomas:</a:t>
            </a:r>
            <a:r>
              <a:rPr lang="es-MX" sz="2800" b="1" dirty="0" smtClean="0">
                <a:solidFill>
                  <a:srgbClr val="FFFF00"/>
                </a:solidFill>
              </a:rPr>
              <a:t> </a:t>
            </a:r>
            <a:r>
              <a:rPr lang="es-MX" sz="2400" b="1" dirty="0" smtClean="0">
                <a:solidFill>
                  <a:srgbClr val="FFFF00"/>
                </a:solidFill>
              </a:rPr>
              <a:t>derrame sanguíneo subcutáneo o en </a:t>
            </a:r>
          </a:p>
          <a:p>
            <a:pPr>
              <a:buClr>
                <a:srgbClr val="CC9900"/>
              </a:buClr>
              <a:buSzPct val="80000"/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   membranas mucosas que infiltran el tejido blando</a:t>
            </a:r>
          </a:p>
          <a:p>
            <a:pPr lvl="3">
              <a:buClr>
                <a:srgbClr val="CC9900"/>
              </a:buClr>
              <a:buSzPct val="80000"/>
              <a:buFont typeface="Wingdings" pitchFamily="2" charset="2"/>
              <a:buChar char="Ø"/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Hematoma subcutáneo</a:t>
            </a:r>
          </a:p>
          <a:p>
            <a:pPr lvl="3">
              <a:buClr>
                <a:srgbClr val="CC9900"/>
              </a:buClr>
              <a:buSzPct val="80000"/>
              <a:buFont typeface="Wingdings" pitchFamily="2" charset="2"/>
              <a:buChar char="Ø"/>
              <a:defRPr/>
            </a:pPr>
            <a:r>
              <a:rPr lang="es-MX" sz="2400" b="1" dirty="0" smtClean="0">
                <a:solidFill>
                  <a:srgbClr val="FFFF00"/>
                </a:solidFill>
              </a:rPr>
              <a:t>Hematoma intramuscular</a:t>
            </a:r>
          </a:p>
          <a:p>
            <a:pPr>
              <a:buClr>
                <a:srgbClr val="CC9900"/>
              </a:buClr>
              <a:buSzPct val="80000"/>
              <a:buFont typeface="Wingdings" pitchFamily="2" charset="2"/>
              <a:buChar char="Ø"/>
              <a:defRPr/>
            </a:pPr>
            <a:r>
              <a:rPr lang="es-MX" b="1" dirty="0" smtClean="0">
                <a:solidFill>
                  <a:srgbClr val="FFFF00"/>
                </a:solidFill>
              </a:rPr>
              <a:t>Epistaxis  - Gingivorragia</a:t>
            </a:r>
          </a:p>
          <a:p>
            <a:pPr>
              <a:buClr>
                <a:srgbClr val="CC9900"/>
              </a:buClr>
              <a:buSzPct val="80000"/>
              <a:buFont typeface="Wingdings" pitchFamily="2" charset="2"/>
              <a:buChar char="Ø"/>
              <a:defRPr/>
            </a:pPr>
            <a:r>
              <a:rPr lang="es-MX" b="1" dirty="0" smtClean="0">
                <a:solidFill>
                  <a:srgbClr val="FFFF00"/>
                </a:solidFill>
              </a:rPr>
              <a:t>Hemartrosis: </a:t>
            </a:r>
            <a:r>
              <a:rPr lang="es-MX" sz="2400" b="1" dirty="0" smtClean="0">
                <a:solidFill>
                  <a:srgbClr val="FFFF00"/>
                </a:solidFill>
              </a:rPr>
              <a:t>derrame sanguíneo intra articular</a:t>
            </a:r>
          </a:p>
          <a:p>
            <a:pPr>
              <a:buClr>
                <a:srgbClr val="CC9900"/>
              </a:buClr>
              <a:buSzPct val="80000"/>
              <a:buFont typeface="Wingdings" pitchFamily="2" charset="2"/>
              <a:buChar char="Ø"/>
              <a:defRPr/>
            </a:pPr>
            <a:r>
              <a:rPr lang="es-MX" b="1" dirty="0" smtClean="0">
                <a:solidFill>
                  <a:srgbClr val="FFFF00"/>
                </a:solidFill>
              </a:rPr>
              <a:t>Hematuria: </a:t>
            </a:r>
            <a:r>
              <a:rPr lang="es-MX" sz="2400" b="1" dirty="0" smtClean="0">
                <a:solidFill>
                  <a:srgbClr val="FFFF00"/>
                </a:solidFill>
              </a:rPr>
              <a:t>derrame sanguíneo por  la orina</a:t>
            </a:r>
          </a:p>
          <a:p>
            <a:pPr>
              <a:buClr>
                <a:srgbClr val="CC9900"/>
              </a:buClr>
              <a:buSzPct val="80000"/>
              <a:buFont typeface="Wingdings" pitchFamily="2" charset="2"/>
              <a:buChar char="Ø"/>
              <a:defRPr/>
            </a:pPr>
            <a:r>
              <a:rPr lang="es-MX" b="1" dirty="0" smtClean="0">
                <a:solidFill>
                  <a:srgbClr val="FFFF00"/>
                </a:solidFill>
              </a:rPr>
              <a:t>Hematemesis – Melena: </a:t>
            </a:r>
            <a:r>
              <a:rPr lang="es-MX" sz="2400" b="1" dirty="0" smtClean="0">
                <a:solidFill>
                  <a:srgbClr val="FFFF00"/>
                </a:solidFill>
              </a:rPr>
              <a:t>sangrado del T. digestivo</a:t>
            </a:r>
            <a:endParaRPr lang="es-MX" b="1" dirty="0" smtClean="0">
              <a:solidFill>
                <a:srgbClr val="FFFF00"/>
              </a:solidFill>
            </a:endParaRPr>
          </a:p>
          <a:p>
            <a:endParaRPr lang="es-P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1002416"/>
          </a:xfrm>
        </p:spPr>
        <p:txBody>
          <a:bodyPr/>
          <a:lstStyle/>
          <a:p>
            <a:pPr algn="ctr"/>
            <a:r>
              <a:rPr lang="es-PY" sz="5400" smtClean="0">
                <a:solidFill>
                  <a:srgbClr val="CC9900"/>
                </a:solidFill>
                <a:effectLst/>
                <a:latin typeface="+mn-lt"/>
              </a:rPr>
              <a:t>PETEQUIAS</a:t>
            </a:r>
            <a:endParaRPr lang="es-PY" sz="5400" dirty="0">
              <a:solidFill>
                <a:srgbClr val="CC9900"/>
              </a:solidFill>
              <a:effectLst/>
              <a:latin typeface="+mn-lt"/>
            </a:endParaRPr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DIAPwDASIAAhEBAxEB/8QAGwAAAgIDAQAAAAAAAAAAAAAAAwQCBQABBgf/xAA2EAACAQMDAwMDAwMDAwUAAAABAgMABBESITEFQVETImEGMnEUI0KBkaEHUrEkM2I0Y3LB0f/EABkBAAMBAQEAAAAAAAAAAAAAAAECAwQABf/EACERAAICAwACAwEBAAAAAAAAAAABAhEDITESQSIyUWET/9oADAMBAAIRAxEAPwD0SHoLkAyyH5ApyPoluq5OSR5q2yAPbWYzyaKSRZyk/YrBawxEaUT+1MNpVGIIAAJ4rT6RvmluoyrF0+ds8IaaOxGv08J+r3N31i4ctwxFVHT7bM5d+UGwp/qb67yXP8mNasExGD/ubmnbNmPErQ7FlQpGx7/irCxQvqHbzSipsFyDnenrNZSztGwCEYIPaoSZrrRaRBQo1MNRzgVOIKERSCQO9AiVQuW7EbijlJQysjKsa/cDUGCK/Sws3dSfU0uONQpyL9zAD4XHFVcc0cCiPDO5OTgbb1Y2cakbd+DUmxqHIVjVPa2nHc0RwmlWILHn80MgKcFdu4ovqRxlNRAXG1IdQwuSgKDDfPathSB+5vvzQx7wcPwd63I4cIFzgnFMJQTYk77UN1VCud81oMFPBwKjP6jGNoQCpO+aU7xNTKCw1sNWfaaFJggsDvxn4qLSSM6n0tlJ91bRtbEAAoKax0tAHdIhpVsg75paXH/cHPC0eWKOMtjOO3xmgPExj+73LuNqKYjQr6/75SRTjGc1GFgr+VzkVOctpBOM0NxqQMux8VVcJ1ss+nkyQtqGktnFNhP2wudxzSEL49Mg50jcU/EcjPOai2UrRpkAH5FJSK8MqzRHDp/mrAEatJHNCliJOo8HanhJpiNWqLSxukvLZZV2PDDwaZTk4rnIJm6fceqRmE7OK6GMgqsiEFG3BHitmOSaPPywcWEB2qWajjxxW8U4g/gZ2NY2RQonyeKIzUlFLBybqQdsiqzrYI6RcEH+NWjMMb70l1gK3R7kY/gf+KZCtngd2cszHyaZs8JbIWGx4/rSd0FBdc8k1aRoAsagHZRsa6R6EOoOoQPqH2jbPg01CAskp3IK7fJpaIAgKwwuMj5py3IT2gZA3ye9RZYYs1kZC00uATnAHirOMB4tSjVnt5qsRH9NXIJAOMDxmrK2B1gIcDsKhJjeh2FVyqsCJCMcU3bHRI6KvtXcZpC497LEWYHksvaj6tCIp1sT7c1IJYe18s2VJ43rIY4ooz6/25yCfNLoWZVVzhwdlpkJ6gJcZVe1ADDIgjeSRTq1YwtTgEjJ+6AN9gKSiuCo0sjsTvxxT8c6mNScZxx4ooRp+jLlo448asDzitIP2Rh+RtQpPTcFpXwo2we5rYnhZgAdhRo4ycBFwWIyP70kSFzIoYDjT5pycJLsrYoJDFShYFx9ppRlwWmRiDoLBiBzUJpTHguRp5Yd6yWSf1A2faBj+tDLawCYwWU4I80yOYC6JkI0DAxnFBQt6QYjBIyR4ph1DISpw+ScUvEWcfuDSc4xVVwkxiF/ZlRknkVZ27jAPHx4qqgYkgYweKsY+MfNTktj3oZVWJJ4HmpPtnxWgx0AVLI4xtQFYvKmpMHGPmp9EvBbym2uG/bb7GPY+K2y5J2yKTu7fKaQNJBzmqQk0yWSCkjqACp0n+lZpakOiX4u4PRl/wDURjH5FWOSNsZrbF2jA14umMiaB91OKlhG+1s0N7IK3tG1QeHR3P8AeuOsMY27EUK9t9XTrgMw3jP/ABQFLAHJI/rUJQJoZI/UYkqRgVyFZ4N1JFiuJRjhjirR1DekVb+Az/alutQFL6dCeGIxirGNPbFqGfYKM1Ss9CL0iMIGdLkkLvT8CM0ejAAyCD/WlUhdU1tjTgkjv8U0iyRzpkMQVA/+6zM0oZ1tFExHyRTqERlW0AnYE570m6spR2YCIHDDHajQuEUt9wZsqo5qUkMOJcxMrsdnySQPiiG6LhGWJiJBkHxQUt8MFGFLkux8CrCAJHh9WrK6cdhU2ggNKJeBkdw7J7tXA/FWELYPpJq2H3HvQVVVVpHw+BsKYtkkaAGcjJ322pQMyQujKB32OKRv5fRmX0iQwyx/tVqWVCpb7cbn5qJiSWQhkXLfyxRQtnEdUuuqXlxbG1DFnyQh2Gac6LPciIpeZWVX9612IsoI116VJHfG4pCW1R5w0dvjJ3Pmq/6KqoklbIlSxQxsQO/4qTq8JBzqBphYyoKlhnjIoU4ARQrEFTn8iolvYl+4xYcqO9CDMJTkYwATTkoBQvGNzvikrhiGJAy2OKZBYAO5lRO25zUjvnVyDmhXDEHKjONwoPatQN6gUyDTqBqq4Skhi3Yaskd6sEYHAFVSMwlEZOPmrGFskbY+KWSBEdQgEA1MHJIA2oQaipvSMY2Ae9QddS5bmjcisKg81yAyoZpbO7W4gyGHPyO9dHBfQ3cSzRShQw3B7Gq6WHUuSOKp5rZkkYRsVHOAa0QyUjNlxqZ6Syk98UN7YPyaY2rKvZisVFpEBpIzREiRB7UAPnFFxWjwa6zjwH6ljdusXhBAGtsUdBkRc/aKz6rUnrNyh2w7EfNHQaggxvpGPzT5Pqa8MrpMyONzHq1aiSdvApv1NHpx5MmogZ/NLruqo3tJzqxThjjQCRm0gLkg/wAays3InclVjYAacnbNQgf1LeOQyBMNhyoqMSx3a6y50A7g99qnDG0lo6vGIocEE98eaRjR0N28gmUTzMUAJXHlactZQY9OkgLtvyc0gnpgQRphotIBYntTSwhbhZRqJlPuBOygcVNjMd6fC4lkMv2qcAU8SHLKMjFJRTBJdBYsW34pyFjNgqMb9+9IKxmNUddLLkVIqoORsaGpkMit6gVVzqGKJqXTrJ2ribBhgrmMsS5Ofii8jOCNJx+ajoUuJPiokSA5B9ueKJz/AIYY1UlcfdvSjSkMVZR7dqamDK4dvtFLsI5JiEPuIzilGiAlVicZ0gjYikbiIqr5bBzgNVrIhK7ge2q+5AMenIyWpohsqvTIIy3vVfPNZDKhYGQEAbYNE0Jl9GSVOxNAOWP7m+k8VZcEey16dbrc/qNQOdGQfFajaSJiJVKnOASOasvo5fVnulYAqYhin+o9P9TMMmwB9jeKt4+UDI8jhkoqUfJFNxnaqhZ/Qu2tpD717+adjlOBvnNZmqNKdqywXgURADQImyKaiFKgNkZFyuAKTe2Utk1YtigMmTTCnSi4jJ2bJqQlDcVSRyyRvhxse9PQSAqccmvQcaPNHCxbbitxnsaX1sBvWjOqDJ5paCePfXCrF9R3SspC6s5oVrIJFQjnSMVa/wCqaIOqxypssybn5FU3Q9MnS43G7KSmfNPP6mjB2x2KEgE5zknFGcRtFKJnzII8sBwa0oaJQ/8AHPFSCo7CWI5DDSykb1kkjdFkLmKOWGOYaowUGVXaimfXKHQj0vTwQeKOI2k9PUMBtsAcUKQJOs8CIAIQNRApCikiPToBr9Sb7kPtUcGrRyZDHHnBDZY0nZyxSW4aPDHSfdnginYSJIwxbgaiR3pJLYfL9HonQuVj0lgSPxTq5wNtx4qls7VbZzMC5Mjaj328VcCVliZk+7TlVNTYGF1PwUzWtba1V4/bQ4HlaEljhz/ii26lxgvrPeuQugqxjQCNxUFIJIbYg7DzQZUuLaOQJ71J9o/2iiRKzQhnH7mOaIpG5uY7ZGMwZl52Ga1BJDMgmjGFI2JG9ZMGaPSHGe4IzQQwNs7FcBOwoDUZcyaBhSdbHKrVbdkHW5U57he1WUjRy+lLgK5GFJpKWXDuCcMVwx8iu9jLgmVBgMmQAtJZjBVzIcOSRtR7pVKgoDoL6jjgil9QeREQaUUEEEcGtENolLTOl+glb9Rdls6lQA5/NdXPGJhhu1cp/p/r9W+LtnZRq/qa7FlG5FaI6R5+Z/NnJ9c6Gt3GdJ9Odd0cd/iudtrqaCc216uiReCeH/FekTRrJGVcb9q5jr/RlvYj/GVB7HrpQUkNjyuIO1lDAb89qfibIG/Fct0+eS3nFtdHTIvc8Gugt5AwG+Kxzg4ujYpKStD2oVvNADip6wO9AVli0YZduO9biISmWQKNhQJR8V6NnnDSYdeKi8CYyw2P+KBFIw4NHSbI33oWccX/AKhdEN10o3EQ1Pb7/OK4P6YJNtPF3jcMB+a9xuYFuraSJlGJFKmvFYbY9H+qZ7KZtKtqjA8nkUXuJbDL0WADph2OX1fb8VO0kwxYr7CS2a3cgpGZD7WVcDNC1MrD3DQcf5rOzbBjRvdTtHATr0+wnikoL+S5mcCPQiAlio+81ixtNGqQyqDHICT3xTLSRwyaII/fPkA9hSNlaVmdPtobaOe2lfPqZLAHBUU1Y3sKwotqNdsmVJbvStgv6gym5TEurTq80xFHHEr28EJHp4JzwR3qchiwjuZJxm30hC2FbyO9OxxP6xcvkL/GoQwIm6IFRRsBwKIzlE1puAcE1NhtDdrIs2GxjnIqMbvrYBAq5wD5rcRVVLpu3gd6lG+ogOuHG4WuSEDJ6h3bde1QyWckHai6zjUeCOKUlieYOA2hWHtIrqFRGQxJIx9RVb+WTSU11awRSGRmKuNyvanBHG8Wl4wSpwSeTQ5bS2Mw1MFBXGk11FFQhNPDOYLfJDlQ0bfFCBijnkSGX1WGPUUj7abuLOC2tlLe5UYYYcj4oJQvcSPbxxmMkF9J3P5oeyiqivv4pZinonCrliPPxQmwxVJsI43P/lR7+S4ilBZFEQBAGcGlTKkwVI11MBnUf41pxmbIjrvoKMKl8fLACuq+1tJ4rmPoFSLO6Zvu9UA/jFdQx881oR5mR3M0QDwM0vcwB0ORn4o4Yr2rZ3/rRFOS6r0iK4DBgRqP3gbqaRjiubDEUy6kHEg3/vXYzxAsVI2NI+iAxWQew9jSzipItiyeJUwzqwByKNnO4olz0td5IBj/AMaTEdwuxhfPxWV42jXHJFrZ2RQmoPDmmMVor3rXZ51lc8DIcjioK4RsMNqsWGeRQZIlYcb0TjFOpfaa88/1S6UY2tetQJvEw9Qj4rvlX0ztQL63TqVjPYTqCskZUZ7HtXJ0MnWzzh8XNskn3CVQ9JOjofSbBwAan0VZLR7rpV0SJrWQ6Ae6UxMg1luTjFTa2bISFLZ9E7HSFPH58UyIZFgRQ6mQnKg9s0lJnYlffsFHmjaZpFZwVLQ/9s/mptGiL2MWPrCSUOxdA+E7EVZRibSC2BgZJHiq6G6eNAWhbUz6cgU9YuTw5ZjsS3GKlIobg6nMxklCl7VfaABuT5p2LqNtIgSMMVZt80WGBMaSNPfYYGKhJb20c4aLHrKMKoFSbDaGI7h1kZ0XMewzjirBFJlDouokbmkUZlLe3OBkqBzR0uHiw0hCKw2U0yEn/A0r6cppzk8ioyBoo8j7e5rSyLJAGQg6vHaiDSF9N293Iz3oigTGGYTrJwOKCslrM3qaWJzp9wpjUsQyyk+NqTmMk5AJCx5zsKAyQO+imKMrY9NsjbtSkM0NtC3o5LIPe2NzVlco6whonDZ7E1U3kPrACVhHk6QV7/ml9lYu0JTXMfUpFjmVozpY4P8AIUOKCOyAVBiJgAhJ3wKYubT9KsOg64lYl2bmq6Xq0OFj0a/THLDerwTJzSZ2/wBE3CM91GD94DY+e9dUc5ry/wCm+sm16lG5TTERlj8d69OhkSeMSRHUrDIIrUuHlZYVKyTe7moEYO3apDOnetEd6JIg/uB23oTxCVSMDej5B/NC4ZlFAIppeIFX3HY+Kmu67HNMOFYYNKOhDHScDxQY0ZFzWVg4rK4mRxUStErKNhsAYwaWngI9yHBFP4qDKG/FcGzyv69VbDqtt1hEOf8AtzjyPNAnKsI2jfKkhh8g13f1f0W36p0iaCRTkqSD815d0KXX04JOT6lu7RN/Smq1ZSE3wYuJNUxwPepytFa4FsjE7jIBQVGGLLys4AI+0nxQiuB6gGAjF2B5OKjJG3E76FS7e4jEiFlUtspGMYqz6fKJsYxhD7T5pETRSokgiBMh04OwFWNrGqlliUbrqVB2xUZI0Lg5DcGZpDJqj0nSM0lCeoC+dUCujNlWPOKaR1liBnUjWMafFTjjWxLyBxqfjJzpFToZUP2LSoD6y5fyK25MgBkTUQdi1IS9UCq7RO2tcZ22oguHuTgzHTjIGnFLtAa3Y+oiiCa2CeFXvRZQJSjhMkcb0nFIAMOATtgmsW4x6iO2p+RijYPEamc6VZ1xg42qCXUaoRMn3HAxQ09WUDH2/Peg+jMpcOQufsB7V1hUUDvOoLHEVjjY6ME4Hak769jdF0ZjLe5SR3pr05pIGh9jyZ30ntQobKRJz+oGqEHKrjOmhofSK2Sd3t5IpjlmO6jx5pG3toRcNK6qGYfaTxV3PDbazKsbMGGktVSbdYmmSNszEnSG7iqQkxXFEhbiTcsFaInb/cK6f6W6u1kf0l2+YWP7ZJ4rloldCjzgohGAf+aWv5pPa5BGMaCO655q8WZcuOz2ZWDAOrBlPBB2NZjNeTdO671KwB/R3R9I8CTcZ8Vf2P1vcRjT1O3DH/2+apZilhkmduw8VCX2kHudqprX6v6TO2lnaF/DireOeG6hLwSJJtyhzRtE/FokWGrFRKAnNCUseQcjnzRdeeFNEBkHUY5DjOPzTiyBhkUq1hEcELg+a0YZY9o22rqT4AdztWHjakTdPF7ZlP5oqXKOuQ1dRwYtgUFrgDjmgzXkajGpT+DSq3MWvTgnPejQ2h0yNINLqMHavHXg/S/U/WrZV9nq6wPFevRSKwwoI/NeXddT0/rjqn8dUamiuUNDoH9OWfU7HJ4HxSt0I4pBnU3JLf7alczynOnO21CkxKpyxIC7n/dUpG3Exf8AVSOyRQLqTUSD4p/pyyvOZJHkRQSBvS1vBOj6kVI1ByMntT/ryiD1H0KmcEDk1KVGpP8AB+4uZIrZ5I2DhU2PfNL9PQ3MJeQSENgkE96ZsbGAJJrlaVWGSp7CmrIrIjtAAsCjHG4qTYG0ZbQRTsPU1oI2+07ajTrMGcBSMLtkd6ro5pfXWeF/UjXIZCOaLbyT+udMSqRgkHjmkbKJDoUR3KKAxL+e1QSYxPMBGC4bHnanYk97yO4YngeKQCNaNPKsetmP96Aqlsb9QFArkg8jTWLL60Wo5241Uuk8rNGuhQMHPmtSysRl1IUVyVgsJEYwwkiBBGxqE1y7sWXOmM7AfypKabMepJdI1YwveotO2gkwuoXYsP8Ami4jJoblbMOrTs45A4PiqdreWHWZtRZDnVjfFWzbRD0iQwHuU9/mk7i89SBQ6s0gIBI70E6GqxEyPcR6UJEYcKCw7GnupdKihsUcyNqQgKvcihWlqssjoodgQpUf7WzVj1QZmA7qMOzcEVa6RHIm5KjnYLf2SlG1xtnSGHFNRQeqqk5DgA58UxDCSgZcHJ38AUZU04CZOe/ij5CyVgBbKQRIAzN3I3qMMc9uxa0uJIiP9p5p/QFO+5xisSNW9uCDR8ybgqD2X1Xe2miO9g9VQcGQHfFdPD9QdLljDrdouezbEVyTwIce3Jpd7CEuTop1PRCWFM9SzWmUHfNClYqDppCd5pDpMmkeAKsomKxu4kiUEykYHaqaYrcS6FYRr2x3p9LRHUeoSceTRVs4c5RVyKbhwtB0yJVGSzE770eO1EZ2QGjKTGcHijjgYoWdYk5EbpnjNeUfUE4f636lpOQIwAa9M+qeoQdL6a9xK4B/iK8Ytrz9T1O7viCfUAAPnemT1ZWGxy5ncPpA3PFBicahpYsQPtFSAYlyyEk8USO3cnUkenP+KlJo3Y1SBtOyya54yygfaDUJOtIJEzEDHnOKdEDtL9uCRz8VBrGO5LRTRKhH2yAYzU7Ro8vwsLH6gjktJvSAWYrhdtgKat+tabAxJEC38mH/ADXMy2Etnn0GDoowxHaidLuBqHqe0ldJXzSSxroySZ1ENxDD6dvGdRkX3MOxq3tVjt7YByDjueTXJ28jRsC6YVRjIq5t7hBqV2La+c9qi0UcLWi0hgmkWWR20lh7F8Vr97QM41A4HzQ45Zo4HV21AKNDUGYs728cM2+oOT8eKCJpOxmZBG3hm7+KofqK+kjRbOMnM2SzD+Iq5ujl9IJ1Hc1U31uB1Oymf3xuChHinhSexemWMCfp1VY5CFA9zdz5pyKV45WScjcbfNOiT0YmiKghjyO1VnUYTdktCxULuG8mjaYu0ZfGRlhmRsFDnbxSdzMob9TA/tJyy470aMTD01lGNPJPDCkZ3Vbt0jA0EH213gUjM6b6cJXUCy+5CWcjvQuoXBW3LRqGbOMN3+aD9PMJLB5JW214Gf8ANTu4kmJ1SaAp28EUkn6BGNybNRAvboyAKwPvHaoQwuoZiTua3GWYOAyrGcBPn5p6DAiUvgnOPzSt7C0AiCMoAzngmjLF79q0Udy66BGNex801DEUGCcnzXWIwXpbZrRiBNMshHfapLFtTKRNo6qYZz+KSlKRnLn+lQuL6OLYt7u1VyztcXCrpYueBXpKJ5Bai4RwoTimI122JqNvCEjGpBkc0YgDilYxpl1DT4oE99BZW7yXL6VQZNMqQsbM3A5rx/8A1H+omub57SycmPg4PejFWdFeTEfrH6gl+oupehbki3B/xQ7O2VI1RFGO1K9Js/QUFlyzDJ+Ku4kCgfPFCcqVI144qjUEGTgf5phVZBgjjxRY41O+cUeNM8is8pGiIosT6ww2zwKY9DUfcMgcUwkOGOT+KKse2DxUnIqite0JVwjBAw3GKpb61EUxdJFLDGBiurFr7idX96rr63MjthQp4JIrlP0NFlNZzyvlGI16tTU7BOzxuQMux3/NI3UZsrnKHVqGDWwZFh9hwrbgjmuaNUdo6s3do9pEEYh2XB/pQI54pZFSGM+oig5qktrsGL0JGCgMDnuauLGRGKMoP7mSSKRxojKNDZuPfEjECTJ1fAo8MGFEcw1jVqB8UlZ2+m5kc5J1ctV5Bp2O1DordI0beF4sZ0tjeowQIIigAwOasorZW/cwCBS9wp/VQhBiPDa8f4o0/ZDzsrLm1RlI0bHjfiub6jALVgVT36s5+K7KUaTxt2ql6zbfqYjpOkgc00HsZMqulmYwLErZTJLY+asrgx+qkUiFvZgFfnzSHR4sk6cqUwCfNWtpqmkzpA+fOKSfTQqSsjaxusil1X0YxhR3NOepHCweRCR2AHehqxBIOCoOTTMESS5MjlTzQaElIxJP1Sq4BUb7eKYiQhfdzQw6QTemeTuMijkkHagTb0aZc1JcAVMbjeolTmiTsso+lxnBclj5NOwWUcW4Hu7GjqBjON6mDnnavTcjySJ2ArX3fFbYnOMUO6mW2t3mcgKozmlGOW+vvqNek9NaCFv+olXAx2ryGwhe+ujPKdgc5Pc1Y/V3Vn6v1aTnTq0rWWkQhRYgNl5Hk1TiLY41ssI0wBjc03AvGd80tBqyMCrGKJsbCs8makgqlcgUWWOZ49MDBX81iQ5x/wA0yke4BG1QbKI3EuEBPPemAAdq0sfGO1H0gDjepsomCki1AY7UtdRNjWGBA7YqwT++aDdIxXCjIzgikGTOa6kEuGLoBqOzfBqutldDJFKcY+3NdDJZ+kZiFG/mqbqcRz6jfb3x2q0Xei0WKkh3VXxkH3AVbdKk5QjSi53qnSJ58tFHqMQLN8ijW0rNKQh2YA4Pema0F7Ox6eBJCcHV5qxt1QnAIAqtsvbEnp/ewGoCrO3RQctjNRT2QycLSGEel91KSgKG33ptQvpjSdqWuUCkgbg1SXDJDonMcxik5RrjaPAwwptxkbUtKCqHFTRpRTxxhXIDDG+pfjzVhbRlYdKn/wCJ+Kq7oqLpidtgCB3FXNs3qwiWIHY6Qp7DzXey0tRRgUZC0SQnWCoyAdwKnHHhiDvjvREDKQyAHO29Fok2bnRbgqoB24PcUcJwB2qGHiY4IzWQTamIbbHel9iS4EJyakvFZgHg1g2FcxDpNOKi+29ZWV6KPKII+pq4z/UnrgtbT9FA3vb7sGsrKZLY8ds8tsI1aRp3AwDgZPJq1txnGRljWVlGfDXHpb2qAdqfgBFZWVlkWQ4i4UEijrgkbVlZUWMgyDFTAzWVlIxkbA0YI33qMzYJZV5rKylGQlcx4k9cksuMFap7u1cq+ojQBx5BrKynh0tEqEL2qkrzjzyKrnlNtdq5PtrKyrR2x5cOz6RcLKPa5Ht2PmruzG+GYk1lZUJL5Ep8Lm1jUrjJ3oV0uk48GsrKeX1MS+4m+ymlbg+3Yc1lZU0aTnFlEvUXVlyCcZ8YrpLCJkg9Qn2n/wDaysp0VyfVDJTAJ8mpKVZQo2IrKyuM7BTsA4Yn28Golx6/pr9vIxWVlK+lIrQ0DwRUxjFZWVzIs//Z"/>
          <p:cNvSpPr>
            <a:spLocks noChangeAspect="1" noChangeArrowheads="1"/>
          </p:cNvSpPr>
          <p:nvPr/>
        </p:nvSpPr>
        <p:spPr bwMode="auto">
          <a:xfrm>
            <a:off x="74613" y="-925513"/>
            <a:ext cx="2400300" cy="1905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sp>
        <p:nvSpPr>
          <p:cNvPr id="1030" name="AutoShape 6" descr="data:image/jpg;base64,/9j/4AAQSkZJRgABAQAAAQABAAD/2wBDAAkGBwgHBgkIBwgKCgkLDRYPDQwMDRsUFRAWIB0iIiAdHx8kKDQsJCYxJx8fLT0tMTU3Ojo6Iys/RD84QzQ5Ojf/2wBDAQoKCg0MDRoPDxo3JR8lNzc3Nzc3Nzc3Nzc3Nzc3Nzc3Nzc3Nzc3Nzc3Nzc3Nzc3Nzc3Nzc3Nzc3Nzc3Nzc3Nzf/wAARCADIAPwDASIAAhEBAxEB/8QAGwAAAgIDAQAAAAAAAAAAAAAAAwQCBQABBgf/xAA2EAACAQMDAwMDAwMDAwUAAAABAgMABBESITEFQVETImEGMnEUI0KBkaEHUrEkM2I0Y3LB0f/EABkBAAMBAQEAAAAAAAAAAAAAAAECAwQABf/EACERAAICAwACAwEBAAAAAAAAAAABAhEDITESQSIyUWET/9oADAMBAAIRAxEAPwD0SHoLkAyyH5ApyPoluq5OSR5q2yAPbWYzyaKSRZyk/YrBawxEaUT+1MNpVGIIAAJ4rT6RvmluoyrF0+ds8IaaOxGv08J+r3N31i4ctwxFVHT7bM5d+UGwp/qb67yXP8mNasExGD/ubmnbNmPErQ7FlQpGx7/irCxQvqHbzSipsFyDnenrNZSztGwCEYIPaoSZrrRaRBQo1MNRzgVOIKERSCQO9AiVQuW7EbijlJQysjKsa/cDUGCK/Sws3dSfU0uONQpyL9zAD4XHFVcc0cCiPDO5OTgbb1Y2cakbd+DUmxqHIVjVPa2nHc0RwmlWILHn80MgKcFdu4ovqRxlNRAXG1IdQwuSgKDDfPathSB+5vvzQx7wcPwd63I4cIFzgnFMJQTYk77UN1VCud81oMFPBwKjP6jGNoQCpO+aU7xNTKCw1sNWfaaFJggsDvxn4qLSSM6n0tlJ91bRtbEAAoKax0tAHdIhpVsg75paXH/cHPC0eWKOMtjOO3xmgPExj+73LuNqKYjQr6/75SRTjGc1GFgr+VzkVOctpBOM0NxqQMux8VVcJ1ss+nkyQtqGktnFNhP2wudxzSEL49Mg50jcU/EcjPOai2UrRpkAH5FJSK8MqzRHDp/mrAEatJHNCliJOo8HanhJpiNWqLSxukvLZZV2PDDwaZTk4rnIJm6fceqRmE7OK6GMgqsiEFG3BHitmOSaPPywcWEB2qWajjxxW8U4g/gZ2NY2RQonyeKIzUlFLBybqQdsiqzrYI6RcEH+NWjMMb70l1gK3R7kY/gf+KZCtngd2cszHyaZs8JbIWGx4/rSd0FBdc8k1aRoAsagHZRsa6R6EOoOoQPqH2jbPg01CAskp3IK7fJpaIAgKwwuMj5py3IT2gZA3ye9RZYYs1kZC00uATnAHirOMB4tSjVnt5qsRH9NXIJAOMDxmrK2B1gIcDsKhJjeh2FVyqsCJCMcU3bHRI6KvtXcZpC497LEWYHksvaj6tCIp1sT7c1IJYe18s2VJ43rIY4ooz6/25yCfNLoWZVVzhwdlpkJ6gJcZVe1ADDIgjeSRTq1YwtTgEjJ+6AN9gKSiuCo0sjsTvxxT8c6mNScZxx4ooRp+jLlo448asDzitIP2Rh+RtQpPTcFpXwo2we5rYnhZgAdhRo4ycBFwWIyP70kSFzIoYDjT5pycJLsrYoJDFShYFx9ppRlwWmRiDoLBiBzUJpTHguRp5Yd6yWSf1A2faBj+tDLawCYwWU4I80yOYC6JkI0DAxnFBQt6QYjBIyR4ph1DISpw+ScUvEWcfuDSc4xVVwkxiF/ZlRknkVZ27jAPHx4qqgYkgYweKsY+MfNTktj3oZVWJJ4HmpPtnxWgx0AVLI4xtQFYvKmpMHGPmp9EvBbym2uG/bb7GPY+K2y5J2yKTu7fKaQNJBzmqQk0yWSCkjqACp0n+lZpakOiX4u4PRl/wDURjH5FWOSNsZrbF2jA14umMiaB91OKlhG+1s0N7IK3tG1QeHR3P8AeuOsMY27EUK9t9XTrgMw3jP/ABQFLAHJI/rUJQJoZI/UYkqRgVyFZ4N1JFiuJRjhjirR1DekVb+Az/alutQFL6dCeGIxirGNPbFqGfYKM1Ss9CL0iMIGdLkkLvT8CM0ejAAyCD/WlUhdU1tjTgkjv8U0iyRzpkMQVA/+6zM0oZ1tFExHyRTqERlW0AnYE570m6spR2YCIHDDHajQuEUt9wZsqo5qUkMOJcxMrsdnySQPiiG6LhGWJiJBkHxQUt8MFGFLkux8CrCAJHh9WrK6cdhU2ggNKJeBkdw7J7tXA/FWELYPpJq2H3HvQVVVVpHw+BsKYtkkaAGcjJ322pQMyQujKB32OKRv5fRmX0iQwyx/tVqWVCpb7cbn5qJiSWQhkXLfyxRQtnEdUuuqXlxbG1DFnyQh2Gac6LPciIpeZWVX9612IsoI116VJHfG4pCW1R5w0dvjJ3Pmq/6KqoklbIlSxQxsQO/4qTq8JBzqBphYyoKlhnjIoU4ARQrEFTn8iolvYl+4xYcqO9CDMJTkYwATTkoBQvGNzvikrhiGJAy2OKZBYAO5lRO25zUjvnVyDmhXDEHKjONwoPatQN6gUyDTqBqq4Skhi3Yaskd6sEYHAFVSMwlEZOPmrGFskbY+KWSBEdQgEA1MHJIA2oQaipvSMY2Ae9QddS5bmjcisKg81yAyoZpbO7W4gyGHPyO9dHBfQ3cSzRShQw3B7Gq6WHUuSOKp5rZkkYRsVHOAa0QyUjNlxqZ6Syk98UN7YPyaY2rKvZisVFpEBpIzREiRB7UAPnFFxWjwa6zjwH6ljdusXhBAGtsUdBkRc/aKz6rUnrNyh2w7EfNHQaggxvpGPzT5Pqa8MrpMyONzHq1aiSdvApv1NHpx5MmogZ/NLruqo3tJzqxThjjQCRm0gLkg/wAays3InclVjYAacnbNQgf1LeOQyBMNhyoqMSx3a6y50A7g99qnDG0lo6vGIocEE98eaRjR0N28gmUTzMUAJXHlactZQY9OkgLtvyc0gnpgQRphotIBYntTSwhbhZRqJlPuBOygcVNjMd6fC4lkMv2qcAU8SHLKMjFJRTBJdBYsW34pyFjNgqMb9+9IKxmNUddLLkVIqoORsaGpkMit6gVVzqGKJqXTrJ2ribBhgrmMsS5Ofii8jOCNJx+ajoUuJPiokSA5B9ueKJz/AIYY1UlcfdvSjSkMVZR7dqamDK4dvtFLsI5JiEPuIzilGiAlVicZ0gjYikbiIqr5bBzgNVrIhK7ge2q+5AMenIyWpohsqvTIIy3vVfPNZDKhYGQEAbYNE0Jl9GSVOxNAOWP7m+k8VZcEey16dbrc/qNQOdGQfFajaSJiJVKnOASOasvo5fVnulYAqYhin+o9P9TMMmwB9jeKt4+UDI8jhkoqUfJFNxnaqhZ/Qu2tpD717+adjlOBvnNZmqNKdqywXgURADQImyKaiFKgNkZFyuAKTe2Utk1YtigMmTTCnSi4jJ2bJqQlDcVSRyyRvhxse9PQSAqccmvQcaPNHCxbbitxnsaX1sBvWjOqDJ5paCePfXCrF9R3SspC6s5oVrIJFQjnSMVa/wCqaIOqxypssybn5FU3Q9MnS43G7KSmfNPP6mjB2x2KEgE5zknFGcRtFKJnzII8sBwa0oaJQ/8AHPFSCo7CWI5DDSykb1kkjdFkLmKOWGOYaowUGVXaimfXKHQj0vTwQeKOI2k9PUMBtsAcUKQJOs8CIAIQNRApCikiPToBr9Sb7kPtUcGrRyZDHHnBDZY0nZyxSW4aPDHSfdnginYSJIwxbgaiR3pJLYfL9HonQuVj0lgSPxTq5wNtx4qls7VbZzMC5Mjaj328VcCVliZk+7TlVNTYGF1PwUzWtba1V4/bQ4HlaEljhz/ii26lxgvrPeuQugqxjQCNxUFIJIbYg7DzQZUuLaOQJ71J9o/2iiRKzQhnH7mOaIpG5uY7ZGMwZl52Ga1BJDMgmjGFI2JG9ZMGaPSHGe4IzQQwNs7FcBOwoDUZcyaBhSdbHKrVbdkHW5U57he1WUjRy+lLgK5GFJpKWXDuCcMVwx8iu9jLgmVBgMmQAtJZjBVzIcOSRtR7pVKgoDoL6jjgil9QeREQaUUEEEcGtENolLTOl+glb9Rdls6lQA5/NdXPGJhhu1cp/p/r9W+LtnZRq/qa7FlG5FaI6R5+Z/NnJ9c6Gt3GdJ9Odd0cd/iudtrqaCc216uiReCeH/FekTRrJGVcb9q5jr/RlvYj/GVB7HrpQUkNjyuIO1lDAb89qfibIG/Fct0+eS3nFtdHTIvc8Gugt5AwG+Kxzg4ujYpKStD2oVvNADip6wO9AVli0YZduO9biISmWQKNhQJR8V6NnnDSYdeKi8CYyw2P+KBFIw4NHSbI33oWccX/AKhdEN10o3EQ1Pb7/OK4P6YJNtPF3jcMB+a9xuYFuraSJlGJFKmvFYbY9H+qZ7KZtKtqjA8nkUXuJbDL0WADph2OX1fb8VO0kwxYr7CS2a3cgpGZD7WVcDNC1MrD3DQcf5rOzbBjRvdTtHATr0+wnikoL+S5mcCPQiAlio+81ixtNGqQyqDHICT3xTLSRwyaII/fPkA9hSNlaVmdPtobaOe2lfPqZLAHBUU1Y3sKwotqNdsmVJbvStgv6gym5TEurTq80xFHHEr28EJHp4JzwR3qchiwjuZJxm30hC2FbyO9OxxP6xcvkL/GoQwIm6IFRRsBwKIzlE1puAcE1NhtDdrIs2GxjnIqMbvrYBAq5wD5rcRVVLpu3gd6lG+ogOuHG4WuSEDJ6h3bde1QyWckHai6zjUeCOKUlieYOA2hWHtIrqFRGQxJIx9RVb+WTSU11awRSGRmKuNyvanBHG8Wl4wSpwSeTQ5bS2Mw1MFBXGk11FFQhNPDOYLfJDlQ0bfFCBijnkSGX1WGPUUj7abuLOC2tlLe5UYYYcj4oJQvcSPbxxmMkF9J3P5oeyiqivv4pZinonCrliPPxQmwxVJsI43P/lR7+S4ilBZFEQBAGcGlTKkwVI11MBnUf41pxmbIjrvoKMKl8fLACuq+1tJ4rmPoFSLO6Zvu9UA/jFdQx881oR5mR3M0QDwM0vcwB0ORn4o4Yr2rZ3/rRFOS6r0iK4DBgRqP3gbqaRjiubDEUy6kHEg3/vXYzxAsVI2NI+iAxWQew9jSzipItiyeJUwzqwByKNnO4olz0td5IBj/AMaTEdwuxhfPxWV42jXHJFrZ2RQmoPDmmMVor3rXZ51lc8DIcjioK4RsMNqsWGeRQZIlYcb0TjFOpfaa88/1S6UY2tetQJvEw9Qj4rvlX0ztQL63TqVjPYTqCskZUZ7HtXJ0MnWzzh8XNskn3CVQ9JOjofSbBwAan0VZLR7rpV0SJrWQ6Ae6UxMg1luTjFTa2bISFLZ9E7HSFPH58UyIZFgRQ6mQnKg9s0lJnYlffsFHmjaZpFZwVLQ/9s/mptGiL2MWPrCSUOxdA+E7EVZRibSC2BgZJHiq6G6eNAWhbUz6cgU9YuTw5ZjsS3GKlIobg6nMxklCl7VfaABuT5p2LqNtIgSMMVZt80WGBMaSNPfYYGKhJb20c4aLHrKMKoFSbDaGI7h1kZ0XMewzjirBFJlDouokbmkUZlLe3OBkqBzR0uHiw0hCKw2U0yEn/A0r6cppzk8ioyBoo8j7e5rSyLJAGQg6vHaiDSF9N293Iz3oigTGGYTrJwOKCslrM3qaWJzp9wpjUsQyyk+NqTmMk5AJCx5zsKAyQO+imKMrY9NsjbtSkM0NtC3o5LIPe2NzVlco6whonDZ7E1U3kPrACVhHk6QV7/ml9lYu0JTXMfUpFjmVozpY4P8AIUOKCOyAVBiJgAhJ3wKYubT9KsOg64lYl2bmq6Xq0OFj0a/THLDerwTJzSZ2/wBE3CM91GD94DY+e9dUc5ry/wCm+sm16lG5TTERlj8d69OhkSeMSRHUrDIIrUuHlZYVKyTe7moEYO3apDOnetEd6JIg/uB23oTxCVSMDej5B/NC4ZlFAIppeIFX3HY+Kmu67HNMOFYYNKOhDHScDxQY0ZFzWVg4rK4mRxUStErKNhsAYwaWngI9yHBFP4qDKG/FcGzyv69VbDqtt1hEOf8AtzjyPNAnKsI2jfKkhh8g13f1f0W36p0iaCRTkqSD815d0KXX04JOT6lu7RN/Smq1ZSE3wYuJNUxwPepytFa4FsjE7jIBQVGGLLys4AI+0nxQiuB6gGAjF2B5OKjJG3E76FS7e4jEiFlUtspGMYqz6fKJsYxhD7T5pETRSokgiBMh04OwFWNrGqlliUbrqVB2xUZI0Lg5DcGZpDJqj0nSM0lCeoC+dUCujNlWPOKaR1liBnUjWMafFTjjWxLyBxqfjJzpFToZUP2LSoD6y5fyK25MgBkTUQdi1IS9UCq7RO2tcZ22oguHuTgzHTjIGnFLtAa3Y+oiiCa2CeFXvRZQJSjhMkcb0nFIAMOATtgmsW4x6iO2p+RijYPEamc6VZ1xg42qCXUaoRMn3HAxQ09WUDH2/Peg+jMpcOQufsB7V1hUUDvOoLHEVjjY6ME4Hak769jdF0ZjLe5SR3pr05pIGh9jyZ30ntQobKRJz+oGqEHKrjOmhofSK2Sd3t5IpjlmO6jx5pG3toRcNK6qGYfaTxV3PDbazKsbMGGktVSbdYmmSNszEnSG7iqQkxXFEhbiTcsFaInb/cK6f6W6u1kf0l2+YWP7ZJ4rloldCjzgohGAf+aWv5pPa5BGMaCO655q8WZcuOz2ZWDAOrBlPBB2NZjNeTdO671KwB/R3R9I8CTcZ8Vf2P1vcRjT1O3DH/2+apZilhkmduw8VCX2kHudqprX6v6TO2lnaF/DireOeG6hLwSJJtyhzRtE/FokWGrFRKAnNCUseQcjnzRdeeFNEBkHUY5DjOPzTiyBhkUq1hEcELg+a0YZY9o22rqT4AdztWHjakTdPF7ZlP5oqXKOuQ1dRwYtgUFrgDjmgzXkajGpT+DSq3MWvTgnPejQ2h0yNINLqMHavHXg/S/U/WrZV9nq6wPFevRSKwwoI/NeXddT0/rjqn8dUamiuUNDoH9OWfU7HJ4HxSt0I4pBnU3JLf7alczynOnO21CkxKpyxIC7n/dUpG3Exf8AVSOyRQLqTUSD4p/pyyvOZJHkRQSBvS1vBOj6kVI1ByMntT/ryiD1H0KmcEDk1KVGpP8AB+4uZIrZ5I2DhU2PfNL9PQ3MJeQSENgkE96ZsbGAJJrlaVWGSp7CmrIrIjtAAsCjHG4qTYG0ZbQRTsPU1oI2+07ajTrMGcBSMLtkd6ro5pfXWeF/UjXIZCOaLbyT+udMSqRgkHjmkbKJDoUR3KKAxL+e1QSYxPMBGC4bHnanYk97yO4YngeKQCNaNPKsetmP96Aqlsb9QFArkg8jTWLL60Wo5241Uuk8rNGuhQMHPmtSysRl1IUVyVgsJEYwwkiBBGxqE1y7sWXOmM7AfypKabMepJdI1YwveotO2gkwuoXYsP8Ami4jJoblbMOrTs45A4PiqdreWHWZtRZDnVjfFWzbRD0iQwHuU9/mk7i89SBQ6s0gIBI70E6GqxEyPcR6UJEYcKCw7GnupdKihsUcyNqQgKvcihWlqssjoodgQpUf7WzVj1QZmA7qMOzcEVa6RHIm5KjnYLf2SlG1xtnSGHFNRQeqqk5DgA58UxDCSgZcHJ38AUZU04CZOe/ij5CyVgBbKQRIAzN3I3qMMc9uxa0uJIiP9p5p/QFO+5xisSNW9uCDR8ybgqD2X1Xe2miO9g9VQcGQHfFdPD9QdLljDrdouezbEVyTwIce3Jpd7CEuTop1PRCWFM9SzWmUHfNClYqDppCd5pDpMmkeAKsomKxu4kiUEykYHaqaYrcS6FYRr2x3p9LRHUeoSceTRVs4c5RVyKbhwtB0yJVGSzE770eO1EZ2QGjKTGcHijjgYoWdYk5EbpnjNeUfUE4f636lpOQIwAa9M+qeoQdL6a9xK4B/iK8Ytrz9T1O7viCfUAAPnemT1ZWGxy5ncPpA3PFBicahpYsQPtFSAYlyyEk8USO3cnUkenP+KlJo3Y1SBtOyya54yygfaDUJOtIJEzEDHnOKdEDtL9uCRz8VBrGO5LRTRKhH2yAYzU7Ro8vwsLH6gjktJvSAWYrhdtgKat+tabAxJEC38mH/ADXMy2Etnn0GDoowxHaidLuBqHqe0ldJXzSSxroySZ1ENxDD6dvGdRkX3MOxq3tVjt7YByDjueTXJ28jRsC6YVRjIq5t7hBqV2La+c9qi0UcLWi0hgmkWWR20lh7F8Vr97QM41A4HzQ45Zo4HV21AKNDUGYs728cM2+oOT8eKCJpOxmZBG3hm7+KofqK+kjRbOMnM2SzD+Iq5ujl9IJ1Hc1U31uB1Oymf3xuChHinhSexemWMCfp1VY5CFA9zdz5pyKV45WScjcbfNOiT0YmiKghjyO1VnUYTdktCxULuG8mjaYu0ZfGRlhmRsFDnbxSdzMob9TA/tJyy470aMTD01lGNPJPDCkZ3Vbt0jA0EH213gUjM6b6cJXUCy+5CWcjvQuoXBW3LRqGbOMN3+aD9PMJLB5JW214Gf8ANTu4kmJ1SaAp28EUkn6BGNybNRAvboyAKwPvHaoQwuoZiTua3GWYOAyrGcBPn5p6DAiUvgnOPzSt7C0AiCMoAzngmjLF79q0Udy66BGNex801DEUGCcnzXWIwXpbZrRiBNMshHfapLFtTKRNo6qYZz+KSlKRnLn+lQuL6OLYt7u1VyztcXCrpYueBXpKJ5Bai4RwoTimI122JqNvCEjGpBkc0YgDilYxpl1DT4oE99BZW7yXL6VQZNMqQsbM3A5rx/8A1H+omub57SycmPg4PejFWdFeTEfrH6gl+oupehbki3B/xQ7O2VI1RFGO1K9Js/QUFlyzDJ+Ku4kCgfPFCcqVI144qjUEGTgf5phVZBgjjxRY41O+cUeNM8is8pGiIosT6ww2zwKY9DUfcMgcUwkOGOT+KKse2DxUnIqite0JVwjBAw3GKpb61EUxdJFLDGBiurFr7idX96rr63MjthQp4JIrlP0NFlNZzyvlGI16tTU7BOzxuQMux3/NI3UZsrnKHVqGDWwZFh9hwrbgjmuaNUdo6s3do9pEEYh2XB/pQI54pZFSGM+oig5qktrsGL0JGCgMDnuauLGRGKMoP7mSSKRxojKNDZuPfEjECTJ1fAo8MGFEcw1jVqB8UlZ2+m5kc5J1ctV5Bp2O1DordI0beF4sZ0tjeowQIIigAwOasorZW/cwCBS9wp/VQhBiPDa8f4o0/ZDzsrLm1RlI0bHjfiub6jALVgVT36s5+K7KUaTxt2ql6zbfqYjpOkgc00HsZMqulmYwLErZTJLY+asrgx+qkUiFvZgFfnzSHR4sk6cqUwCfNWtpqmkzpA+fOKSfTQqSsjaxusil1X0YxhR3NOepHCweRCR2AHehqxBIOCoOTTMESS5MjlTzQaElIxJP1Sq4BUb7eKYiQhfdzQw6QTemeTuMijkkHagTb0aZc1JcAVMbjeolTmiTsso+lxnBclj5NOwWUcW4Hu7GjqBjON6mDnnavTcjySJ2ArX3fFbYnOMUO6mW2t3mcgKozmlGOW+vvqNek9NaCFv+olXAx2ryGwhe+ujPKdgc5Pc1Y/V3Vn6v1aTnTq0rWWkQhRYgNl5Hk1TiLY41ssI0wBjc03AvGd80tBqyMCrGKJsbCs8makgqlcgUWWOZ49MDBX81iQ5x/wA0yke4BG1QbKI3EuEBPPemAAdq0sfGO1H0gDjepsomCki1AY7UtdRNjWGBA7YqwT++aDdIxXCjIzgikGTOa6kEuGLoBqOzfBqutldDJFKcY+3NdDJZ+kZiFG/mqbqcRz6jfb3x2q0Xei0WKkh3VXxkH3AVbdKk5QjSi53qnSJ58tFHqMQLN8ijW0rNKQh2YA4Pema0F7Ox6eBJCcHV5qxt1QnAIAqtsvbEnp/ewGoCrO3RQctjNRT2QycLSGEel91KSgKG33ptQvpjSdqWuUCkgbg1SXDJDonMcxik5RrjaPAwwptxkbUtKCqHFTRpRTxxhXIDDG+pfjzVhbRlYdKn/wCJ+Kq7oqLpidtgCB3FXNs3qwiWIHY6Qp7DzXey0tRRgUZC0SQnWCoyAdwKnHHhiDvjvREDKQyAHO29Fok2bnRbgqoB24PcUcJwB2qGHiY4IzWQTamIbbHel9iS4EJyakvFZgHg1g2FcxDpNOKi+29ZWV6KPKII+pq4z/UnrgtbT9FA3vb7sGsrKZLY8ds8tsI1aRp3AwDgZPJq1txnGRljWVlGfDXHpb2qAdqfgBFZWVlkWQ4i4UEijrgkbVlZUWMgyDFTAzWVlIxkbA0YI33qMzYJZV5rKylGQlcx4k9cksuMFap7u1cq+ojQBx5BrKynh0tEqEL2qkrzjzyKrnlNtdq5PtrKyrR2x5cOz6RcLKPa5Ht2PmruzG+GYk1lZUJL5Ep8Lm1jUrjJ3oV0uk48GsrKeX1MS+4m+ymlbg+3Yc1lZU0aTnFlEvUXVlyCcZ8YrpLCJkg9Qn2n/wDaysp0VyfVDJTAJ8mpKVZQo2IrKyuM7BTsA4Yn28Golx6/pr9vIxWVlK+lIrQ0DwRUxjFZWVzIs//Z"/>
          <p:cNvSpPr>
            <a:spLocks noChangeAspect="1" noChangeArrowheads="1"/>
          </p:cNvSpPr>
          <p:nvPr/>
        </p:nvSpPr>
        <p:spPr bwMode="auto">
          <a:xfrm>
            <a:off x="74613" y="-925513"/>
            <a:ext cx="2400300" cy="1905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pic>
        <p:nvPicPr>
          <p:cNvPr id="1032" name="Picture 8" descr="http://www.portalesmedicos.com/imagenes/publicaciones_2/0902_dermatitis_lactante_infantil/histiocitosis_celulas_Langerh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5979010" cy="4730494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4499992" y="5229200"/>
            <a:ext cx="1296144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1050392"/>
          </a:xfrm>
        </p:spPr>
        <p:txBody>
          <a:bodyPr/>
          <a:lstStyle/>
          <a:p>
            <a:pPr algn="ctr"/>
            <a:r>
              <a:rPr lang="es-PY" sz="5400" dirty="0" smtClean="0">
                <a:solidFill>
                  <a:srgbClr val="CC9900"/>
                </a:solidFill>
                <a:effectLst/>
                <a:latin typeface="+mn-lt"/>
              </a:rPr>
              <a:t>PETEQUIAS</a:t>
            </a:r>
            <a:endParaRPr lang="es-PY" sz="5400" dirty="0">
              <a:latin typeface="+mn-lt"/>
            </a:endParaRPr>
          </a:p>
        </p:txBody>
      </p:sp>
      <p:pic>
        <p:nvPicPr>
          <p:cNvPr id="4" name="Picture 4" descr="http://www.odontologia-online.com/casos/part/AL/AL07/figura13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1043608" y="1700808"/>
            <a:ext cx="6784653" cy="458112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978384"/>
          </a:xfrm>
        </p:spPr>
        <p:txBody>
          <a:bodyPr/>
          <a:lstStyle/>
          <a:p>
            <a:pPr algn="ctr"/>
            <a:r>
              <a:rPr lang="es-PY" sz="5400" dirty="0" smtClean="0">
                <a:solidFill>
                  <a:srgbClr val="CC9900"/>
                </a:solidFill>
                <a:effectLst/>
                <a:latin typeface="+mn-lt"/>
              </a:rPr>
              <a:t>PETEQUIAS</a:t>
            </a:r>
            <a:endParaRPr lang="es-PY" sz="5400" dirty="0">
              <a:latin typeface="+mn-lt"/>
            </a:endParaRPr>
          </a:p>
        </p:txBody>
      </p:sp>
      <p:pic>
        <p:nvPicPr>
          <p:cNvPr id="4" name="Picture 4" descr="petechiae2-smal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860550"/>
            <a:ext cx="6248400" cy="4789488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772400" cy="1050392"/>
          </a:xfrm>
        </p:spPr>
        <p:txBody>
          <a:bodyPr/>
          <a:lstStyle/>
          <a:p>
            <a:pPr algn="ctr"/>
            <a:r>
              <a:rPr lang="es-PY" sz="5400" dirty="0" smtClean="0">
                <a:solidFill>
                  <a:srgbClr val="CC9900"/>
                </a:solidFill>
                <a:effectLst/>
                <a:latin typeface="+mn-lt"/>
              </a:rPr>
              <a:t>PETEQUIAS</a:t>
            </a:r>
            <a:endParaRPr lang="es-PY" sz="5400" dirty="0">
              <a:solidFill>
                <a:srgbClr val="CC9900"/>
              </a:solidFill>
              <a:effectLst/>
              <a:latin typeface="+mn-lt"/>
            </a:endParaRPr>
          </a:p>
        </p:txBody>
      </p:sp>
      <p:pic>
        <p:nvPicPr>
          <p:cNvPr id="4" name="il_fi" descr="http://www.portalesmedicos.com/imagenes/publicaciones/0811_endocarditis_infecciosa/petequias_distales_septic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79714" y="2348879"/>
            <a:ext cx="4680520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1002416"/>
          </a:xfrm>
        </p:spPr>
        <p:txBody>
          <a:bodyPr/>
          <a:lstStyle/>
          <a:p>
            <a:pPr algn="ctr"/>
            <a:r>
              <a:rPr lang="es-PY" sz="5400" dirty="0" smtClean="0">
                <a:solidFill>
                  <a:srgbClr val="CC9900"/>
                </a:solidFill>
                <a:effectLst/>
                <a:latin typeface="+mn-lt"/>
              </a:rPr>
              <a:t>EQUIMOSIS</a:t>
            </a:r>
            <a:endParaRPr lang="es-PY" sz="5400" dirty="0">
              <a:solidFill>
                <a:srgbClr val="CC9900"/>
              </a:solidFill>
              <a:effectLst/>
              <a:latin typeface="+mn-lt"/>
            </a:endParaRPr>
          </a:p>
        </p:txBody>
      </p:sp>
      <p:pic>
        <p:nvPicPr>
          <p:cNvPr id="4" name="Picture 4" descr="http://www.uca.es/dept/didac_efpm/jamar/REVISTA-DIGITAL-DXT-FUTBOL/images/cientf12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62000" y="1905000"/>
            <a:ext cx="76200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1074424"/>
          </a:xfrm>
        </p:spPr>
        <p:txBody>
          <a:bodyPr/>
          <a:lstStyle/>
          <a:p>
            <a:pPr algn="ctr"/>
            <a:r>
              <a:rPr lang="es-PY" dirty="0" smtClean="0">
                <a:solidFill>
                  <a:srgbClr val="CC9900"/>
                </a:solidFill>
                <a:effectLst/>
                <a:latin typeface="+mn-lt"/>
              </a:rPr>
              <a:t>EQUIMOSIS</a:t>
            </a:r>
            <a:endParaRPr lang="es-PY" dirty="0">
              <a:solidFill>
                <a:srgbClr val="CC9900"/>
              </a:solidFill>
              <a:effectLst/>
              <a:latin typeface="+mn-lt"/>
            </a:endParaRPr>
          </a:p>
        </p:txBody>
      </p:sp>
      <p:graphicFrame>
        <p:nvGraphicFramePr>
          <p:cNvPr id="6145" name="Object 2048"/>
          <p:cNvGraphicFramePr>
            <a:graphicFrameLocks noChangeAspect="1"/>
          </p:cNvGraphicFramePr>
          <p:nvPr/>
        </p:nvGraphicFramePr>
        <p:xfrm>
          <a:off x="1043608" y="1700808"/>
          <a:ext cx="7086600" cy="4872037"/>
        </p:xfrm>
        <a:graphic>
          <a:graphicData uri="http://schemas.openxmlformats.org/presentationml/2006/ole">
            <p:oleObj spid="_x0000_s6145" r:id="rId3" imgW="2133424" imgH="1463043" progId="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002416"/>
          </a:xfrm>
        </p:spPr>
        <p:txBody>
          <a:bodyPr/>
          <a:lstStyle/>
          <a:p>
            <a:pPr algn="ctr"/>
            <a:r>
              <a:rPr lang="es-PY" sz="5400" dirty="0" smtClean="0">
                <a:solidFill>
                  <a:srgbClr val="CC9900"/>
                </a:solidFill>
                <a:effectLst/>
                <a:latin typeface="+mn-lt"/>
              </a:rPr>
              <a:t>EQUIMOSIS</a:t>
            </a:r>
            <a:endParaRPr lang="es-PY" sz="5400" dirty="0">
              <a:solidFill>
                <a:srgbClr val="CC9900"/>
              </a:solidFill>
              <a:effectLst/>
              <a:latin typeface="+mn-lt"/>
            </a:endParaRPr>
          </a:p>
        </p:txBody>
      </p:sp>
      <p:pic>
        <p:nvPicPr>
          <p:cNvPr id="5122" name="Picture 2" descr="http://www.nlm.nih.gov/medlineplus/ency/images/ency/fullsize/2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5976664" cy="4414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362456"/>
          </a:xfrm>
        </p:spPr>
        <p:txBody>
          <a:bodyPr/>
          <a:lstStyle/>
          <a:p>
            <a:pPr algn="ctr"/>
            <a:r>
              <a:rPr lang="es-PY" b="1" dirty="0" smtClean="0">
                <a:solidFill>
                  <a:srgbClr val="CC9900"/>
                </a:solidFill>
                <a:effectLst/>
                <a:latin typeface="Times New Roman" pitchFamily="18" charset="0"/>
                <a:cs typeface="Times New Roman" pitchFamily="18" charset="0"/>
              </a:rPr>
              <a:t>HEMOSTASIA</a:t>
            </a:r>
            <a:endParaRPr lang="es-PY" b="1" dirty="0">
              <a:solidFill>
                <a:srgbClr val="CC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type="body" idx="1"/>
          </p:nvPr>
        </p:nvSpPr>
        <p:spPr>
          <a:xfrm>
            <a:off x="539552" y="2420888"/>
            <a:ext cx="7772400" cy="19442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s-PY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s-PY" sz="7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Sangre: tejido circulante en estado líquido</a:t>
            </a:r>
          </a:p>
          <a:p>
            <a:pPr>
              <a:buNone/>
            </a:pPr>
            <a:r>
              <a:rPr lang="es-PY" sz="7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es-PY" sz="7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Hemorragia                       Trombosis</a:t>
            </a:r>
            <a:endParaRPr lang="es-PY" sz="7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23728" y="4365104"/>
            <a:ext cx="1584325" cy="431800"/>
          </a:xfrm>
          <a:prstGeom prst="leftArrow">
            <a:avLst>
              <a:gd name="adj1" fmla="val 50000"/>
              <a:gd name="adj2" fmla="val 91728"/>
            </a:avLst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220072" y="4365104"/>
            <a:ext cx="1584325" cy="4318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>
              <a:solidFill>
                <a:srgbClr val="CC9900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059832" y="4581128"/>
            <a:ext cx="2808287" cy="1800225"/>
          </a:xfrm>
          <a:prstGeom prst="triangle">
            <a:avLst>
              <a:gd name="adj" fmla="val 50000"/>
            </a:avLst>
          </a:prstGeom>
          <a:solidFill>
            <a:srgbClr val="CC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Y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72400" cy="930408"/>
          </a:xfrm>
        </p:spPr>
        <p:txBody>
          <a:bodyPr/>
          <a:lstStyle/>
          <a:p>
            <a:pPr algn="ctr"/>
            <a:r>
              <a:rPr lang="es-PY" sz="5400" dirty="0" smtClean="0">
                <a:solidFill>
                  <a:srgbClr val="CC9900"/>
                </a:solidFill>
                <a:effectLst/>
                <a:latin typeface="+mn-lt"/>
              </a:rPr>
              <a:t>EQUIMOSIS</a:t>
            </a:r>
            <a:endParaRPr lang="es-PY" sz="5400" dirty="0">
              <a:solidFill>
                <a:srgbClr val="CC9900"/>
              </a:solidFill>
              <a:effectLst/>
              <a:latin typeface="+mn-lt"/>
            </a:endParaRPr>
          </a:p>
        </p:txBody>
      </p:sp>
      <p:pic>
        <p:nvPicPr>
          <p:cNvPr id="4098" name="Picture 2" descr="http://www.intramed.net/UserFiles/imagenes/foto_2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654" y="1700808"/>
            <a:ext cx="6546860" cy="492128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436096" y="1844824"/>
            <a:ext cx="2016224" cy="216024"/>
          </a:xfrm>
          <a:prstGeom prst="rect">
            <a:avLst/>
          </a:prstGeom>
          <a:solidFill>
            <a:srgbClr val="F7DE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930408"/>
          </a:xfrm>
        </p:spPr>
        <p:txBody>
          <a:bodyPr/>
          <a:lstStyle/>
          <a:p>
            <a:pPr algn="ctr"/>
            <a:r>
              <a:rPr lang="es-PY" sz="5400" dirty="0" smtClean="0">
                <a:effectLst/>
                <a:latin typeface="+mn-lt"/>
              </a:rPr>
              <a:t>EQUIMOSIS</a:t>
            </a:r>
            <a:endParaRPr lang="es-PY" sz="5400" dirty="0">
              <a:effectLst/>
              <a:latin typeface="+mn-lt"/>
            </a:endParaRPr>
          </a:p>
        </p:txBody>
      </p:sp>
      <p:pic>
        <p:nvPicPr>
          <p:cNvPr id="3074" name="Picture 2" descr="http://www.smo.org.mx/files/galeria_imagenes/Fig%2044%2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744428" cy="4336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930408"/>
          </a:xfrm>
        </p:spPr>
        <p:txBody>
          <a:bodyPr/>
          <a:lstStyle/>
          <a:p>
            <a:pPr algn="ctr"/>
            <a:r>
              <a:rPr lang="es-PY" sz="5400" dirty="0" smtClean="0">
                <a:effectLst/>
                <a:latin typeface="+mn-lt"/>
              </a:rPr>
              <a:t>HEMATOMA</a:t>
            </a:r>
            <a:endParaRPr lang="es-PY" sz="5400" dirty="0">
              <a:effectLst/>
              <a:latin typeface="+mn-lt"/>
            </a:endParaRPr>
          </a:p>
        </p:txBody>
      </p:sp>
      <p:pic>
        <p:nvPicPr>
          <p:cNvPr id="2050" name="Picture 2" descr="http://upload.wikimedia.org/wikipedia/commons/thumb/d/d8/Hematoma_Feb_07.jpg/230px-Hematoma_Feb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7"/>
            <a:ext cx="3528392" cy="4924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72400" cy="858400"/>
          </a:xfrm>
        </p:spPr>
        <p:txBody>
          <a:bodyPr/>
          <a:lstStyle/>
          <a:p>
            <a:pPr algn="ctr"/>
            <a:r>
              <a:rPr lang="es-PY" sz="5400" dirty="0" smtClean="0">
                <a:solidFill>
                  <a:srgbClr val="EAAF3A"/>
                </a:solidFill>
                <a:effectLst/>
                <a:latin typeface="+mn-lt"/>
              </a:rPr>
              <a:t>HEMATOMA</a:t>
            </a:r>
            <a:endParaRPr lang="es-PY" sz="5400" dirty="0">
              <a:solidFill>
                <a:srgbClr val="EAAF3A"/>
              </a:solidFill>
              <a:effectLst/>
              <a:latin typeface="+mn-lt"/>
            </a:endParaRPr>
          </a:p>
        </p:txBody>
      </p:sp>
      <p:pic>
        <p:nvPicPr>
          <p:cNvPr id="44034" name="Picture 2" descr="http://www.orthosupersite.com/images/content/OT/200709/pg18_imag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40" y="2204864"/>
            <a:ext cx="6591566" cy="4164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786392"/>
          </a:xfrm>
        </p:spPr>
        <p:txBody>
          <a:bodyPr/>
          <a:lstStyle/>
          <a:p>
            <a:pPr algn="ctr"/>
            <a:r>
              <a:rPr lang="es-PY" sz="5400" dirty="0" smtClean="0">
                <a:solidFill>
                  <a:srgbClr val="EAAF3A"/>
                </a:solidFill>
                <a:effectLst/>
                <a:latin typeface="+mn-lt"/>
              </a:rPr>
              <a:t>HEMARTROSIS</a:t>
            </a:r>
            <a:endParaRPr lang="es-PY" sz="5400" dirty="0">
              <a:solidFill>
                <a:srgbClr val="EAAF3A"/>
              </a:solidFill>
              <a:effectLst/>
              <a:latin typeface="+mn-lt"/>
            </a:endParaRP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1907704" y="1556792"/>
          <a:ext cx="4968552" cy="5166101"/>
        </p:xfrm>
        <a:graphic>
          <a:graphicData uri="http://schemas.openxmlformats.org/presentationml/2006/ole">
            <p:oleObj spid="_x0000_s43013" r:id="rId3" imgW="1554483" imgH="1889604" progId="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930408"/>
          </a:xfrm>
        </p:spPr>
        <p:txBody>
          <a:bodyPr/>
          <a:lstStyle/>
          <a:p>
            <a:pPr algn="ctr"/>
            <a:r>
              <a:rPr lang="es-PY" sz="5400" dirty="0" smtClean="0">
                <a:solidFill>
                  <a:srgbClr val="EAAF3A"/>
                </a:solidFill>
                <a:effectLst/>
                <a:latin typeface="+mn-lt"/>
              </a:rPr>
              <a:t>HEMARTROSIS</a:t>
            </a:r>
            <a:endParaRPr lang="es-PY" sz="5400" dirty="0">
              <a:solidFill>
                <a:srgbClr val="EAAF3A"/>
              </a:solidFill>
              <a:effectLst/>
              <a:latin typeface="+mn-lt"/>
            </a:endParaRPr>
          </a:p>
        </p:txBody>
      </p:sp>
      <p:pic>
        <p:nvPicPr>
          <p:cNvPr id="41986" name="Picture 2" descr="http://www.apunts.org/ficheros/images/277/277v46n169/grande/277v46n169-90001817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426111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72400" cy="786392"/>
          </a:xfrm>
        </p:spPr>
        <p:txBody>
          <a:bodyPr/>
          <a:lstStyle/>
          <a:p>
            <a:pPr algn="ctr"/>
            <a:r>
              <a:rPr lang="es-PY" dirty="0" smtClean="0"/>
              <a:t> </a:t>
            </a:r>
            <a:r>
              <a:rPr lang="es-PY" sz="5400" dirty="0" smtClean="0">
                <a:solidFill>
                  <a:srgbClr val="EAAF3A"/>
                </a:solidFill>
                <a:effectLst/>
                <a:latin typeface="+mn-lt"/>
              </a:rPr>
              <a:t>PURPURA VASCULAR</a:t>
            </a:r>
            <a:endParaRPr lang="es-PY" dirty="0"/>
          </a:p>
        </p:txBody>
      </p:sp>
      <p:pic>
        <p:nvPicPr>
          <p:cNvPr id="39938" name="Picture 2" descr="http://www.riversideonline.com/source/images/image_popup/ans7_hspurp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258578" cy="478781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115616" y="6093296"/>
            <a:ext cx="6264696" cy="36004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930408"/>
          </a:xfrm>
        </p:spPr>
        <p:txBody>
          <a:bodyPr/>
          <a:lstStyle/>
          <a:p>
            <a:pPr algn="ctr"/>
            <a:r>
              <a:rPr lang="es-PY" sz="5400" dirty="0" smtClean="0">
                <a:effectLst/>
                <a:latin typeface="+mn-lt"/>
              </a:rPr>
              <a:t>PURPURA  VASCULAR</a:t>
            </a:r>
            <a:endParaRPr lang="es-PY" sz="5400" dirty="0">
              <a:effectLst/>
              <a:latin typeface="+mn-lt"/>
            </a:endParaRPr>
          </a:p>
        </p:txBody>
      </p:sp>
      <p:pic>
        <p:nvPicPr>
          <p:cNvPr id="5" name="Picture 4" descr="Púrpura de Henoch-Schonlein en la parte inferior de la piernas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835696" y="1484784"/>
            <a:ext cx="4680421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2400" cy="930408"/>
          </a:xfrm>
        </p:spPr>
        <p:txBody>
          <a:bodyPr/>
          <a:lstStyle/>
          <a:p>
            <a:pPr algn="ctr"/>
            <a:r>
              <a:rPr lang="es-PY" sz="5400" dirty="0" smtClean="0">
                <a:solidFill>
                  <a:srgbClr val="EAAF3A"/>
                </a:solidFill>
                <a:effectLst/>
                <a:latin typeface="+mn-lt"/>
              </a:rPr>
              <a:t>PURPURA  VASCULAR</a:t>
            </a:r>
            <a:endParaRPr lang="es-PY" sz="5400" dirty="0">
              <a:solidFill>
                <a:srgbClr val="EAAF3A"/>
              </a:solidFill>
              <a:effectLst/>
              <a:latin typeface="+mn-lt"/>
            </a:endParaRPr>
          </a:p>
        </p:txBody>
      </p:sp>
      <p:pic>
        <p:nvPicPr>
          <p:cNvPr id="37890" name="Picture 2" descr="http://www.unboundedmedicine.com/images/meningococcic%20sep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400600" cy="4579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MX" sz="4200" b="1" dirty="0">
                <a:solidFill>
                  <a:srgbClr val="EAAF3A"/>
                </a:solidFill>
              </a:rPr>
              <a:t>DROGAS</a:t>
            </a:r>
            <a:r>
              <a:rPr lang="es-MX" sz="4200" b="1" i="1" dirty="0">
                <a:solidFill>
                  <a:srgbClr val="EAAF3A"/>
                </a:solidFill>
              </a:rPr>
              <a:t> </a:t>
            </a:r>
            <a:r>
              <a:rPr lang="es-MX" sz="4200" b="1" dirty="0">
                <a:solidFill>
                  <a:srgbClr val="EAAF3A"/>
                </a:solidFill>
              </a:rPr>
              <a:t>ANTITROMBÓTICAS</a:t>
            </a:r>
            <a:endParaRPr lang="es-ES" sz="4200" b="1" dirty="0">
              <a:solidFill>
                <a:srgbClr val="EAAF3A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4400" y="1989138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MX" sz="3200" b="1" dirty="0">
                <a:solidFill>
                  <a:srgbClr val="FFFF00"/>
                </a:solidFill>
              </a:rPr>
              <a:t>Inhibición de la función plaquetaria: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v"/>
            </a:pPr>
            <a:r>
              <a:rPr lang="es-MX" sz="2800" b="1" dirty="0">
                <a:solidFill>
                  <a:srgbClr val="FFFF00"/>
                </a:solidFill>
              </a:rPr>
              <a:t>Antiagregantes plaquetarios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MX" sz="3200" b="1" dirty="0">
                <a:solidFill>
                  <a:srgbClr val="FFFF00"/>
                </a:solidFill>
              </a:rPr>
              <a:t>Enlentecimiento del proceso de coagulación: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v"/>
            </a:pPr>
            <a:r>
              <a:rPr lang="es-MX" sz="2800" b="1" dirty="0">
                <a:solidFill>
                  <a:srgbClr val="FFFF00"/>
                </a:solidFill>
              </a:rPr>
              <a:t>Drogas anticoagulantes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MX" sz="3200" b="1" dirty="0">
                <a:solidFill>
                  <a:srgbClr val="FFFF00"/>
                </a:solidFill>
              </a:rPr>
              <a:t>Induciendo la lisis del trombo ya formado: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v"/>
            </a:pPr>
            <a:r>
              <a:rPr lang="es-MX" sz="2800" b="1" dirty="0">
                <a:solidFill>
                  <a:srgbClr val="FFFF00"/>
                </a:solidFill>
              </a:rPr>
              <a:t>Drogas trombolíticas</a:t>
            </a:r>
            <a:endParaRPr lang="es-E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772400" cy="1362456"/>
          </a:xfrm>
          <a:noFill/>
          <a:ln>
            <a:noFill/>
          </a:ln>
          <a:effectLst/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algn="ctr"/>
            <a:r>
              <a:rPr lang="es-PY" dirty="0" smtClean="0">
                <a:solidFill>
                  <a:srgbClr val="CC9900"/>
                </a:solidFill>
                <a:effectLst/>
                <a:latin typeface="Times New Roman" pitchFamily="18" charset="0"/>
                <a:cs typeface="Times New Roman" pitchFamily="18" charset="0"/>
              </a:rPr>
              <a:t>ETAPAS DE LA COAGULACIÓN</a:t>
            </a:r>
            <a:endParaRPr lang="es-PY" dirty="0">
              <a:solidFill>
                <a:srgbClr val="CC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type="body" idx="1"/>
          </p:nvPr>
        </p:nvSpPr>
        <p:spPr>
          <a:xfrm>
            <a:off x="1763688" y="3140968"/>
            <a:ext cx="5904656" cy="2808312"/>
          </a:xfrm>
        </p:spPr>
        <p:txBody>
          <a:bodyPr>
            <a:normAutofit lnSpcReduction="10000"/>
          </a:bodyPr>
          <a:lstStyle/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VASCULAR: Vasoconstricción y síntesis </a:t>
            </a:r>
          </a:p>
          <a:p>
            <a:pPr>
              <a:buClr>
                <a:srgbClr val="CC9900"/>
              </a:buClr>
              <a:buSzPct val="90000"/>
              <a:buNone/>
            </a:pPr>
            <a:r>
              <a:rPr lang="es-MX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      </a:t>
            </a:r>
            <a:r>
              <a:rPr lang="es-E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endotelial</a:t>
            </a: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</a:pPr>
            <a:endParaRPr lang="es-E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PLAQUETARIA: adhesión y agregación</a:t>
            </a: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</a:pPr>
            <a:endParaRPr lang="es-E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FACTORES PLASMÁTICOS: los factores</a:t>
            </a:r>
          </a:p>
          <a:p>
            <a:pPr>
              <a:buClr>
                <a:srgbClr val="CC9900"/>
              </a:buClr>
              <a:buSzPct val="90000"/>
              <a:buNone/>
            </a:pPr>
            <a:r>
              <a:rPr lang="es-MX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		      </a:t>
            </a:r>
            <a:r>
              <a:rPr lang="es-E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 la coagulación </a:t>
            </a:r>
          </a:p>
          <a:p>
            <a:endParaRPr lang="es-P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548680"/>
            <a:ext cx="8892480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MX" sz="4400" b="1" dirty="0" smtClean="0">
                <a:solidFill>
                  <a:srgbClr val="EAAF3A"/>
                </a:solidFill>
              </a:rPr>
              <a:t>ANTIAGREGANTES   </a:t>
            </a:r>
            <a:r>
              <a:rPr lang="es-MX" sz="4400" b="1" dirty="0">
                <a:solidFill>
                  <a:srgbClr val="EAAF3A"/>
                </a:solidFill>
              </a:rPr>
              <a:t>PLAQUETARIOS</a:t>
            </a:r>
            <a:endParaRPr lang="es-ES" sz="4400" b="1" dirty="0">
              <a:solidFill>
                <a:srgbClr val="EAAF3A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276475"/>
            <a:ext cx="91440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EAAF3A"/>
              </a:buClr>
              <a:buSzPct val="80000"/>
              <a:buFont typeface="Wingdings" pitchFamily="2" charset="2"/>
              <a:buNone/>
            </a:pPr>
            <a:r>
              <a:rPr lang="es-MX" sz="3200" b="1" dirty="0">
                <a:solidFill>
                  <a:srgbClr val="FFFF00"/>
                </a:solidFill>
              </a:rPr>
              <a:t>Fármaco </a:t>
            </a:r>
            <a:r>
              <a:rPr lang="es-MX" sz="2800" b="1" dirty="0">
                <a:solidFill>
                  <a:srgbClr val="FFFF00"/>
                </a:solidFill>
              </a:rPr>
              <a:t>              Duración del efecto          Prolongación 			     tras suspensión 	            del TS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Clr>
                <a:srgbClr val="EAAF3A"/>
              </a:buClr>
              <a:buSzPct val="80000"/>
              <a:buFont typeface="Wingdings" pitchFamily="2" charset="2"/>
              <a:buChar char="Ø"/>
            </a:pPr>
            <a:r>
              <a:rPr lang="es-MX" sz="3200" b="1" dirty="0">
                <a:solidFill>
                  <a:srgbClr val="FFFF00"/>
                </a:solidFill>
              </a:rPr>
              <a:t>Aspirina	       5 a 7 días		     	    Sí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EAAF3A"/>
              </a:buClr>
              <a:buSzPct val="80000"/>
              <a:buFont typeface="Wingdings" pitchFamily="2" charset="2"/>
              <a:buChar char="Ø"/>
            </a:pPr>
            <a:r>
              <a:rPr lang="es-MX" sz="3200" b="1" dirty="0">
                <a:solidFill>
                  <a:srgbClr val="FFFF00"/>
                </a:solidFill>
              </a:rPr>
              <a:t>Ticlopidina		96 horas		     	    Sí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EAAF3A"/>
              </a:buClr>
              <a:buSzPct val="80000"/>
              <a:buFont typeface="Wingdings" pitchFamily="2" charset="2"/>
              <a:buChar char="Ø"/>
            </a:pPr>
            <a:r>
              <a:rPr lang="es-MX" sz="3200" b="1" dirty="0">
                <a:solidFill>
                  <a:srgbClr val="FFFF00"/>
                </a:solidFill>
              </a:rPr>
              <a:t>Clopidogrel		7 días		    	    Sí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EAAF3A"/>
              </a:buClr>
              <a:buSzPct val="80000"/>
              <a:buFont typeface="Wingdings" pitchFamily="2" charset="2"/>
              <a:buChar char="Ø"/>
            </a:pPr>
            <a:r>
              <a:rPr lang="es-MX" sz="3200" b="1" dirty="0">
                <a:solidFill>
                  <a:srgbClr val="FFFF00"/>
                </a:solidFill>
              </a:rPr>
              <a:t>Dipiridamol		24 horas		     	   No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EAAF3A"/>
              </a:buClr>
              <a:buSzPct val="80000"/>
              <a:buFont typeface="Wingdings" pitchFamily="2" charset="2"/>
              <a:buChar char="Ø"/>
            </a:pPr>
            <a:r>
              <a:rPr lang="es-MX" sz="3200" b="1" dirty="0">
                <a:solidFill>
                  <a:srgbClr val="FFFF00"/>
                </a:solidFill>
              </a:rPr>
              <a:t>Abciximab	       24-48 horas		    	    Sí</a:t>
            </a:r>
            <a:endParaRPr lang="es-ES" sz="3200" b="1" dirty="0">
              <a:solidFill>
                <a:srgbClr val="FFFF00"/>
              </a:solidFill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23850" y="3357563"/>
            <a:ext cx="8534400" cy="0"/>
          </a:xfrm>
          <a:prstGeom prst="line">
            <a:avLst/>
          </a:prstGeom>
          <a:noFill/>
          <a:ln w="28575">
            <a:solidFill>
              <a:srgbClr val="EAAF3A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PY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62068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MX" sz="5000" b="1" dirty="0">
                <a:solidFill>
                  <a:srgbClr val="EAAF3A"/>
                </a:solidFill>
              </a:rPr>
              <a:t>ANTICOAGULANTES</a:t>
            </a:r>
            <a:endParaRPr lang="es-ES" sz="5000" b="1" dirty="0">
              <a:solidFill>
                <a:srgbClr val="EAAF3A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1560" y="2636912"/>
            <a:ext cx="82296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AAF3A"/>
              </a:buClr>
              <a:buSzPct val="80000"/>
              <a:buFont typeface="Wingdings" pitchFamily="2" charset="2"/>
              <a:buChar char="Ø"/>
            </a:pPr>
            <a:r>
              <a:rPr lang="es-MX" sz="3200" b="1" dirty="0">
                <a:solidFill>
                  <a:srgbClr val="FFFF00"/>
                </a:solidFill>
              </a:rPr>
              <a:t>Potenciación de la antitrombina: heparinas</a:t>
            </a:r>
          </a:p>
          <a:p>
            <a:pPr marL="342900" indent="-342900">
              <a:spcBef>
                <a:spcPct val="20000"/>
              </a:spcBef>
              <a:buClr>
                <a:srgbClr val="EAAF3A"/>
              </a:buClr>
              <a:buSzPct val="80000"/>
              <a:buFont typeface="Wingdings" pitchFamily="2" charset="2"/>
              <a:buChar char="Ø"/>
            </a:pPr>
            <a:endParaRPr lang="es-MX" sz="32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EAAF3A"/>
              </a:buClr>
              <a:buSzPct val="80000"/>
              <a:buFont typeface="Wingdings" pitchFamily="2" charset="2"/>
              <a:buChar char="Ø"/>
            </a:pPr>
            <a:r>
              <a:rPr lang="es-MX" sz="3200" b="1" dirty="0" smtClean="0">
                <a:solidFill>
                  <a:srgbClr val="FFFF00"/>
                </a:solidFill>
              </a:rPr>
              <a:t>Interferencia </a:t>
            </a:r>
            <a:r>
              <a:rPr lang="es-MX" sz="3200" b="1" dirty="0">
                <a:solidFill>
                  <a:srgbClr val="FFFF00"/>
                </a:solidFill>
              </a:rPr>
              <a:t>en la síntesis de la serinproteasas vitamina K dependientes: anticoagulantes orales</a:t>
            </a:r>
            <a:endParaRPr lang="es-ES" sz="32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</a:pPr>
            <a:endParaRPr lang="es-ES" sz="3200" b="0" dirty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930408"/>
          </a:xfrm>
        </p:spPr>
        <p:txBody>
          <a:bodyPr/>
          <a:lstStyle/>
          <a:p>
            <a:pPr algn="ctr"/>
            <a:r>
              <a:rPr lang="es-PY" dirty="0" smtClean="0">
                <a:solidFill>
                  <a:srgbClr val="EAAF3A"/>
                </a:solidFill>
                <a:effectLst/>
                <a:latin typeface="+mn-lt"/>
              </a:rPr>
              <a:t>HEPARINA</a:t>
            </a:r>
            <a:endParaRPr lang="es-PY" dirty="0">
              <a:solidFill>
                <a:srgbClr val="EAAF3A"/>
              </a:solidFill>
              <a:effectLst/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1988840"/>
            <a:ext cx="381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MX" sz="3200" b="1" dirty="0">
                <a:solidFill>
                  <a:srgbClr val="FFFF00"/>
                </a:solidFill>
              </a:rPr>
              <a:t>Heparina sódica:</a:t>
            </a:r>
            <a:r>
              <a:rPr lang="es-MX" sz="2800" b="1" dirty="0">
                <a:solidFill>
                  <a:srgbClr val="FFFF00"/>
                </a:solidFill>
              </a:rPr>
              <a:t>  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v"/>
            </a:pPr>
            <a:r>
              <a:rPr lang="es-MX" sz="2400" b="1" dirty="0">
                <a:solidFill>
                  <a:srgbClr val="FFFF00"/>
                </a:solidFill>
              </a:rPr>
              <a:t> Mayor riesgo de sangrado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v"/>
            </a:pPr>
            <a:r>
              <a:rPr lang="es-MX" sz="2400" b="1" dirty="0">
                <a:solidFill>
                  <a:srgbClr val="FFFF00"/>
                </a:solidFill>
              </a:rPr>
              <a:t> Controles periódicos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v"/>
            </a:pPr>
            <a:r>
              <a:rPr lang="es-MX" sz="2400" b="1" dirty="0">
                <a:solidFill>
                  <a:srgbClr val="FFFF00"/>
                </a:solidFill>
              </a:rPr>
              <a:t> Trombocitopenia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v"/>
            </a:pPr>
            <a:r>
              <a:rPr lang="es-MX" sz="2400" b="1" dirty="0">
                <a:solidFill>
                  <a:srgbClr val="FFFF00"/>
                </a:solidFill>
              </a:rPr>
              <a:t> Control con TTPA o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None/>
            </a:pPr>
            <a:r>
              <a:rPr lang="es-MX" sz="2400" b="1" dirty="0">
                <a:solidFill>
                  <a:srgbClr val="FFFF00"/>
                </a:solidFill>
              </a:rPr>
              <a:t>    TT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v"/>
            </a:pPr>
            <a:r>
              <a:rPr lang="es-MX" sz="2400" b="1" dirty="0">
                <a:solidFill>
                  <a:srgbClr val="FFFF00"/>
                </a:solidFill>
              </a:rPr>
              <a:t>Uso EV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es-ES" sz="2400" dirty="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59338" y="1773238"/>
            <a:ext cx="4284662" cy="4786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MX" sz="3200" b="1" dirty="0">
                <a:solidFill>
                  <a:srgbClr val="FFFF00"/>
                </a:solidFill>
              </a:rPr>
              <a:t>H.B.P.M.: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v"/>
            </a:pPr>
            <a:r>
              <a:rPr lang="es-MX" sz="2400" b="1" dirty="0">
                <a:solidFill>
                  <a:srgbClr val="FFFF00"/>
                </a:solidFill>
              </a:rPr>
              <a:t> Menor sangrado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v"/>
            </a:pPr>
            <a:r>
              <a:rPr lang="es-MX" sz="2400" b="1" dirty="0">
                <a:solidFill>
                  <a:srgbClr val="FFFF00"/>
                </a:solidFill>
              </a:rPr>
              <a:t> Escasa trombocitopenia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v"/>
            </a:pPr>
            <a:r>
              <a:rPr lang="es-MX" sz="2400" b="1" dirty="0">
                <a:solidFill>
                  <a:srgbClr val="FFFF00"/>
                </a:solidFill>
              </a:rPr>
              <a:t> Vida media más larga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v"/>
            </a:pPr>
            <a:r>
              <a:rPr lang="es-MX" sz="2400" b="1" dirty="0">
                <a:solidFill>
                  <a:srgbClr val="FFFF00"/>
                </a:solidFill>
              </a:rPr>
              <a:t> No necesita monitoreo</a:t>
            </a:r>
          </a:p>
          <a:p>
            <a:pPr marL="342900" indent="-342900"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None/>
            </a:pPr>
            <a:endParaRPr lang="es-MX" sz="28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None/>
            </a:pPr>
            <a:r>
              <a:rPr lang="es-MX" sz="2800" b="1" dirty="0">
                <a:solidFill>
                  <a:srgbClr val="FFFF00"/>
                </a:solidFill>
              </a:rPr>
              <a:t>Aplicación SC una a dos veces por día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s-MX" sz="2800" b="0" dirty="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s-ES" sz="2800" b="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616624" cy="1368152"/>
          </a:xfrm>
        </p:spPr>
        <p:txBody>
          <a:bodyPr/>
          <a:lstStyle/>
          <a:p>
            <a:pPr algn="ctr"/>
            <a:r>
              <a:rPr lang="es-PY" sz="4400" dirty="0" smtClean="0">
                <a:solidFill>
                  <a:srgbClr val="EAAF3A"/>
                </a:solidFill>
                <a:effectLst/>
                <a:latin typeface="+mn-lt"/>
              </a:rPr>
              <a:t>HEPARINA  NO FRACCIONADA</a:t>
            </a:r>
            <a:endParaRPr lang="es-PY" sz="4400" dirty="0">
              <a:solidFill>
                <a:srgbClr val="EAAF3A"/>
              </a:solidFill>
              <a:effectLst/>
              <a:latin typeface="+mn-lt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7772400" cy="4608512"/>
          </a:xfrm>
        </p:spPr>
        <p:txBody>
          <a:bodyPr>
            <a:normAutofit lnSpcReduction="10000"/>
          </a:bodyPr>
          <a:lstStyle/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Heparina sódica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Vía endovenosa (SC?)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En solución salina, por bomba de infusión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Muestras de sangre del lado contrario a la infusión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No interrumpir la infusión sin orden médica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Si el paciente va ser sometido a procedimientos, suspender la</a:t>
            </a:r>
          </a:p>
          <a:p>
            <a:pPr>
              <a:buClr>
                <a:srgbClr val="EAAF3A"/>
              </a:buClr>
              <a:buSzPct val="90000"/>
            </a:pPr>
            <a:r>
              <a:rPr lang="es-PY" b="1" dirty="0" smtClean="0">
                <a:solidFill>
                  <a:srgbClr val="FFFF00"/>
                </a:solidFill>
              </a:rPr>
              <a:t>    infusión 6 horas antes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Evitar terapia respiratoria con ejercicios de percusión o</a:t>
            </a:r>
          </a:p>
          <a:p>
            <a:pPr>
              <a:buClr>
                <a:srgbClr val="EAAF3A"/>
              </a:buClr>
              <a:buSzPct val="90000"/>
            </a:pPr>
            <a:r>
              <a:rPr lang="es-PY" b="1" dirty="0" smtClean="0">
                <a:solidFill>
                  <a:srgbClr val="FFFF00"/>
                </a:solidFill>
              </a:rPr>
              <a:t>    vibración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Cambiar loa solución con heparina cada 6 horas para evitar su</a:t>
            </a:r>
          </a:p>
          <a:p>
            <a:pPr>
              <a:buClr>
                <a:srgbClr val="EAAF3A"/>
              </a:buClr>
              <a:buSzPct val="90000"/>
            </a:pPr>
            <a:r>
              <a:rPr lang="es-PY" b="1" dirty="0" smtClean="0">
                <a:solidFill>
                  <a:srgbClr val="FFFF00"/>
                </a:solidFill>
              </a:rPr>
              <a:t>    inactivación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No inyecciones IM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endParaRPr lang="es-PY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772400" cy="1362456"/>
          </a:xfrm>
        </p:spPr>
        <p:txBody>
          <a:bodyPr/>
          <a:lstStyle/>
          <a:p>
            <a:pPr algn="ctr"/>
            <a:r>
              <a:rPr lang="es-PY" sz="4000" dirty="0" smtClean="0">
                <a:solidFill>
                  <a:srgbClr val="EAAF3A"/>
                </a:solidFill>
                <a:effectLst/>
                <a:latin typeface="+mn-lt"/>
              </a:rPr>
              <a:t>HEPARINA DE BAJO PESO MOLECULAR</a:t>
            </a:r>
            <a:endParaRPr lang="es-PY" sz="4000" dirty="0">
              <a:solidFill>
                <a:srgbClr val="EAAF3A"/>
              </a:solidFill>
              <a:effectLst/>
              <a:latin typeface="+mn-lt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2492896"/>
            <a:ext cx="8352928" cy="3240360"/>
          </a:xfrm>
        </p:spPr>
        <p:txBody>
          <a:bodyPr>
            <a:normAutofit/>
          </a:bodyPr>
          <a:lstStyle/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sz="3200" b="1" dirty="0" smtClean="0">
                <a:solidFill>
                  <a:srgbClr val="FFFF00"/>
                </a:solidFill>
              </a:rPr>
              <a:t>Enoxaparina: jeringas pre llenadas de 20 mg,</a:t>
            </a:r>
          </a:p>
          <a:p>
            <a:pPr>
              <a:buClr>
                <a:srgbClr val="EAAF3A"/>
              </a:buClr>
              <a:buSzPct val="90000"/>
            </a:pPr>
            <a:r>
              <a:rPr lang="es-PY" sz="3200" b="1" dirty="0" smtClean="0">
                <a:solidFill>
                  <a:srgbClr val="FFFF00"/>
                </a:solidFill>
              </a:rPr>
              <a:t>   40 mg, 60 mg y 80 mg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sz="3200" b="1" dirty="0" smtClean="0">
                <a:solidFill>
                  <a:srgbClr val="FFFF00"/>
                </a:solidFill>
              </a:rPr>
              <a:t>Nadroparina:  jeringa pre llenada 20 mg,</a:t>
            </a:r>
          </a:p>
          <a:p>
            <a:pPr>
              <a:buClr>
                <a:srgbClr val="EAAF3A"/>
              </a:buClr>
              <a:buSzPct val="90000"/>
            </a:pPr>
            <a:r>
              <a:rPr lang="es-PY" sz="3200" b="1" dirty="0" smtClean="0">
                <a:solidFill>
                  <a:srgbClr val="FFFF00"/>
                </a:solidFill>
              </a:rPr>
              <a:t>   30 mg, 40 mg y 60 mg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sz="3200" b="1" dirty="0" smtClean="0">
                <a:solidFill>
                  <a:srgbClr val="FFFF00"/>
                </a:solidFill>
              </a:rPr>
              <a:t>Dalteparina sódica</a:t>
            </a:r>
            <a:endParaRPr lang="es-PY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548680"/>
            <a:ext cx="5256584" cy="1368152"/>
          </a:xfrm>
        </p:spPr>
        <p:txBody>
          <a:bodyPr/>
          <a:lstStyle/>
          <a:p>
            <a:pPr algn="ctr"/>
            <a:r>
              <a:rPr lang="es-PY" sz="4400" dirty="0" smtClean="0">
                <a:solidFill>
                  <a:srgbClr val="EAAF3A"/>
                </a:solidFill>
                <a:effectLst/>
                <a:latin typeface="+mn-lt"/>
              </a:rPr>
              <a:t>H B P M </a:t>
            </a:r>
            <a:br>
              <a:rPr lang="es-PY" sz="4400" dirty="0" smtClean="0">
                <a:solidFill>
                  <a:srgbClr val="EAAF3A"/>
                </a:solidFill>
                <a:effectLst/>
                <a:latin typeface="+mn-lt"/>
              </a:rPr>
            </a:br>
            <a:r>
              <a:rPr lang="es-PY" sz="4400" dirty="0" smtClean="0">
                <a:solidFill>
                  <a:srgbClr val="EAAF3A"/>
                </a:solidFill>
                <a:effectLst/>
                <a:latin typeface="+mn-lt"/>
              </a:rPr>
              <a:t>Aplicación</a:t>
            </a:r>
            <a:endParaRPr lang="es-PY" sz="4400" dirty="0">
              <a:solidFill>
                <a:srgbClr val="EAAF3A"/>
              </a:solidFill>
              <a:effectLst/>
              <a:latin typeface="+mn-lt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7772400" cy="4464496"/>
          </a:xfrm>
        </p:spPr>
        <p:txBody>
          <a:bodyPr>
            <a:normAutofit/>
          </a:bodyPr>
          <a:lstStyle/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Lavado de manos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Paciente en posición cómoda. Si es posible enseñe la técnica de</a:t>
            </a:r>
          </a:p>
          <a:p>
            <a:pPr>
              <a:buClr>
                <a:srgbClr val="EAAF3A"/>
              </a:buClr>
              <a:buSzPct val="90000"/>
            </a:pPr>
            <a:r>
              <a:rPr lang="es-PY" b="1" dirty="0" smtClean="0">
                <a:solidFill>
                  <a:srgbClr val="FFFF00"/>
                </a:solidFill>
              </a:rPr>
              <a:t>    aplicación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No elimine la burbuja de aire de la jeringa pre  llena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Verifique la dosis antes de administrar el medicamento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 Selecciones el sitio de aplicación (Tejido subcutáneo)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 Rote diariamente el sitio de aplicación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 Introduzca la aguja en forma perpendicular en el espesor del</a:t>
            </a:r>
          </a:p>
          <a:p>
            <a:pPr>
              <a:buClr>
                <a:srgbClr val="EAAF3A"/>
              </a:buClr>
              <a:buSzPct val="90000"/>
            </a:pPr>
            <a:r>
              <a:rPr lang="es-PY" b="1" dirty="0" smtClean="0">
                <a:solidFill>
                  <a:srgbClr val="FFFF00"/>
                </a:solidFill>
              </a:rPr>
              <a:t>     pliegue subcutáneo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b="1" dirty="0" smtClean="0">
                <a:solidFill>
                  <a:srgbClr val="FFFF00"/>
                </a:solidFill>
              </a:rPr>
              <a:t> No realice masaje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endParaRPr lang="es-PY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Imagen 84" descr="http://www.facmed.unam.mx/bmnd/plm_2k8/src/prods/tablas/34170i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561123" cy="2016224"/>
          </a:xfrm>
          <a:prstGeom prst="rect">
            <a:avLst/>
          </a:prstGeom>
          <a:noFill/>
        </p:spPr>
      </p:pic>
      <p:pic>
        <p:nvPicPr>
          <p:cNvPr id="50182" name="Imagen 85" descr="http://www.facmed.unam.mx/bmnd/plm_2k8/src/prods/tablas/34170i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096344" cy="2115835"/>
          </a:xfrm>
          <a:prstGeom prst="rect">
            <a:avLst/>
          </a:prstGeom>
          <a:noFill/>
        </p:spPr>
      </p:pic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827584" y="4837802"/>
            <a:ext cx="226774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Y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El lugar ideal de la inyección es el tejido celular subcutáneo de la cintura abdominal antero lateral y postero lateral.</a:t>
            </a:r>
            <a:br>
              <a:rPr kumimoji="0" lang="es-PY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es-PY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Alternar el lado derecho y el izquierdo.</a:t>
            </a:r>
            <a:endParaRPr kumimoji="0" lang="es-PY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611560" y="5661248"/>
            <a:ext cx="20229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Y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P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436096" y="2924944"/>
            <a:ext cx="228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Y" sz="14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Siempre se debe aplicar la inyección con el paciente acostado</a:t>
            </a:r>
            <a:endParaRPr lang="es-PY" b="1" dirty="0">
              <a:solidFill>
                <a:srgbClr val="FFFF00"/>
              </a:solidFill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899592" y="2780928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Y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Y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Quitar el capuchón de protección.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Y" sz="12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PY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No purgar las jeringas pre llenadas,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Y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pues vienen listas para usar.</a:t>
            </a:r>
            <a:endParaRPr kumimoji="0" lang="es-PY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pic>
        <p:nvPicPr>
          <p:cNvPr id="25" name="24 Imagen" descr="http://www.fisterra.com/material/tecnicas/parenteral/images/SCUn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89040"/>
            <a:ext cx="324993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8" descr="http://www.facmed.unam.mx/bmnd/plm_2k8/src/prods/tablas/34170i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2568302" cy="2405235"/>
          </a:xfrm>
          <a:prstGeom prst="rect">
            <a:avLst/>
          </a:prstGeom>
          <a:noFill/>
        </p:spPr>
      </p:pic>
      <p:pic>
        <p:nvPicPr>
          <p:cNvPr id="5" name="Imagen 89" descr="http://www.facmed.unam.mx/bmnd/plm_2k8/src/prods/tablas/34170i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453" y="4221088"/>
            <a:ext cx="2488408" cy="2448272"/>
          </a:xfrm>
          <a:prstGeom prst="rect">
            <a:avLst/>
          </a:prstGeom>
          <a:noFill/>
        </p:spPr>
      </p:pic>
      <p:pic>
        <p:nvPicPr>
          <p:cNvPr id="6" name="Imagen 90" descr="http://www.facmed.unam.mx/bmnd/plm_2k8/src/prods/tablas/34170i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581128"/>
            <a:ext cx="2217787" cy="2060621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5004048" y="3212976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PY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Introducir la aguja verticalmente en todo su largo, sobre el espesor de pliegue cutáneo.</a:t>
            </a:r>
            <a:endParaRPr lang="es-PY" b="1" dirty="0" smtClean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987824" y="4437112"/>
            <a:ext cx="1872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PY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Mantener el pliegue cutáneo durante toda la aplicación.</a:t>
            </a:r>
            <a:br>
              <a:rPr lang="es-PY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</a:br>
            <a:r>
              <a:rPr lang="es-PY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Inyectar lentamente sin soltarlo.</a:t>
            </a:r>
            <a:endParaRPr lang="es-PY" b="1" dirty="0" smtClean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524328" y="5085184"/>
            <a:ext cx="1403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No frotar el sitio de la inyección</a:t>
            </a:r>
            <a:endParaRPr lang="es-PY" dirty="0"/>
          </a:p>
        </p:txBody>
      </p:sp>
      <p:pic>
        <p:nvPicPr>
          <p:cNvPr id="10" name="Imagen 87" descr="http://www.facmed.unam.mx/bmnd/plm_2k8/src/prods/tablas/34170i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20688"/>
            <a:ext cx="2664296" cy="2533265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323528" y="3356992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PY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Tomar un pliegue cutáneo entre el pulgar y el índice.</a:t>
            </a:r>
            <a:endParaRPr lang="es-PY" b="1" dirty="0" smtClean="0">
              <a:solidFill>
                <a:srgbClr val="FFFF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548680"/>
            <a:ext cx="86264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MX" sz="4200" b="1" dirty="0">
                <a:solidFill>
                  <a:srgbClr val="EAAF3A"/>
                </a:solidFill>
              </a:rPr>
              <a:t>ANTICOAGULANTES ORALES</a:t>
            </a:r>
            <a:endParaRPr lang="es-ES" sz="4200" b="1" dirty="0">
              <a:solidFill>
                <a:srgbClr val="EAAF3A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191683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MX" sz="2800" b="1" dirty="0">
                <a:solidFill>
                  <a:srgbClr val="FFFF00"/>
                </a:solidFill>
              </a:rPr>
              <a:t>Interfieren en forma competitiva con la vitamina </a:t>
            </a:r>
            <a:r>
              <a:rPr lang="es-MX" sz="2800" b="1" dirty="0" smtClean="0">
                <a:solidFill>
                  <a:srgbClr val="FFFF00"/>
                </a:solidFill>
              </a:rPr>
              <a:t>K</a:t>
            </a:r>
            <a:endParaRPr lang="es-MX" sz="28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ES_tradnl" sz="2800" b="1" dirty="0">
                <a:solidFill>
                  <a:srgbClr val="FFFF00"/>
                </a:solidFill>
              </a:rPr>
              <a:t>Interfieren  la  síntesis  normal  de  los factores  vitamino  k  dependientes, ya sean   procoagulantes   (II, VII, IX y X)   o anticoagulantes  (proteínas C y 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ES_tradnl" sz="2800" b="1" dirty="0" smtClean="0">
                <a:solidFill>
                  <a:srgbClr val="FFFF00"/>
                </a:solidFill>
              </a:rPr>
              <a:t>Cruzan  </a:t>
            </a:r>
            <a:r>
              <a:rPr lang="es-ES_tradnl" sz="2800" b="1" dirty="0">
                <a:solidFill>
                  <a:srgbClr val="FFFF00"/>
                </a:solidFill>
              </a:rPr>
              <a:t>la barrera placentaria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ES_tradnl" sz="2800" b="1" dirty="0">
                <a:solidFill>
                  <a:srgbClr val="FFFF00"/>
                </a:solidFill>
              </a:rPr>
              <a:t>Se excreta por la leche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ES_tradnl" sz="2800" b="1" dirty="0">
                <a:solidFill>
                  <a:srgbClr val="FFFF00"/>
                </a:solidFill>
              </a:rPr>
              <a:t>Administración vía oral y dosis única diaria</a:t>
            </a:r>
            <a:endParaRPr lang="es-E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277813"/>
            <a:ext cx="8686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MX" sz="4200" b="1" dirty="0">
                <a:solidFill>
                  <a:srgbClr val="EAAF3A"/>
                </a:solidFill>
              </a:rPr>
              <a:t>ANTICOAGULANTES ORALES</a:t>
            </a:r>
            <a:endParaRPr lang="es-ES" sz="4200" b="1" dirty="0">
              <a:solidFill>
                <a:srgbClr val="EAAF3A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S_tradnl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	</a:t>
            </a:r>
            <a:r>
              <a:rPr lang="es-ES_tradnl" sz="2400" b="1" dirty="0">
                <a:solidFill>
                  <a:srgbClr val="FFFF00"/>
                </a:solidFill>
              </a:rPr>
              <a:t>             Inicio	                 Duración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S_tradnl" sz="2400" b="1" dirty="0">
                <a:solidFill>
                  <a:srgbClr val="FFFF00"/>
                </a:solidFill>
              </a:rPr>
              <a:t>				         Acción (hs)	 de la Acción (d)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s-ES_tradnl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S_tradnl" sz="2400" b="1" dirty="0">
                <a:solidFill>
                  <a:srgbClr val="FFFF00"/>
                </a:solidFill>
              </a:rPr>
              <a:t>       FENCOPRUMAN         48 - 72		        7 - 14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s-ES_tradnl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S_tradnl" sz="2400" b="1" dirty="0">
                <a:solidFill>
                  <a:srgbClr val="FFFF00"/>
                </a:solidFill>
              </a:rPr>
              <a:t>      ACENOCUMAROL	36 - 48		      1 - 1 1/2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s-ES_tradnl" sz="24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s-ES_tradnl" sz="2400" b="1" dirty="0">
                <a:solidFill>
                  <a:srgbClr val="FFFF00"/>
                </a:solidFill>
              </a:rPr>
              <a:t>      WARFARINA	            36 - 72		         4 - 5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s-ES" sz="3200" b="0" dirty="0">
              <a:solidFill>
                <a:srgbClr val="33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39750" y="2781300"/>
            <a:ext cx="7620000" cy="0"/>
          </a:xfrm>
          <a:prstGeom prst="line">
            <a:avLst/>
          </a:prstGeom>
          <a:noFill/>
          <a:ln w="28575">
            <a:solidFill>
              <a:srgbClr val="EAAF3A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PY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39750" y="5373688"/>
            <a:ext cx="7620000" cy="0"/>
          </a:xfrm>
          <a:prstGeom prst="line">
            <a:avLst/>
          </a:prstGeom>
          <a:noFill/>
          <a:ln w="28575">
            <a:solidFill>
              <a:srgbClr val="EAAF3A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s-PY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842480"/>
          </a:xfrm>
          <a:noFill/>
          <a:ln>
            <a:noFill/>
          </a:ln>
          <a:effectLst/>
        </p:spPr>
        <p:txBody>
          <a:bodyPr/>
          <a:lstStyle/>
          <a:p>
            <a:pPr algn="ctr"/>
            <a:r>
              <a:rPr lang="es-PY" b="1" dirty="0" smtClean="0">
                <a:solidFill>
                  <a:srgbClr val="CC9900"/>
                </a:solidFill>
                <a:effectLst/>
                <a:latin typeface="Times New Roman" pitchFamily="18" charset="0"/>
                <a:cs typeface="Times New Roman" pitchFamily="18" charset="0"/>
              </a:rPr>
              <a:t>HEMOSTASIA NORMAL</a:t>
            </a:r>
            <a:endParaRPr lang="es-PY" b="1" dirty="0">
              <a:solidFill>
                <a:srgbClr val="CC99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7772400" cy="3240360"/>
          </a:xfrm>
        </p:spPr>
        <p:txBody>
          <a:bodyPr>
            <a:normAutofit/>
          </a:bodyPr>
          <a:lstStyle/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Hemostasia primaria: trombo plaquetario</a:t>
            </a: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None/>
            </a:pP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formado en el sitio de la lesión</a:t>
            </a: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None/>
            </a:pPr>
            <a:endParaRPr lang="es-MX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</a:pP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Hemostasia secundaria: acción del</a:t>
            </a: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None/>
            </a:pP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sistema plasmático de la coagulación</a:t>
            </a:r>
          </a:p>
          <a:p>
            <a:pPr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786392"/>
          </a:xfrm>
        </p:spPr>
        <p:txBody>
          <a:bodyPr/>
          <a:lstStyle/>
          <a:p>
            <a:pPr algn="ctr"/>
            <a:r>
              <a:rPr lang="es-PY" sz="4000" dirty="0" smtClean="0">
                <a:solidFill>
                  <a:srgbClr val="EAAF3A"/>
                </a:solidFill>
                <a:effectLst/>
                <a:latin typeface="+mn-lt"/>
              </a:rPr>
              <a:t>ANTICOAGULANTES ORALES</a:t>
            </a:r>
            <a:endParaRPr lang="es-PY" sz="4000" dirty="0">
              <a:solidFill>
                <a:srgbClr val="EAAF3A"/>
              </a:solidFill>
              <a:effectLst/>
              <a:latin typeface="+mn-lt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8136904" cy="432048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sz="3200" b="1" dirty="0" smtClean="0">
                <a:solidFill>
                  <a:srgbClr val="FFFF00"/>
                </a:solidFill>
              </a:rPr>
              <a:t> Valorar coagulación previa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sz="3200" b="1" dirty="0" smtClean="0">
                <a:solidFill>
                  <a:srgbClr val="FFFF00"/>
                </a:solidFill>
              </a:rPr>
              <a:t> Administración diaria a la misma hora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sz="3200" b="1" dirty="0" smtClean="0">
                <a:solidFill>
                  <a:srgbClr val="FFFF00"/>
                </a:solidFill>
              </a:rPr>
              <a:t> Controles de laboratorio diario hasta regular</a:t>
            </a:r>
          </a:p>
          <a:p>
            <a:pPr>
              <a:buClr>
                <a:srgbClr val="EAAF3A"/>
              </a:buClr>
              <a:buSzPct val="90000"/>
            </a:pPr>
            <a:r>
              <a:rPr lang="es-PY" sz="3200" b="1" dirty="0" smtClean="0">
                <a:solidFill>
                  <a:srgbClr val="FFFF00"/>
                </a:solidFill>
              </a:rPr>
              <a:t>    dosis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sz="3200" b="1" dirty="0" smtClean="0">
                <a:solidFill>
                  <a:srgbClr val="FFFF00"/>
                </a:solidFill>
              </a:rPr>
              <a:t> Si ocurre un error en la administración informe al </a:t>
            </a:r>
          </a:p>
          <a:p>
            <a:pPr>
              <a:buClr>
                <a:srgbClr val="EAAF3A"/>
              </a:buClr>
              <a:buSzPct val="90000"/>
            </a:pPr>
            <a:r>
              <a:rPr lang="es-PY" sz="3200" b="1" dirty="0" smtClean="0">
                <a:solidFill>
                  <a:srgbClr val="FFFF00"/>
                </a:solidFill>
              </a:rPr>
              <a:t>    médico sin tomar otras medidas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sz="3200" b="1" dirty="0" smtClean="0">
                <a:solidFill>
                  <a:srgbClr val="FFFF00"/>
                </a:solidFill>
              </a:rPr>
              <a:t> En caso de procedimientos programados, suspender</a:t>
            </a:r>
          </a:p>
          <a:p>
            <a:pPr>
              <a:buClr>
                <a:srgbClr val="EAAF3A"/>
              </a:buClr>
              <a:buSzPct val="90000"/>
            </a:pPr>
            <a:r>
              <a:rPr lang="es-PY" sz="3200" b="1" dirty="0" smtClean="0">
                <a:solidFill>
                  <a:srgbClr val="FFFF00"/>
                </a:solidFill>
              </a:rPr>
              <a:t>    la medicación 2 a 4 días previos</a:t>
            </a:r>
          </a:p>
          <a:p>
            <a:pPr>
              <a:buClr>
                <a:srgbClr val="EAAF3A"/>
              </a:buClr>
              <a:buSzPct val="90000"/>
              <a:buFont typeface="Wingdings" pitchFamily="2" charset="2"/>
              <a:buChar char="Ø"/>
            </a:pPr>
            <a:r>
              <a:rPr lang="es-PY" sz="3200" b="1" dirty="0" smtClean="0">
                <a:solidFill>
                  <a:srgbClr val="FFFF00"/>
                </a:solidFill>
              </a:rPr>
              <a:t> No aplicar inyecciones IM</a:t>
            </a:r>
          </a:p>
          <a:p>
            <a:pPr>
              <a:buClr>
                <a:srgbClr val="EAAF3A"/>
              </a:buClr>
              <a:buSzPct val="90000"/>
            </a:pPr>
            <a:endParaRPr lang="es-PY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2400" cy="816120"/>
          </a:xfrm>
        </p:spPr>
        <p:txBody>
          <a:bodyPr/>
          <a:lstStyle/>
          <a:p>
            <a:pPr algn="ctr"/>
            <a:r>
              <a:rPr lang="es-PY" dirty="0" smtClean="0">
                <a:solidFill>
                  <a:srgbClr val="EAAF3A"/>
                </a:solidFill>
                <a:effectLst/>
                <a:latin typeface="+mn-lt"/>
              </a:rPr>
              <a:t>HEMOFILIA</a:t>
            </a:r>
            <a:endParaRPr lang="es-PY" dirty="0">
              <a:solidFill>
                <a:srgbClr val="EAAF3A"/>
              </a:solidFill>
              <a:effectLst/>
              <a:latin typeface="+mn-lt"/>
            </a:endParaRPr>
          </a:p>
        </p:txBody>
      </p:sp>
      <p:pic>
        <p:nvPicPr>
          <p:cNvPr id="4" name="Picture 2" descr="https://lh5.googleusercontent.com/-YeIOms3e53U/TXa8PDHmGjI/AAAAAAAAAIk/ODrDZJ0QTRE/s400/concep-bas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804794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 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827584" y="692696"/>
            <a:ext cx="6984776" cy="18002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s-PY" sz="8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cs typeface="Times New Roman"/>
              </a:rPr>
              <a:t>Muchas gracias</a:t>
            </a:r>
            <a:endParaRPr lang="es-PY" sz="8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362456"/>
          </a:xfrm>
          <a:noFill/>
          <a:ln>
            <a:noFill/>
          </a:ln>
          <a:effectLst/>
        </p:spPr>
        <p:txBody>
          <a:bodyPr/>
          <a:lstStyle/>
          <a:p>
            <a:pPr algn="ctr"/>
            <a:r>
              <a:rPr lang="es-ES_tradnl" sz="4000" dirty="0" smtClean="0">
                <a:solidFill>
                  <a:srgbClr val="CC9900"/>
                </a:solidFill>
                <a:effectLst/>
                <a:latin typeface="+mn-lt"/>
              </a:rPr>
              <a:t>FORMACIÓN DEL TROMBO PLAQUETARIO</a:t>
            </a:r>
            <a:endParaRPr lang="es-PY" sz="4000" dirty="0">
              <a:solidFill>
                <a:srgbClr val="CC9900"/>
              </a:solidFill>
              <a:effectLst/>
              <a:latin typeface="+mn-lt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530352" y="2060848"/>
            <a:ext cx="7772400" cy="4608512"/>
          </a:xfrm>
        </p:spPr>
        <p:txBody>
          <a:bodyPr/>
          <a:lstStyle/>
          <a:p>
            <a:endParaRPr lang="es-PY" dirty="0" smtClean="0"/>
          </a:p>
          <a:p>
            <a:pPr>
              <a:lnSpc>
                <a:spcPct val="140000"/>
              </a:lnSpc>
              <a:defRPr/>
            </a:pPr>
            <a:endParaRPr lang="es-ES_tradnl" sz="2400" b="1" dirty="0" smtClean="0">
              <a:solidFill>
                <a:srgbClr val="33CC33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2204864"/>
            <a:ext cx="7560840" cy="427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s-ES_tradnl" b="1" dirty="0" smtClean="0">
                <a:solidFill>
                  <a:srgbClr val="33CC33"/>
                </a:solidFill>
              </a:rPr>
              <a:t>		              </a:t>
            </a:r>
            <a:r>
              <a:rPr lang="es-ES_tradnl" b="1" dirty="0" smtClean="0">
                <a:solidFill>
                  <a:srgbClr val="FFFF00"/>
                </a:solidFill>
              </a:rPr>
              <a:t>PLAQUETAS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s-ES_tradnl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s-ES_tradnl" b="1" dirty="0" smtClean="0">
                <a:solidFill>
                  <a:srgbClr val="FFFF00"/>
                </a:solidFill>
              </a:rPr>
              <a:t>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s-ES_tradnl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s-ES_tradnl" b="1" dirty="0" smtClean="0">
                <a:solidFill>
                  <a:srgbClr val="FFFF00"/>
                </a:solidFill>
              </a:rPr>
              <a:t>COLÁGENO		    		     MICROFIBRILLAS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s-ES_tradnl" b="1" dirty="0" smtClean="0">
                <a:solidFill>
                  <a:srgbClr val="FFFF00"/>
                </a:solidFill>
              </a:rPr>
              <a:t>    				    		  						                    SUBENDOTELIALES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s-ES_tradnl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s-ES_tradnl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Monotype Sorts" pitchFamily="2" charset="2"/>
              <a:buNone/>
              <a:defRPr/>
            </a:pPr>
            <a:r>
              <a:rPr lang="es-ES_tradnl" b="1" dirty="0" smtClean="0">
                <a:solidFill>
                  <a:srgbClr val="FFFF00"/>
                </a:solidFill>
              </a:rPr>
              <a:t>			ADHESIÓN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s-ES_tradnl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s-ES_tradnl" b="1" dirty="0" smtClean="0">
              <a:solidFill>
                <a:srgbClr val="FFFF00"/>
              </a:solidFill>
            </a:endParaRPr>
          </a:p>
          <a:p>
            <a:pPr>
              <a:lnSpc>
                <a:spcPct val="140000"/>
              </a:lnSpc>
              <a:buFont typeface="Monotype Sorts" pitchFamily="2" charset="2"/>
              <a:buNone/>
              <a:defRPr/>
            </a:pPr>
            <a:r>
              <a:rPr lang="es-ES_tradnl" b="1" dirty="0" smtClean="0">
                <a:solidFill>
                  <a:srgbClr val="FFFF00"/>
                </a:solidFill>
              </a:rPr>
              <a:t>			LIBERACIÓN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s-ES_tradnl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s-ES_tradnl" b="1" dirty="0" smtClean="0">
              <a:solidFill>
                <a:srgbClr val="FFFF00"/>
              </a:solidFill>
            </a:endParaRPr>
          </a:p>
          <a:p>
            <a:pPr>
              <a:buFont typeface="Monotype Sorts" pitchFamily="2" charset="2"/>
              <a:buNone/>
              <a:defRPr/>
            </a:pPr>
            <a:r>
              <a:rPr lang="es-ES_tradnl" b="1" dirty="0" smtClean="0">
                <a:solidFill>
                  <a:srgbClr val="FFFF00"/>
                </a:solidFill>
              </a:rPr>
              <a:t>			AGREGACIÓN</a:t>
            </a:r>
          </a:p>
          <a:p>
            <a:pPr>
              <a:lnSpc>
                <a:spcPct val="80000"/>
              </a:lnSpc>
              <a:defRPr/>
            </a:pPr>
            <a:endParaRPr lang="es-ES" dirty="0" smtClean="0">
              <a:solidFill>
                <a:srgbClr val="FFFF00"/>
              </a:solidFill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rot="10800000" flipV="1">
            <a:off x="2267744" y="2492896"/>
            <a:ext cx="1152128" cy="720080"/>
          </a:xfrm>
          <a:prstGeom prst="straightConnector1">
            <a:avLst/>
          </a:prstGeom>
          <a:ln w="19050">
            <a:solidFill>
              <a:srgbClr val="CC99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H="1">
            <a:off x="4896036" y="2528900"/>
            <a:ext cx="864096" cy="792088"/>
          </a:xfrm>
          <a:prstGeom prst="straightConnector1">
            <a:avLst/>
          </a:prstGeom>
          <a:ln w="19050">
            <a:solidFill>
              <a:srgbClr val="CC99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2267744" y="3356992"/>
            <a:ext cx="1512168" cy="936104"/>
          </a:xfrm>
          <a:prstGeom prst="straightConnector1">
            <a:avLst/>
          </a:prstGeom>
          <a:ln w="19050">
            <a:solidFill>
              <a:srgbClr val="CC99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0800000" flipV="1">
            <a:off x="4788024" y="3573016"/>
            <a:ext cx="864096" cy="720080"/>
          </a:xfrm>
          <a:prstGeom prst="straightConnector1">
            <a:avLst/>
          </a:prstGeom>
          <a:ln w="19050">
            <a:solidFill>
              <a:srgbClr val="CC99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5400000">
            <a:off x="4103948" y="4905164"/>
            <a:ext cx="504056" cy="1588"/>
          </a:xfrm>
          <a:prstGeom prst="straightConnector1">
            <a:avLst/>
          </a:prstGeom>
          <a:ln w="19050">
            <a:solidFill>
              <a:srgbClr val="CC99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5400000">
            <a:off x="4104742" y="5696458"/>
            <a:ext cx="504056" cy="1588"/>
          </a:xfrm>
          <a:prstGeom prst="straightConnector1">
            <a:avLst/>
          </a:prstGeom>
          <a:ln w="19050">
            <a:solidFill>
              <a:srgbClr val="CC99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1074424"/>
          </a:xfrm>
        </p:spPr>
        <p:txBody>
          <a:bodyPr/>
          <a:lstStyle/>
          <a:p>
            <a:pPr algn="ctr"/>
            <a:r>
              <a:rPr lang="es-PY" sz="4400" dirty="0" smtClean="0">
                <a:solidFill>
                  <a:srgbClr val="CC9900"/>
                </a:solidFill>
                <a:effectLst/>
                <a:latin typeface="+mn-lt"/>
              </a:rPr>
              <a:t>COAGULACIÓN</a:t>
            </a:r>
            <a:endParaRPr lang="es-PY" sz="4400" dirty="0">
              <a:solidFill>
                <a:srgbClr val="CC9900"/>
              </a:solidFill>
              <a:effectLst/>
              <a:latin typeface="+mn-lt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79512" y="2204864"/>
            <a:ext cx="7772400" cy="4495800"/>
          </a:xfrm>
          <a:prstGeom prst="rect">
            <a:avLst/>
          </a:prstGeom>
        </p:spPr>
        <p:txBody>
          <a:bodyPr vert="horz" lIns="92075" tIns="46038" rIns="92075" bIns="46038" anchor="t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lang="es-ES_tradnl" sz="2200" dirty="0" smtClean="0"/>
              <a:t>	</a:t>
            </a:r>
            <a:r>
              <a:rPr kumimoji="0" lang="es-ES_tradn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Activa				                                        T. Tisular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Vía Intrínseca				                                  V. Extrínseca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lang="es-ES_tradnl" sz="1400" b="1" dirty="0" smtClean="0">
                <a:solidFill>
                  <a:srgbClr val="FFFF00"/>
                </a:solidFill>
              </a:rPr>
              <a:t>	            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lang="es-ES_tradnl" sz="1400" b="1" dirty="0" smtClean="0">
                <a:solidFill>
                  <a:srgbClr val="FFFF00"/>
                </a:solidFill>
              </a:rPr>
              <a:t>	                     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			                     							     		          VII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                 IX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r>
              <a:rPr kumimoji="0" lang="es-ES_tradnl" sz="1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VIII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  VIA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COMÚN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    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    X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     V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lang="es-ES_tradnl" sz="1400" b="1" dirty="0" smtClean="0">
                <a:solidFill>
                  <a:srgbClr val="FFFF00"/>
                </a:solidFill>
              </a:rPr>
              <a:t>             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PROTROMBINA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endParaRPr kumimoji="0" lang="es-ES_tradnl" sz="1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lang="es-ES_tradnl" sz="1400" b="1" dirty="0" smtClean="0">
                <a:solidFill>
                  <a:srgbClr val="FFFF00"/>
                </a:solidFill>
              </a:rPr>
              <a:t>     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Monotype Sorts" pitchFamily="2" charset="2"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67544" y="2708920"/>
            <a:ext cx="1872208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084168" y="2636912"/>
            <a:ext cx="1512168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67544" y="2708920"/>
            <a:ext cx="1296144" cy="1584176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339752" y="2708920"/>
            <a:ext cx="1080120" cy="1224136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763688" y="4293096"/>
            <a:ext cx="1224136" cy="432048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2987824" y="3933056"/>
            <a:ext cx="432048" cy="792088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755576" y="3068960"/>
            <a:ext cx="1872208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5364088" y="2636912"/>
            <a:ext cx="720080" cy="1296144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6732240" y="2636912"/>
            <a:ext cx="864096" cy="1656184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913438" y="2971800"/>
            <a:ext cx="1524000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364088" y="3933056"/>
            <a:ext cx="504056" cy="576064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5868144" y="4293096"/>
            <a:ext cx="864096" cy="216024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491880" y="4221088"/>
            <a:ext cx="1728192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>
              <a:ln>
                <a:solidFill>
                  <a:srgbClr val="CC9900"/>
                </a:solidFill>
              </a:ln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3475038" y="4221088"/>
            <a:ext cx="16842" cy="1646312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5220072" y="4221088"/>
            <a:ext cx="0" cy="1728192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475038" y="5867400"/>
            <a:ext cx="914400" cy="45720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4389438" y="5949280"/>
            <a:ext cx="830634" cy="37532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3491880" y="4869160"/>
            <a:ext cx="1728192" cy="0"/>
          </a:xfrm>
          <a:prstGeom prst="lin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PY"/>
          </a:p>
        </p:txBody>
      </p:sp>
      <p:sp>
        <p:nvSpPr>
          <p:cNvPr id="28" name="27 CuadroTexto"/>
          <p:cNvSpPr txBox="1"/>
          <p:nvPr/>
        </p:nvSpPr>
        <p:spPr>
          <a:xfrm>
            <a:off x="3851920" y="64886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b="1" dirty="0" smtClean="0">
                <a:solidFill>
                  <a:srgbClr val="FFFF00"/>
                </a:solidFill>
              </a:rPr>
              <a:t>FIBRINA</a:t>
            </a:r>
            <a:endParaRPr lang="es-PY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362456"/>
          </a:xfrm>
        </p:spPr>
        <p:txBody>
          <a:bodyPr/>
          <a:lstStyle/>
          <a:p>
            <a:pPr algn="ctr"/>
            <a:r>
              <a:rPr lang="es-PY" sz="4400" dirty="0" smtClean="0">
                <a:solidFill>
                  <a:srgbClr val="CC9900"/>
                </a:solidFill>
                <a:effectLst/>
                <a:latin typeface="+mn-lt"/>
              </a:rPr>
              <a:t>PRUEBAS DE COAGULACIÓN</a:t>
            </a:r>
            <a:endParaRPr lang="es-PY" sz="4400" dirty="0">
              <a:solidFill>
                <a:srgbClr val="CC9900"/>
              </a:solidFill>
              <a:effectLst/>
              <a:latin typeface="+mn-lt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7772400" cy="4176464"/>
          </a:xfrm>
        </p:spPr>
        <p:txBody>
          <a:bodyPr>
            <a:normAutofit/>
          </a:bodyPr>
          <a:lstStyle/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s-ES" sz="2800" b="1" dirty="0" smtClean="0">
                <a:solidFill>
                  <a:srgbClr val="FFFF00"/>
                </a:solidFill>
              </a:rPr>
              <a:t>VASCULAR: Vasoconstricción </a:t>
            </a:r>
            <a:r>
              <a:rPr lang="es-MX" sz="2800" b="1" dirty="0" smtClean="0">
                <a:solidFill>
                  <a:srgbClr val="FFFF00"/>
                </a:solidFill>
              </a:rPr>
              <a:t>y resistencia </a:t>
            </a:r>
          </a:p>
          <a:p>
            <a:pPr>
              <a:buClr>
                <a:srgbClr val="CC9900"/>
              </a:buClr>
              <a:buSzPct val="90000"/>
              <a:defRPr/>
            </a:pPr>
            <a:r>
              <a:rPr lang="es-MX" sz="2800" b="1" dirty="0" smtClean="0">
                <a:solidFill>
                  <a:srgbClr val="FFFF00"/>
                </a:solidFill>
              </a:rPr>
              <a:t>  		       vascular</a:t>
            </a:r>
            <a:endParaRPr lang="es-ES" sz="2800" b="1" dirty="0" smtClean="0">
              <a:solidFill>
                <a:srgbClr val="FFFF00"/>
              </a:solidFill>
            </a:endParaRP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endParaRPr lang="es-ES" sz="2800" b="1" dirty="0" smtClean="0">
              <a:solidFill>
                <a:srgbClr val="FFFF00"/>
              </a:solidFill>
            </a:endParaRP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s-ES" sz="2800" b="1" dirty="0" smtClean="0">
                <a:solidFill>
                  <a:srgbClr val="FFFF00"/>
                </a:solidFill>
              </a:rPr>
              <a:t>PLAQUETARIA: </a:t>
            </a:r>
            <a:r>
              <a:rPr lang="es-MX" sz="2800" b="1" dirty="0" smtClean="0">
                <a:solidFill>
                  <a:srgbClr val="FFFF00"/>
                </a:solidFill>
              </a:rPr>
              <a:t>número, </a:t>
            </a:r>
            <a:r>
              <a:rPr lang="es-ES" sz="2800" b="1" dirty="0" smtClean="0">
                <a:solidFill>
                  <a:srgbClr val="FFFF00"/>
                </a:solidFill>
              </a:rPr>
              <a:t>adhesión y </a:t>
            </a:r>
          </a:p>
          <a:p>
            <a:pPr>
              <a:buClr>
                <a:srgbClr val="CC9900"/>
              </a:buClr>
              <a:buSzPct val="90000"/>
              <a:defRPr/>
            </a:pPr>
            <a:r>
              <a:rPr lang="es-ES" sz="2800" b="1" dirty="0" smtClean="0">
                <a:solidFill>
                  <a:srgbClr val="FFFF00"/>
                </a:solidFill>
              </a:rPr>
              <a:t>                                   </a:t>
            </a:r>
            <a:r>
              <a:rPr lang="es-MX" sz="2800" b="1" dirty="0" smtClean="0">
                <a:solidFill>
                  <a:srgbClr val="FFFF00"/>
                </a:solidFill>
              </a:rPr>
              <a:t>agregación</a:t>
            </a:r>
          </a:p>
          <a:p>
            <a:pPr>
              <a:buClr>
                <a:srgbClr val="CC9900"/>
              </a:buClr>
              <a:buSzPct val="90000"/>
              <a:defRPr/>
            </a:pPr>
            <a:r>
              <a:rPr lang="es-MX" sz="2800" b="1" dirty="0" smtClean="0">
                <a:solidFill>
                  <a:srgbClr val="FFFF00"/>
                </a:solidFill>
              </a:rPr>
              <a:t>			</a:t>
            </a:r>
            <a:endParaRPr lang="es-ES" sz="2800" b="1" dirty="0" smtClean="0">
              <a:solidFill>
                <a:srgbClr val="FFFF00"/>
              </a:solidFill>
            </a:endParaRP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s-ES" sz="2800" b="1" dirty="0" smtClean="0">
                <a:solidFill>
                  <a:srgbClr val="FFFF00"/>
                </a:solidFill>
              </a:rPr>
              <a:t> PLASM</a:t>
            </a:r>
            <a:r>
              <a:rPr lang="es-MX" sz="2800" b="1" dirty="0" smtClean="0">
                <a:solidFill>
                  <a:srgbClr val="FFFF00"/>
                </a:solidFill>
              </a:rPr>
              <a:t>Á</a:t>
            </a:r>
            <a:r>
              <a:rPr lang="es-ES" sz="2800" b="1" dirty="0" smtClean="0">
                <a:solidFill>
                  <a:srgbClr val="FFFF00"/>
                </a:solidFill>
              </a:rPr>
              <a:t>TICOS: los </a:t>
            </a:r>
            <a:r>
              <a:rPr lang="es-MX" sz="2800" b="1" dirty="0" smtClean="0">
                <a:solidFill>
                  <a:srgbClr val="FFFF00"/>
                </a:solidFill>
              </a:rPr>
              <a:t>factores de </a:t>
            </a:r>
            <a:r>
              <a:rPr lang="es-ES" sz="2800" b="1" dirty="0" smtClean="0">
                <a:solidFill>
                  <a:srgbClr val="FFFF00"/>
                </a:solidFill>
              </a:rPr>
              <a:t>coagulación</a:t>
            </a:r>
          </a:p>
          <a:p>
            <a:endParaRPr lang="es-P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1074424"/>
          </a:xfrm>
        </p:spPr>
        <p:txBody>
          <a:bodyPr/>
          <a:lstStyle/>
          <a:p>
            <a:pPr algn="ctr"/>
            <a:r>
              <a:rPr lang="es-PY" sz="4400" dirty="0" smtClean="0">
                <a:solidFill>
                  <a:srgbClr val="CC9900"/>
                </a:solidFill>
                <a:effectLst/>
                <a:latin typeface="+mn-lt"/>
              </a:rPr>
              <a:t>HEMOSTASIA PRIMARIA</a:t>
            </a:r>
            <a:endParaRPr lang="es-PY" sz="4400" dirty="0">
              <a:solidFill>
                <a:srgbClr val="CC9900"/>
              </a:solidFill>
              <a:effectLst/>
              <a:latin typeface="+mn-lt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03648" y="2708920"/>
            <a:ext cx="6057872" cy="3676664"/>
          </a:xfrm>
        </p:spPr>
        <p:txBody>
          <a:bodyPr>
            <a:normAutofit/>
          </a:bodyPr>
          <a:lstStyle/>
          <a:p>
            <a:pPr lvl="2"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s-ES_tradnl" sz="3200" b="1" dirty="0" smtClean="0">
                <a:solidFill>
                  <a:srgbClr val="FFFF00"/>
                </a:solidFill>
              </a:rPr>
              <a:t>T.  de sangría</a:t>
            </a:r>
          </a:p>
          <a:p>
            <a:pPr lvl="2"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s-ES_tradnl" sz="3200" b="1" dirty="0" smtClean="0">
                <a:solidFill>
                  <a:srgbClr val="FFFF00"/>
                </a:solidFill>
              </a:rPr>
              <a:t> Recuento de plaquetas</a:t>
            </a:r>
          </a:p>
          <a:p>
            <a:pPr lvl="2"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s-ES_tradnl" sz="3200" b="1" dirty="0" smtClean="0">
                <a:solidFill>
                  <a:srgbClr val="FFFF00"/>
                </a:solidFill>
              </a:rPr>
              <a:t> Adhesividad plaquetaria</a:t>
            </a:r>
          </a:p>
          <a:p>
            <a:pPr lvl="2"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s-ES_tradnl" sz="3200" b="1" dirty="0" smtClean="0">
                <a:solidFill>
                  <a:srgbClr val="FFFF00"/>
                </a:solidFill>
              </a:rPr>
              <a:t> Agregación plaquetaria</a:t>
            </a:r>
          </a:p>
          <a:p>
            <a:pPr lvl="2"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s-ES_tradnl" sz="3200" b="1" dirty="0" smtClean="0">
                <a:solidFill>
                  <a:srgbClr val="FFFF00"/>
                </a:solidFill>
              </a:rPr>
              <a:t> Prueba del lazo</a:t>
            </a:r>
            <a:endParaRPr lang="es-ES" sz="3200" b="1" dirty="0" smtClean="0">
              <a:solidFill>
                <a:srgbClr val="FFFF00"/>
              </a:solidFill>
            </a:endParaRPr>
          </a:p>
          <a:p>
            <a:endParaRPr lang="es-P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24744"/>
            <a:ext cx="7772400" cy="1074424"/>
          </a:xfrm>
        </p:spPr>
        <p:txBody>
          <a:bodyPr/>
          <a:lstStyle/>
          <a:p>
            <a:pPr algn="ctr"/>
            <a:r>
              <a:rPr lang="es-PY" sz="4400" dirty="0" smtClean="0">
                <a:solidFill>
                  <a:srgbClr val="CC9900"/>
                </a:solidFill>
                <a:effectLst/>
                <a:latin typeface="+mn-lt"/>
              </a:rPr>
              <a:t>FASE  PLASMÁTICA</a:t>
            </a:r>
            <a:endParaRPr lang="es-PY" sz="4400" dirty="0">
              <a:solidFill>
                <a:srgbClr val="CC9900"/>
              </a:solidFill>
              <a:effectLst/>
              <a:latin typeface="+mn-lt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483768" y="2780928"/>
            <a:ext cx="3888432" cy="3096344"/>
          </a:xfrm>
        </p:spPr>
        <p:txBody>
          <a:bodyPr/>
          <a:lstStyle/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s-ES" sz="2400" b="1" dirty="0" smtClean="0">
                <a:solidFill>
                  <a:srgbClr val="FFFF00"/>
                </a:solidFill>
              </a:rPr>
              <a:t>TP</a:t>
            </a: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s-ES" sz="2400" b="1" dirty="0" smtClean="0">
                <a:solidFill>
                  <a:srgbClr val="FFFF00"/>
                </a:solidFill>
              </a:rPr>
              <a:t>TTPA</a:t>
            </a: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s-ES" sz="2400" b="1" dirty="0" smtClean="0">
                <a:solidFill>
                  <a:srgbClr val="FFFF00"/>
                </a:solidFill>
              </a:rPr>
              <a:t>TC</a:t>
            </a: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s-ES" sz="2400" b="1" dirty="0" smtClean="0">
                <a:solidFill>
                  <a:srgbClr val="FFFF00"/>
                </a:solidFill>
              </a:rPr>
              <a:t>FIBRINÓGENO</a:t>
            </a: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s-ES" sz="2400" b="1" dirty="0" smtClean="0">
                <a:solidFill>
                  <a:srgbClr val="FFFF00"/>
                </a:solidFill>
              </a:rPr>
              <a:t>DIMERO-d</a:t>
            </a: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Ø"/>
              <a:defRPr/>
            </a:pPr>
            <a:r>
              <a:rPr lang="es-ES" sz="2400" b="1" dirty="0" smtClean="0">
                <a:solidFill>
                  <a:srgbClr val="FFFF00"/>
                </a:solidFill>
              </a:rPr>
              <a:t>FACTORES: VIII - IX</a:t>
            </a:r>
          </a:p>
          <a:p>
            <a:pPr>
              <a:buSzPct val="90000"/>
              <a:defRPr/>
            </a:pPr>
            <a:endParaRPr lang="es-ES" sz="2400" b="1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815</Words>
  <Application>Microsoft Office PowerPoint</Application>
  <PresentationFormat>Presentación en pantalla (4:3)</PresentationFormat>
  <Paragraphs>223</Paragraphs>
  <Slides>42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Flujo</vt:lpstr>
      <vt:lpstr> PAUTAS EN EL CUIDADO DEL PACIENTE CON ALTERACIÓN EN LA COAGULACIÓN  </vt:lpstr>
      <vt:lpstr>HEMOSTASIA</vt:lpstr>
      <vt:lpstr>ETAPAS DE LA COAGULACIÓN</vt:lpstr>
      <vt:lpstr>HEMOSTASIA NORMAL</vt:lpstr>
      <vt:lpstr>FORMACIÓN DEL TROMBO PLAQUETARIO</vt:lpstr>
      <vt:lpstr>COAGULACIÓN</vt:lpstr>
      <vt:lpstr>PRUEBAS DE COAGULACIÓN</vt:lpstr>
      <vt:lpstr>HEMOSTASIA PRIMARIA</vt:lpstr>
      <vt:lpstr>FASE  PLASMÁTICA</vt:lpstr>
      <vt:lpstr>SÍNDROMES        HEMORRAGÍPAROS</vt:lpstr>
      <vt:lpstr>HEMORRAGIA CUTÁNEO MUCOSA</vt:lpstr>
      <vt:lpstr>HEMORRAGIA CUTÁNEO MUCOSA</vt:lpstr>
      <vt:lpstr>PETEQUIAS</vt:lpstr>
      <vt:lpstr>PETEQUIAS</vt:lpstr>
      <vt:lpstr>PETEQUIAS</vt:lpstr>
      <vt:lpstr>PETEQUIAS</vt:lpstr>
      <vt:lpstr>EQUIMOSIS</vt:lpstr>
      <vt:lpstr>EQUIMOSIS</vt:lpstr>
      <vt:lpstr>EQUIMOSIS</vt:lpstr>
      <vt:lpstr>EQUIMOSIS</vt:lpstr>
      <vt:lpstr>EQUIMOSIS</vt:lpstr>
      <vt:lpstr>HEMATOMA</vt:lpstr>
      <vt:lpstr>HEMATOMA</vt:lpstr>
      <vt:lpstr>HEMARTROSIS</vt:lpstr>
      <vt:lpstr>HEMARTROSIS</vt:lpstr>
      <vt:lpstr> PURPURA VASCULAR</vt:lpstr>
      <vt:lpstr>PURPURA  VASCULAR</vt:lpstr>
      <vt:lpstr>PURPURA  VASCULAR</vt:lpstr>
      <vt:lpstr>Diapositiva 29</vt:lpstr>
      <vt:lpstr>Diapositiva 30</vt:lpstr>
      <vt:lpstr>Diapositiva 31</vt:lpstr>
      <vt:lpstr>HEPARINA</vt:lpstr>
      <vt:lpstr>HEPARINA  NO FRACCIONADA</vt:lpstr>
      <vt:lpstr>HEPARINA DE BAJO PESO MOLECULAR</vt:lpstr>
      <vt:lpstr>H B P M  Aplicación</vt:lpstr>
      <vt:lpstr>Diapositiva 36</vt:lpstr>
      <vt:lpstr>Diapositiva 37</vt:lpstr>
      <vt:lpstr>Diapositiva 38</vt:lpstr>
      <vt:lpstr>Diapositiva 39</vt:lpstr>
      <vt:lpstr>ANTICOAGULANTES ORALES</vt:lpstr>
      <vt:lpstr>HEMOFILIA</vt:lpstr>
      <vt:lpstr>Diapositiva 42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EL TRATAMIENTO DE EBNFERMERIA</dc:title>
  <dc:creator>Familia Arce</dc:creator>
  <cp:lastModifiedBy>Usuario</cp:lastModifiedBy>
  <cp:revision>133</cp:revision>
  <dcterms:created xsi:type="dcterms:W3CDTF">2011-06-25T22:33:06Z</dcterms:created>
  <dcterms:modified xsi:type="dcterms:W3CDTF">2011-07-04T14:40:16Z</dcterms:modified>
</cp:coreProperties>
</file>