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D520400-46D4-4F77-AD61-E97497DAB1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8747CCC-52E4-4F35-B2FB-9E9FB52BA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400-46D4-4F77-AD61-E97497DAB1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7CCC-52E4-4F35-B2FB-9E9FB52BA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400-46D4-4F77-AD61-E97497DAB1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7CCC-52E4-4F35-B2FB-9E9FB52BA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D520400-46D4-4F77-AD61-E97497DAB1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7CCC-52E4-4F35-B2FB-9E9FB52BA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D520400-46D4-4F77-AD61-E97497DAB1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8747CCC-52E4-4F35-B2FB-9E9FB52BAE8A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520400-46D4-4F77-AD61-E97497DAB1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747CCC-52E4-4F35-B2FB-9E9FB52BA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D520400-46D4-4F77-AD61-E97497DAB1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8747CCC-52E4-4F35-B2FB-9E9FB52BA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400-46D4-4F77-AD61-E97497DAB1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7CCC-52E4-4F35-B2FB-9E9FB52BA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520400-46D4-4F77-AD61-E97497DAB1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747CCC-52E4-4F35-B2FB-9E9FB52BA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D520400-46D4-4F77-AD61-E97497DAB1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8747CCC-52E4-4F35-B2FB-9E9FB52BA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D520400-46D4-4F77-AD61-E97497DAB1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8747CCC-52E4-4F35-B2FB-9E9FB52BA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D520400-46D4-4F77-AD61-E97497DAB1B0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8747CCC-52E4-4F35-B2FB-9E9FB52BA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8400" y="381000"/>
            <a:ext cx="6165056" cy="1941513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latin typeface="BankGothic Lt BT" pitchFamily="34" charset="0"/>
              </a:rPr>
              <a:t>LEUCEMIAS </a:t>
            </a:r>
            <a:br>
              <a:rPr lang="en-US" sz="6000" b="1" dirty="0" smtClean="0">
                <a:solidFill>
                  <a:schemeClr val="tx1"/>
                </a:solidFill>
                <a:latin typeface="BankGothic Lt BT" pitchFamily="34" charset="0"/>
              </a:rPr>
            </a:br>
            <a:r>
              <a:rPr lang="en-US" sz="6000" b="1" dirty="0" smtClean="0">
                <a:solidFill>
                  <a:schemeClr val="tx1"/>
                </a:solidFill>
                <a:latin typeface="BankGothic Lt BT" pitchFamily="34" charset="0"/>
              </a:rPr>
              <a:t>AGUDAS</a:t>
            </a:r>
            <a:endParaRPr lang="en-US" sz="6000" b="1" dirty="0">
              <a:solidFill>
                <a:schemeClr val="tx1"/>
              </a:solidFill>
              <a:latin typeface="BankGothic L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81000"/>
            <a:ext cx="86868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nkGothic Lt BT" pitchFamily="34" charset="0"/>
              </a:rPr>
              <a:t>CUAL ES EL TRATAMIENTO?</a:t>
            </a:r>
            <a:endParaRPr lang="en-US" dirty="0">
              <a:latin typeface="BankGothic Lt B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en-US" sz="2400" dirty="0" smtClean="0"/>
              <a:t> &gt; </a:t>
            </a:r>
            <a:r>
              <a:rPr lang="en-US" sz="2400" dirty="0" err="1" smtClean="0"/>
              <a:t>Reposo</a:t>
            </a:r>
            <a:r>
              <a:rPr lang="en-US" sz="2400" dirty="0" smtClean="0"/>
              <a:t> </a:t>
            </a:r>
            <a:r>
              <a:rPr lang="en-US" sz="2400" dirty="0" err="1" smtClean="0"/>
              <a:t>absoluto</a:t>
            </a:r>
            <a:r>
              <a:rPr lang="en-US" sz="2400" dirty="0" smtClean="0"/>
              <a:t>, </a:t>
            </a:r>
            <a:r>
              <a:rPr lang="en-US" sz="2400" dirty="0" err="1" smtClean="0"/>
              <a:t>dieta</a:t>
            </a:r>
            <a:r>
              <a:rPr lang="en-US" sz="2400" dirty="0" smtClean="0"/>
              <a:t> </a:t>
            </a:r>
            <a:r>
              <a:rPr lang="en-US" sz="2400" dirty="0" err="1" smtClean="0"/>
              <a:t>blanda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&gt; Buena </a:t>
            </a:r>
            <a:r>
              <a:rPr lang="en-US" sz="2400" dirty="0" err="1" smtClean="0"/>
              <a:t>oxigenacion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&gt; </a:t>
            </a:r>
            <a:r>
              <a:rPr lang="en-US" sz="2400" dirty="0" err="1" smtClean="0"/>
              <a:t>Instalar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via </a:t>
            </a:r>
            <a:r>
              <a:rPr lang="en-US" sz="2400" dirty="0" err="1" smtClean="0"/>
              <a:t>venosa</a:t>
            </a:r>
            <a:endParaRPr lang="en-US" sz="2400" dirty="0" smtClean="0"/>
          </a:p>
          <a:p>
            <a:r>
              <a:rPr lang="en-US" dirty="0" err="1" smtClean="0"/>
              <a:t>Inespecifico</a:t>
            </a:r>
            <a:r>
              <a:rPr lang="en-US" dirty="0" smtClean="0"/>
              <a:t>:   </a:t>
            </a:r>
            <a:r>
              <a:rPr lang="en-US" sz="2400" dirty="0" smtClean="0"/>
              <a:t>&gt;</a:t>
            </a:r>
            <a:r>
              <a:rPr lang="en-US" dirty="0" smtClean="0"/>
              <a:t> </a:t>
            </a:r>
            <a:r>
              <a:rPr lang="en-US" sz="2400" dirty="0" err="1" smtClean="0"/>
              <a:t>Extraccion</a:t>
            </a:r>
            <a:r>
              <a:rPr lang="en-US" sz="2400" dirty="0" smtClean="0"/>
              <a:t> de </a:t>
            </a:r>
            <a:r>
              <a:rPr lang="en-US" sz="2400" dirty="0" err="1" smtClean="0"/>
              <a:t>sangre</a:t>
            </a:r>
            <a:r>
              <a:rPr lang="en-US" sz="2400" dirty="0" smtClean="0"/>
              <a:t> p/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                                 (no de la </a:t>
            </a:r>
            <a:r>
              <a:rPr lang="en-US" sz="2400" dirty="0" err="1" smtClean="0"/>
              <a:t>yugular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                                    &gt; Buena </a:t>
            </a:r>
            <a:r>
              <a:rPr lang="en-US" sz="2400" dirty="0" err="1" smtClean="0"/>
              <a:t>compresion</a:t>
            </a:r>
            <a:r>
              <a:rPr lang="en-US" sz="2400" dirty="0" smtClean="0"/>
              <a:t> en </a:t>
            </a:r>
            <a:r>
              <a:rPr lang="en-US" sz="2400" dirty="0" err="1" smtClean="0"/>
              <a:t>sitios</a:t>
            </a:r>
            <a:r>
              <a:rPr lang="en-US" sz="2400" dirty="0" smtClean="0"/>
              <a:t> de</a:t>
            </a:r>
          </a:p>
          <a:p>
            <a:pPr>
              <a:buNone/>
            </a:pPr>
            <a:r>
              <a:rPr lang="en-US" sz="2400" dirty="0" smtClean="0"/>
              <a:t>                                     </a:t>
            </a:r>
            <a:r>
              <a:rPr lang="en-US" sz="2400" dirty="0" err="1" smtClean="0"/>
              <a:t>venopuntura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                                &gt; Transfusion de G. </a:t>
            </a:r>
            <a:r>
              <a:rPr lang="en-US" sz="2400" dirty="0" err="1" smtClean="0"/>
              <a:t>Rojos</a:t>
            </a:r>
            <a:r>
              <a:rPr lang="en-US" sz="2400" dirty="0" smtClean="0"/>
              <a:t>, </a:t>
            </a:r>
            <a:r>
              <a:rPr lang="en-US" sz="2400" dirty="0" err="1" smtClean="0"/>
              <a:t>Plaquetas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&gt; Transfusion de plasma </a:t>
            </a:r>
          </a:p>
          <a:p>
            <a:pPr>
              <a:buNone/>
            </a:pPr>
            <a:r>
              <a:rPr lang="en-US" sz="2400" dirty="0" smtClean="0"/>
              <a:t>                                    &gt; Transfusion de </a:t>
            </a:r>
            <a:r>
              <a:rPr lang="en-US" sz="2400" dirty="0" err="1" smtClean="0"/>
              <a:t>crioprecipitado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/>
              <a:t>                                    &gt; </a:t>
            </a:r>
            <a:r>
              <a:rPr lang="en-US" sz="2400" dirty="0" err="1" smtClean="0"/>
              <a:t>Antibioticos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&gt; No </a:t>
            </a:r>
            <a:r>
              <a:rPr lang="en-US" sz="2400" dirty="0" err="1" smtClean="0"/>
              <a:t>inyecciones</a:t>
            </a:r>
            <a:r>
              <a:rPr lang="en-US" sz="2400" dirty="0" smtClean="0"/>
              <a:t>  I.M</a:t>
            </a:r>
          </a:p>
          <a:p>
            <a:pPr>
              <a:buNone/>
            </a:pPr>
            <a:r>
              <a:rPr lang="en-US" sz="2400" dirty="0" smtClean="0"/>
              <a:t>                                    &gt; No A.A.S</a:t>
            </a:r>
            <a:endParaRPr lang="en-US" sz="2400" dirty="0"/>
          </a:p>
        </p:txBody>
      </p:sp>
      <p:sp>
        <p:nvSpPr>
          <p:cNvPr id="4" name="3 Abrir llave"/>
          <p:cNvSpPr/>
          <p:nvPr/>
        </p:nvSpPr>
        <p:spPr>
          <a:xfrm>
            <a:off x="2895600" y="1524000"/>
            <a:ext cx="381000" cy="502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5921408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&gt; </a:t>
            </a:r>
            <a:r>
              <a:rPr lang="en-US" dirty="0" err="1" smtClean="0"/>
              <a:t>Quimioterapia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&gt; T. P. H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Especifico</a:t>
            </a:r>
            <a:r>
              <a:rPr lang="en-US" dirty="0" smtClean="0"/>
              <a:t>:  &gt; </a:t>
            </a:r>
            <a:r>
              <a:rPr lang="en-US" dirty="0" err="1" smtClean="0"/>
              <a:t>Tto</a:t>
            </a:r>
            <a:r>
              <a:rPr lang="en-US" dirty="0" smtClean="0"/>
              <a:t> “</a:t>
            </a:r>
            <a:r>
              <a:rPr lang="en-US" dirty="0" err="1" smtClean="0"/>
              <a:t>inteligente</a:t>
            </a:r>
            <a:r>
              <a:rPr lang="en-US" dirty="0" smtClean="0"/>
              <a:t>”: </a:t>
            </a:r>
          </a:p>
          <a:p>
            <a:pPr>
              <a:buNone/>
            </a:pPr>
            <a:r>
              <a:rPr lang="en-US" dirty="0" smtClean="0"/>
              <a:t>                                               *ATRA</a:t>
            </a:r>
          </a:p>
          <a:p>
            <a:pPr>
              <a:buNone/>
            </a:pPr>
            <a:r>
              <a:rPr lang="en-US" dirty="0" smtClean="0"/>
              <a:t>                                               *Ac </a:t>
            </a:r>
            <a:r>
              <a:rPr lang="en-US" dirty="0" err="1" smtClean="0"/>
              <a:t>Monoclonales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                                  (</a:t>
            </a:r>
            <a:r>
              <a:rPr lang="en-US" sz="2400" dirty="0" err="1" smtClean="0"/>
              <a:t>dirigidos</a:t>
            </a:r>
            <a:r>
              <a:rPr lang="en-US" sz="2400" dirty="0" smtClean="0"/>
              <a:t> a la </a:t>
            </a:r>
            <a:r>
              <a:rPr lang="en-US" sz="2400" dirty="0" err="1" smtClean="0"/>
              <a:t>alteracion</a:t>
            </a:r>
            <a:r>
              <a:rPr lang="en-US" sz="2400" dirty="0" smtClean="0"/>
              <a:t> molecular)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3 Abrir llave"/>
          <p:cNvSpPr/>
          <p:nvPr/>
        </p:nvSpPr>
        <p:spPr>
          <a:xfrm>
            <a:off x="2971800" y="762000"/>
            <a:ext cx="381000" cy="3657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1437926"/>
          </a:xfrm>
        </p:spPr>
        <p:txBody>
          <a:bodyPr/>
          <a:lstStyle/>
          <a:p>
            <a:r>
              <a:rPr lang="en-US" dirty="0" smtClean="0">
                <a:latin typeface="BankGothic Lt BT" pitchFamily="34" charset="0"/>
              </a:rPr>
              <a:t>CUAL ES EL PRONOSTICO?</a:t>
            </a:r>
            <a:endParaRPr lang="en-US" dirty="0">
              <a:latin typeface="BankGothic Lt B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 lnSpcReduction="10000"/>
          </a:bodyPr>
          <a:lstStyle/>
          <a:p>
            <a:r>
              <a:rPr lang="en-US" u="sng" dirty="0" err="1" smtClean="0"/>
              <a:t>Hace</a:t>
            </a:r>
            <a:r>
              <a:rPr lang="en-US" u="sng" dirty="0" smtClean="0"/>
              <a:t> </a:t>
            </a:r>
            <a:r>
              <a:rPr lang="en-US" u="sng" dirty="0" err="1" smtClean="0"/>
              <a:t>unos</a:t>
            </a:r>
            <a:r>
              <a:rPr lang="en-US" u="sng" dirty="0" smtClean="0"/>
              <a:t> </a:t>
            </a:r>
            <a:r>
              <a:rPr lang="en-US" u="sng" dirty="0" err="1" smtClean="0"/>
              <a:t>años</a:t>
            </a:r>
            <a:r>
              <a:rPr lang="en-US" dirty="0" smtClean="0"/>
              <a:t>: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mortalidad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alta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u="sng" dirty="0" err="1" smtClean="0">
                <a:sym typeface="Wingdings" pitchFamily="2" charset="2"/>
              </a:rPr>
              <a:t>Momento</a:t>
            </a:r>
            <a:r>
              <a:rPr lang="en-US" u="sng" dirty="0" smtClean="0">
                <a:sym typeface="Wingdings" pitchFamily="2" charset="2"/>
              </a:rPr>
              <a:t> actual</a:t>
            </a:r>
            <a:r>
              <a:rPr lang="en-US" dirty="0" smtClean="0">
                <a:sym typeface="Wingdings" pitchFamily="2" charset="2"/>
              </a:rPr>
              <a:t>:  </a:t>
            </a:r>
            <a:r>
              <a:rPr lang="en-US" dirty="0" err="1" smtClean="0">
                <a:sym typeface="Wingdings" pitchFamily="2" charset="2"/>
              </a:rPr>
              <a:t>curacion</a:t>
            </a:r>
            <a:r>
              <a:rPr lang="en-US" dirty="0" smtClean="0">
                <a:sym typeface="Wingdings" pitchFamily="2" charset="2"/>
              </a:rPr>
              <a:t> en </a:t>
            </a:r>
            <a:r>
              <a:rPr lang="en-US" dirty="0" err="1" smtClean="0">
                <a:sym typeface="Wingdings" pitchFamily="2" charset="2"/>
              </a:rPr>
              <a:t>tipos</a:t>
            </a:r>
            <a:r>
              <a:rPr lang="en-US" dirty="0" smtClean="0">
                <a:sym typeface="Wingdings" pitchFamily="2" charset="2"/>
              </a:rPr>
              <a:t>  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                      </a:t>
            </a:r>
            <a:r>
              <a:rPr lang="en-US" dirty="0" err="1" smtClean="0">
                <a:sym typeface="Wingdings" pitchFamily="2" charset="2"/>
              </a:rPr>
              <a:t>concretos</a:t>
            </a:r>
            <a:r>
              <a:rPr lang="en-US" dirty="0" smtClean="0">
                <a:sym typeface="Wingdings" pitchFamily="2" charset="2"/>
              </a:rPr>
              <a:t>: 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                      </a:t>
            </a:r>
            <a:r>
              <a:rPr lang="en-US" sz="2400" dirty="0" smtClean="0">
                <a:sym typeface="Wingdings" pitchFamily="2" charset="2"/>
              </a:rPr>
              <a:t>75% </a:t>
            </a:r>
            <a:r>
              <a:rPr lang="en-US" sz="2400" dirty="0" err="1" smtClean="0">
                <a:sym typeface="Wingdings" pitchFamily="2" charset="2"/>
              </a:rPr>
              <a:t>niños</a:t>
            </a:r>
            <a:r>
              <a:rPr lang="en-US" sz="2400" dirty="0" smtClean="0">
                <a:sym typeface="Wingdings" pitchFamily="2" charset="2"/>
              </a:rPr>
              <a:t>       50% </a:t>
            </a:r>
            <a:r>
              <a:rPr lang="en-US" sz="2400" dirty="0" err="1" smtClean="0">
                <a:sym typeface="Wingdings" pitchFamily="2" charset="2"/>
              </a:rPr>
              <a:t>adultos</a:t>
            </a:r>
            <a:r>
              <a:rPr lang="en-US" sz="2400" dirty="0" smtClean="0">
                <a:sym typeface="Wingdings" pitchFamily="2" charset="2"/>
              </a:rPr>
              <a:t> </a:t>
            </a:r>
          </a:p>
          <a:p>
            <a:r>
              <a:rPr lang="en-US" u="sng" dirty="0" smtClean="0">
                <a:sym typeface="Wingdings" pitchFamily="2" charset="2"/>
              </a:rPr>
              <a:t>En </a:t>
            </a:r>
            <a:r>
              <a:rPr lang="en-US" u="sng" dirty="0" err="1" smtClean="0">
                <a:sym typeface="Wingdings" pitchFamily="2" charset="2"/>
              </a:rPr>
              <a:t>muchos</a:t>
            </a:r>
            <a:r>
              <a:rPr lang="en-US" u="sng" dirty="0" smtClean="0">
                <a:sym typeface="Wingdings" pitchFamily="2" charset="2"/>
              </a:rPr>
              <a:t> </a:t>
            </a:r>
            <a:r>
              <a:rPr lang="en-US" u="sng" dirty="0" err="1" smtClean="0">
                <a:sym typeface="Wingdings" pitchFamily="2" charset="2"/>
              </a:rPr>
              <a:t>casos</a:t>
            </a:r>
            <a:r>
              <a:rPr lang="en-US" dirty="0" smtClean="0">
                <a:sym typeface="Wingdings" pitchFamily="2" charset="2"/>
              </a:rPr>
              <a:t>:  </a:t>
            </a:r>
            <a:r>
              <a:rPr lang="en-US" dirty="0" err="1" smtClean="0">
                <a:sym typeface="Wingdings" pitchFamily="2" charset="2"/>
              </a:rPr>
              <a:t>aumento</a:t>
            </a:r>
            <a:r>
              <a:rPr lang="en-US" dirty="0" smtClean="0">
                <a:sym typeface="Wingdings" pitchFamily="2" charset="2"/>
              </a:rPr>
              <a:t> notable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                   de la </a:t>
            </a:r>
            <a:r>
              <a:rPr lang="en-US" dirty="0" err="1" smtClean="0">
                <a:sym typeface="Wingdings" pitchFamily="2" charset="2"/>
              </a:rPr>
              <a:t>supervivencia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ankGothic Lt BT" pitchFamily="34" charset="0"/>
                <a:sym typeface="Wingdings" pitchFamily="2" charset="2"/>
              </a:rPr>
              <a:t>“El DX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ankGothic Lt BT" pitchFamily="34" charset="0"/>
                <a:sym typeface="Wingdings" pitchFamily="2" charset="2"/>
              </a:rPr>
              <a:t>temprano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ankGothic Lt BT" pitchFamily="34" charset="0"/>
                <a:sym typeface="Wingdings" pitchFamily="2" charset="2"/>
              </a:rPr>
              <a:t> y la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ankGothic Lt BT" pitchFamily="34" charset="0"/>
                <a:sym typeface="Wingdings" pitchFamily="2" charset="2"/>
              </a:rPr>
              <a:t>utilizacion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ankGothic Lt BT" pitchFamily="34" charset="0"/>
                <a:sym typeface="Wingdings" pitchFamily="2" charset="2"/>
              </a:rPr>
              <a:t> de la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ankGothic Lt BT" pitchFamily="34" charset="0"/>
                <a:sym typeface="Wingdings" pitchFamily="2" charset="2"/>
              </a:rPr>
              <a:t>tecnologia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ankGothic Lt BT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ankGothic Lt BT" pitchFamily="34" charset="0"/>
                <a:sym typeface="Wingdings" pitchFamily="2" charset="2"/>
              </a:rPr>
              <a:t>adecuada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ankGothic Lt BT" pitchFamily="34" charset="0"/>
                <a:sym typeface="Wingdings" pitchFamily="2" charset="2"/>
              </a:rPr>
              <a:t> son CRUCIALES.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BankGothic Lt BT" pitchFamily="34" charset="0"/>
                <a:sym typeface="Wingdings" pitchFamily="2" charset="2"/>
              </a:rPr>
              <a:t>”                  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BankGothic Lt BT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5867400" y="3352800"/>
            <a:ext cx="304800" cy="228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6400800" y="3352800"/>
            <a:ext cx="304800" cy="228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524000"/>
            <a:ext cx="2857500" cy="2143125"/>
          </a:xfrm>
        </p:spPr>
      </p:pic>
      <p:pic>
        <p:nvPicPr>
          <p:cNvPr id="5" name="4 Imagen" descr="l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4495800"/>
            <a:ext cx="2857500" cy="2143125"/>
          </a:xfrm>
          <a:prstGeom prst="rect">
            <a:avLst/>
          </a:prstGeom>
        </p:spPr>
      </p:pic>
      <p:pic>
        <p:nvPicPr>
          <p:cNvPr id="6" name="5 Imagen" descr="l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1524000"/>
            <a:ext cx="2857500" cy="2143125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886200" y="5334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latin typeface="BankGothic Lt BT" pitchFamily="34" charset="0"/>
              </a:rPr>
              <a:t>LLA</a:t>
            </a:r>
            <a:endParaRPr lang="en-US" sz="4000" b="1" u="sng" dirty="0">
              <a:latin typeface="BankGothic Lt BT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90600" y="3810000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nkGothic Lt BT" pitchFamily="34" charset="0"/>
              </a:rPr>
              <a:t>L1</a:t>
            </a:r>
          </a:p>
          <a:p>
            <a:endParaRPr lang="en-US" sz="4000" dirty="0">
              <a:latin typeface="BankGothic Lt BT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191000" y="38862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nkGothic Lt BT" pitchFamily="34" charset="0"/>
              </a:rPr>
              <a:t>L2</a:t>
            </a:r>
            <a:endParaRPr lang="en-US" sz="4000" dirty="0">
              <a:latin typeface="BankGothic Lt BT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38862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nkGothic Lt BT" pitchFamily="34" charset="0"/>
              </a:rPr>
              <a:t>L3</a:t>
            </a:r>
            <a:endParaRPr lang="en-US" sz="4000" dirty="0">
              <a:latin typeface="BankGothic L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m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0"/>
            <a:ext cx="2590800" cy="1943100"/>
          </a:xfrm>
        </p:spPr>
      </p:pic>
      <p:pic>
        <p:nvPicPr>
          <p:cNvPr id="5" name="4 Imagen" descr="m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762000"/>
            <a:ext cx="2590800" cy="1943100"/>
          </a:xfrm>
          <a:prstGeom prst="rect">
            <a:avLst/>
          </a:prstGeom>
        </p:spPr>
      </p:pic>
      <p:pic>
        <p:nvPicPr>
          <p:cNvPr id="6" name="5 Imagen" descr="m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2819400"/>
            <a:ext cx="2476500" cy="1849120"/>
          </a:xfrm>
          <a:prstGeom prst="rect">
            <a:avLst/>
          </a:prstGeom>
        </p:spPr>
      </p:pic>
      <p:pic>
        <p:nvPicPr>
          <p:cNvPr id="7" name="6 Imagen" descr="m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0400" y="2819400"/>
            <a:ext cx="2590800" cy="1943100"/>
          </a:xfrm>
          <a:prstGeom prst="rect">
            <a:avLst/>
          </a:prstGeom>
        </p:spPr>
      </p:pic>
      <p:pic>
        <p:nvPicPr>
          <p:cNvPr id="8" name="7 Imagen" descr="m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2819400"/>
            <a:ext cx="2616200" cy="1962150"/>
          </a:xfrm>
          <a:prstGeom prst="rect">
            <a:avLst/>
          </a:prstGeom>
        </p:spPr>
      </p:pic>
      <p:pic>
        <p:nvPicPr>
          <p:cNvPr id="9" name="8 Imagen" descr="m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52600" y="4876800"/>
            <a:ext cx="2374901" cy="1781176"/>
          </a:xfrm>
          <a:prstGeom prst="rect">
            <a:avLst/>
          </a:prstGeom>
        </p:spPr>
      </p:pic>
      <p:pic>
        <p:nvPicPr>
          <p:cNvPr id="10" name="9 Imagen" descr="m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62600" y="4953000"/>
            <a:ext cx="2286000" cy="1714500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3886200" y="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latin typeface="BankGothic Lt BT" pitchFamily="34" charset="0"/>
              </a:rPr>
              <a:t>LMA</a:t>
            </a:r>
            <a:endParaRPr lang="en-US" sz="4000" b="1" u="sng" dirty="0">
              <a:latin typeface="BankGothic Lt BT" pitchFamily="34" charset="0"/>
            </a:endParaRPr>
          </a:p>
        </p:txBody>
      </p:sp>
      <p:pic>
        <p:nvPicPr>
          <p:cNvPr id="13" name="12 Imagen" descr="m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72200" y="838200"/>
            <a:ext cx="2451100" cy="1838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95600" y="5458968"/>
            <a:ext cx="8229600" cy="13990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ankGothic Lt BT" pitchFamily="34" charset="0"/>
              </a:rPr>
              <a:t>MUCHAS GRACIAS</a:t>
            </a:r>
            <a:endParaRPr lang="en-US" dirty="0">
              <a:solidFill>
                <a:schemeClr val="tx1"/>
              </a:solidFill>
              <a:latin typeface="BankGothic L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BankGothic Lt BT" pitchFamily="34" charset="0"/>
              </a:rPr>
              <a:t>QUE SON?</a:t>
            </a:r>
            <a:endParaRPr lang="en-US" dirty="0">
              <a:solidFill>
                <a:schemeClr val="accent2"/>
              </a:solidFill>
              <a:latin typeface="BankGothic Lt B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930808"/>
          </a:xfrm>
        </p:spPr>
        <p:txBody>
          <a:bodyPr/>
          <a:lstStyle/>
          <a:p>
            <a:pPr algn="just"/>
            <a:r>
              <a:rPr lang="en-US" dirty="0" smtClean="0"/>
              <a:t>Las </a:t>
            </a:r>
            <a:r>
              <a:rPr lang="en-US" dirty="0" err="1" smtClean="0"/>
              <a:t>leucemias</a:t>
            </a:r>
            <a:r>
              <a:rPr lang="en-US" dirty="0" smtClean="0"/>
              <a:t> </a:t>
            </a:r>
            <a:r>
              <a:rPr lang="en-US" dirty="0" err="1" smtClean="0"/>
              <a:t>agudas</a:t>
            </a:r>
            <a:r>
              <a:rPr lang="en-US" dirty="0" smtClean="0"/>
              <a:t> son </a:t>
            </a:r>
            <a:r>
              <a:rPr lang="en-US" dirty="0" err="1" smtClean="0"/>
              <a:t>proliferaciones</a:t>
            </a:r>
            <a:r>
              <a:rPr lang="en-US" dirty="0" smtClean="0"/>
              <a:t> </a:t>
            </a:r>
            <a:r>
              <a:rPr lang="en-US" dirty="0" err="1" smtClean="0"/>
              <a:t>neoplasicas</a:t>
            </a:r>
            <a:r>
              <a:rPr lang="en-US" dirty="0" smtClean="0"/>
              <a:t> de </a:t>
            </a:r>
            <a:r>
              <a:rPr lang="en-US" dirty="0" err="1" smtClean="0"/>
              <a:t>celulas</a:t>
            </a:r>
            <a:r>
              <a:rPr lang="en-US" dirty="0" smtClean="0"/>
              <a:t> </a:t>
            </a:r>
            <a:r>
              <a:rPr lang="en-US" dirty="0" err="1" smtClean="0"/>
              <a:t>hematopoyeticas</a:t>
            </a:r>
            <a:r>
              <a:rPr lang="en-US" dirty="0" smtClean="0"/>
              <a:t> </a:t>
            </a:r>
            <a:r>
              <a:rPr lang="en-US" dirty="0" err="1" smtClean="0"/>
              <a:t>inmaduras</a:t>
            </a:r>
            <a:r>
              <a:rPr lang="en-US" dirty="0" smtClean="0"/>
              <a:t>, </a:t>
            </a:r>
            <a:r>
              <a:rPr lang="en-US" dirty="0" err="1" smtClean="0"/>
              <a:t>cuya</a:t>
            </a:r>
            <a:r>
              <a:rPr lang="en-US" dirty="0" smtClean="0"/>
              <a:t> </a:t>
            </a:r>
            <a:r>
              <a:rPr lang="en-US" dirty="0" err="1" smtClean="0"/>
              <a:t>acumulacion</a:t>
            </a:r>
            <a:r>
              <a:rPr lang="en-US" dirty="0" smtClean="0"/>
              <a:t> </a:t>
            </a:r>
            <a:r>
              <a:rPr lang="en-US" dirty="0" err="1" smtClean="0"/>
              <a:t>progresiva</a:t>
            </a:r>
            <a:r>
              <a:rPr lang="en-US" dirty="0" smtClean="0"/>
              <a:t> en la </a:t>
            </a:r>
            <a:r>
              <a:rPr lang="en-US" dirty="0" err="1" smtClean="0"/>
              <a:t>medula</a:t>
            </a:r>
            <a:r>
              <a:rPr lang="en-US" dirty="0" smtClean="0"/>
              <a:t> </a:t>
            </a:r>
            <a:r>
              <a:rPr lang="en-US" dirty="0" err="1" smtClean="0"/>
              <a:t>osea</a:t>
            </a:r>
            <a:r>
              <a:rPr lang="en-US" dirty="0" smtClean="0"/>
              <a:t>, se </a:t>
            </a:r>
            <a:r>
              <a:rPr lang="en-US" dirty="0" err="1" smtClean="0"/>
              <a:t>acompaña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disminucion</a:t>
            </a:r>
            <a:r>
              <a:rPr lang="en-US" dirty="0" smtClean="0"/>
              <a:t> de la </a:t>
            </a:r>
            <a:r>
              <a:rPr lang="en-US" dirty="0" err="1" smtClean="0"/>
              <a:t>produccion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celulas</a:t>
            </a:r>
            <a:r>
              <a:rPr lang="en-US" dirty="0" smtClean="0"/>
              <a:t> </a:t>
            </a:r>
            <a:r>
              <a:rPr lang="en-US" dirty="0" err="1" smtClean="0"/>
              <a:t>sanguineas</a:t>
            </a:r>
            <a:r>
              <a:rPr lang="en-US" dirty="0" smtClean="0"/>
              <a:t> </a:t>
            </a:r>
            <a:r>
              <a:rPr lang="en-US" dirty="0" err="1" smtClean="0"/>
              <a:t>normales</a:t>
            </a:r>
            <a:r>
              <a:rPr lang="en-US" dirty="0" smtClean="0"/>
              <a:t> (</a:t>
            </a:r>
            <a:r>
              <a:rPr lang="en-US" dirty="0" err="1" smtClean="0"/>
              <a:t>hematies</a:t>
            </a:r>
            <a:r>
              <a:rPr lang="en-US" dirty="0" smtClean="0"/>
              <a:t>, </a:t>
            </a:r>
            <a:r>
              <a:rPr lang="en-US" dirty="0" err="1" smtClean="0"/>
              <a:t>serie</a:t>
            </a:r>
            <a:r>
              <a:rPr lang="en-US" dirty="0" smtClean="0"/>
              <a:t> </a:t>
            </a:r>
            <a:r>
              <a:rPr lang="en-US" dirty="0" err="1" smtClean="0"/>
              <a:t>granulocitica</a:t>
            </a:r>
            <a:r>
              <a:rPr lang="en-US" dirty="0" smtClean="0"/>
              <a:t> y </a:t>
            </a:r>
            <a:r>
              <a:rPr lang="en-US" dirty="0" err="1" smtClean="0"/>
              <a:t>plaquetas</a:t>
            </a:r>
            <a:r>
              <a:rPr lang="en-US" dirty="0" smtClean="0"/>
              <a:t>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399032"/>
          </a:xfrm>
        </p:spPr>
        <p:txBody>
          <a:bodyPr/>
          <a:lstStyle/>
          <a:p>
            <a:r>
              <a:rPr lang="en-US" dirty="0" smtClean="0">
                <a:latin typeface="BankGothic Lt BT" pitchFamily="34" charset="0"/>
              </a:rPr>
              <a:t>CUALES SON SUS CAUSAS?</a:t>
            </a:r>
            <a:endParaRPr lang="en-US" dirty="0">
              <a:latin typeface="BankGothic Lt B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ORIGEN</a:t>
            </a:r>
            <a:r>
              <a:rPr lang="en-US" dirty="0" smtClean="0"/>
              <a:t>: se </a:t>
            </a:r>
            <a:r>
              <a:rPr lang="en-US" dirty="0" err="1" smtClean="0"/>
              <a:t>desconoce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FACTORES ASOCIADOS</a:t>
            </a:r>
            <a:r>
              <a:rPr lang="en-US" dirty="0" smtClean="0"/>
              <a:t>: 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err="1" smtClean="0"/>
              <a:t>Radiaciones</a:t>
            </a:r>
            <a:r>
              <a:rPr lang="en-US" dirty="0" smtClean="0"/>
              <a:t>  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err="1" smtClean="0"/>
              <a:t>Productos</a:t>
            </a:r>
            <a:r>
              <a:rPr lang="en-US" dirty="0" smtClean="0"/>
              <a:t> </a:t>
            </a:r>
            <a:r>
              <a:rPr lang="en-US" dirty="0" err="1" smtClean="0"/>
              <a:t>Quimicos</a:t>
            </a:r>
            <a:endParaRPr lang="en-US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err="1" smtClean="0"/>
              <a:t>Medicamentos</a:t>
            </a:r>
            <a:endParaRPr lang="en-US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geneticos</a:t>
            </a:r>
            <a:endParaRPr lang="en-US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Virus, etc. 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nkGothic Lt BT" pitchFamily="34" charset="0"/>
              </a:rPr>
              <a:t>COMO SE CLASIFICAN?</a:t>
            </a:r>
            <a:endParaRPr lang="en-US" dirty="0">
              <a:latin typeface="BankGothic Lt B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u="sng" dirty="0" err="1" smtClean="0"/>
              <a:t>Leucemias</a:t>
            </a:r>
            <a:r>
              <a:rPr lang="en-US" u="sng" dirty="0" smtClean="0"/>
              <a:t> </a:t>
            </a:r>
            <a:r>
              <a:rPr lang="en-US" u="sng" dirty="0" err="1" smtClean="0"/>
              <a:t>Linfoblasticas</a:t>
            </a:r>
            <a:r>
              <a:rPr lang="en-US" u="sng" dirty="0" smtClean="0"/>
              <a:t> </a:t>
            </a:r>
            <a:r>
              <a:rPr lang="en-US" u="sng" dirty="0" err="1" smtClean="0"/>
              <a:t>Agudas</a:t>
            </a:r>
            <a:r>
              <a:rPr lang="en-US" u="sng" dirty="0" smtClean="0"/>
              <a:t>. </a:t>
            </a:r>
          </a:p>
          <a:p>
            <a:pPr>
              <a:buNone/>
            </a:pPr>
            <a:r>
              <a:rPr lang="en-US" dirty="0" smtClean="0"/>
              <a:t>(L.L.A) De </a:t>
            </a:r>
            <a:r>
              <a:rPr lang="en-US" dirty="0" err="1" smtClean="0"/>
              <a:t>origen</a:t>
            </a:r>
            <a:r>
              <a:rPr lang="en-US" dirty="0" smtClean="0"/>
              <a:t> </a:t>
            </a:r>
            <a:r>
              <a:rPr lang="en-US" dirty="0" err="1" smtClean="0"/>
              <a:t>linfoide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u="sng" dirty="0" err="1" smtClean="0"/>
              <a:t>Leucemias</a:t>
            </a:r>
            <a:r>
              <a:rPr lang="en-US" u="sng" dirty="0" smtClean="0"/>
              <a:t> </a:t>
            </a:r>
            <a:r>
              <a:rPr lang="en-US" u="sng" dirty="0" err="1" smtClean="0"/>
              <a:t>Mieloblasticas</a:t>
            </a:r>
            <a:r>
              <a:rPr lang="en-US" u="sng" dirty="0" smtClean="0"/>
              <a:t> </a:t>
            </a:r>
            <a:r>
              <a:rPr lang="en-US" u="sng" dirty="0" err="1" smtClean="0"/>
              <a:t>Agudas</a:t>
            </a:r>
            <a:r>
              <a:rPr lang="en-US" u="sng" dirty="0" smtClean="0"/>
              <a:t>.          </a:t>
            </a:r>
            <a:r>
              <a:rPr lang="en-US" dirty="0" smtClean="0"/>
              <a:t>(L.M.A) De </a:t>
            </a:r>
            <a:r>
              <a:rPr lang="en-US" dirty="0" err="1" smtClean="0"/>
              <a:t>origen</a:t>
            </a:r>
            <a:r>
              <a:rPr lang="en-US" dirty="0" smtClean="0"/>
              <a:t> </a:t>
            </a:r>
            <a:r>
              <a:rPr lang="en-US" dirty="0" err="1" smtClean="0"/>
              <a:t>mieloide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448800" cy="136172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nkGothic Lt BT" pitchFamily="34" charset="0"/>
              </a:rPr>
              <a:t>CUALES SON SUS SINTOMAS?</a:t>
            </a:r>
            <a:endParaRPr lang="en-US" dirty="0">
              <a:latin typeface="BankGothic Lt B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2000" i="1" dirty="0" err="1" smtClean="0"/>
              <a:t>Derivan</a:t>
            </a:r>
            <a:r>
              <a:rPr lang="en-US" sz="2000" i="1" dirty="0" smtClean="0"/>
              <a:t> de</a:t>
            </a:r>
            <a:r>
              <a:rPr lang="en-US" sz="2400" dirty="0" smtClean="0"/>
              <a:t>: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2800" u="sng" dirty="0" smtClean="0"/>
              <a:t>La </a:t>
            </a:r>
            <a:r>
              <a:rPr lang="en-US" sz="2800" u="sng" dirty="0" err="1" smtClean="0"/>
              <a:t>propia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enfermedad</a:t>
            </a:r>
            <a:r>
              <a:rPr lang="en-US" sz="2400" dirty="0" smtClean="0"/>
              <a:t>: </a:t>
            </a:r>
            <a:r>
              <a:rPr lang="en-US" sz="2400" dirty="0" err="1" smtClean="0"/>
              <a:t>cansancio</a:t>
            </a:r>
            <a:r>
              <a:rPr lang="en-US" sz="2400" dirty="0" smtClean="0"/>
              <a:t>, </a:t>
            </a:r>
            <a:r>
              <a:rPr lang="en-US" sz="2400" dirty="0" err="1" smtClean="0"/>
              <a:t>debilidad</a:t>
            </a:r>
            <a:r>
              <a:rPr lang="en-US" sz="2400" dirty="0" smtClean="0"/>
              <a:t>, </a:t>
            </a:r>
            <a:r>
              <a:rPr lang="en-US" sz="2400" dirty="0" err="1" smtClean="0"/>
              <a:t>perdida</a:t>
            </a:r>
            <a:r>
              <a:rPr lang="en-US" sz="2400" dirty="0" smtClean="0"/>
              <a:t> de peso, </a:t>
            </a:r>
            <a:r>
              <a:rPr lang="en-US" sz="2400" dirty="0" err="1" smtClean="0"/>
              <a:t>fiebre</a:t>
            </a:r>
            <a:r>
              <a:rPr lang="en-US" sz="2400" dirty="0" smtClean="0"/>
              <a:t>, </a:t>
            </a:r>
            <a:r>
              <a:rPr lang="en-US" sz="2400" dirty="0" err="1" smtClean="0"/>
              <a:t>sudoracion</a:t>
            </a:r>
            <a:r>
              <a:rPr lang="en-US" sz="2400" dirty="0" smtClean="0"/>
              <a:t> </a:t>
            </a:r>
            <a:r>
              <a:rPr lang="en-US" sz="2400" dirty="0" err="1" smtClean="0"/>
              <a:t>nocturna</a:t>
            </a:r>
            <a:r>
              <a:rPr lang="en-US" sz="2400" dirty="0" smtClean="0"/>
              <a:t> </a:t>
            </a:r>
            <a:r>
              <a:rPr lang="en-US" sz="2400" dirty="0" err="1" smtClean="0"/>
              <a:t>abundante</a:t>
            </a:r>
            <a:r>
              <a:rPr lang="en-US" sz="2400" dirty="0" smtClean="0"/>
              <a:t>.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2800" u="sng" dirty="0" smtClean="0"/>
              <a:t>Invasion de la </a:t>
            </a:r>
            <a:r>
              <a:rPr lang="en-US" sz="2800" u="sng" dirty="0" err="1" smtClean="0"/>
              <a:t>medula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osea</a:t>
            </a:r>
            <a:r>
              <a:rPr lang="en-US" sz="2800" dirty="0" smtClean="0"/>
              <a:t>: </a:t>
            </a:r>
          </a:p>
          <a:p>
            <a:pPr marL="578358" indent="-514350" algn="ctr">
              <a:buNone/>
            </a:pPr>
            <a:r>
              <a:rPr lang="en-US" sz="2400" dirty="0" err="1" smtClean="0"/>
              <a:t>Hematies</a:t>
            </a:r>
            <a:r>
              <a:rPr lang="en-US" sz="2400" dirty="0" smtClean="0"/>
              <a:t>       </a:t>
            </a:r>
            <a:r>
              <a:rPr lang="en-US" sz="2400" dirty="0" smtClean="0">
                <a:sym typeface="Wingdings" pitchFamily="2" charset="2"/>
              </a:rPr>
              <a:t> ANEMIA</a:t>
            </a:r>
          </a:p>
          <a:p>
            <a:pPr marL="578358" indent="-514350" algn="ctr">
              <a:buNone/>
            </a:pPr>
            <a:r>
              <a:rPr lang="en-US" sz="2400" dirty="0" smtClean="0">
                <a:sym typeface="Wingdings" pitchFamily="2" charset="2"/>
              </a:rPr>
              <a:t>         </a:t>
            </a:r>
            <a:r>
              <a:rPr lang="en-US" sz="2400" dirty="0" err="1" smtClean="0">
                <a:sym typeface="Wingdings" pitchFamily="2" charset="2"/>
              </a:rPr>
              <a:t>Granulocitos</a:t>
            </a:r>
            <a:r>
              <a:rPr lang="en-US" sz="2400" dirty="0" smtClean="0">
                <a:sym typeface="Wingdings" pitchFamily="2" charset="2"/>
              </a:rPr>
              <a:t>  INFECCIONES</a:t>
            </a:r>
          </a:p>
          <a:p>
            <a:pPr marL="578358" indent="-514350" algn="ctr">
              <a:buNone/>
            </a:pPr>
            <a:r>
              <a:rPr lang="en-US" sz="2400" dirty="0" smtClean="0">
                <a:sym typeface="Wingdings" pitchFamily="2" charset="2"/>
              </a:rPr>
              <a:t>             </a:t>
            </a:r>
            <a:r>
              <a:rPr lang="en-US" sz="2400" dirty="0" err="1" smtClean="0">
                <a:sym typeface="Wingdings" pitchFamily="2" charset="2"/>
              </a:rPr>
              <a:t>Plaquetas</a:t>
            </a:r>
            <a:r>
              <a:rPr lang="en-US" sz="2400" dirty="0" smtClean="0">
                <a:sym typeface="Wingdings" pitchFamily="2" charset="2"/>
              </a:rPr>
              <a:t>       HEMORRAGIAS</a:t>
            </a:r>
          </a:p>
          <a:p>
            <a:pPr marL="578358" indent="-514350">
              <a:buNone/>
            </a:pPr>
            <a:r>
              <a:rPr lang="en-US" sz="2000" dirty="0" smtClean="0">
                <a:solidFill>
                  <a:schemeClr val="accent1"/>
                </a:solidFill>
                <a:sym typeface="Wingdings" pitchFamily="2" charset="2"/>
              </a:rPr>
              <a:t>3. </a:t>
            </a:r>
            <a:r>
              <a:rPr lang="en-US" sz="2800" u="sng" dirty="0" smtClean="0">
                <a:sym typeface="Wingdings" pitchFamily="2" charset="2"/>
              </a:rPr>
              <a:t>Invasion de </a:t>
            </a:r>
            <a:r>
              <a:rPr lang="en-US" sz="2800" u="sng" dirty="0" err="1" smtClean="0">
                <a:sym typeface="Wingdings" pitchFamily="2" charset="2"/>
              </a:rPr>
              <a:t>otros</a:t>
            </a:r>
            <a:r>
              <a:rPr lang="en-US" sz="2800" u="sng" dirty="0" smtClean="0">
                <a:sym typeface="Wingdings" pitchFamily="2" charset="2"/>
              </a:rPr>
              <a:t> </a:t>
            </a:r>
            <a:r>
              <a:rPr lang="en-US" sz="2800" u="sng" dirty="0" err="1" smtClean="0">
                <a:sym typeface="Wingdings" pitchFamily="2" charset="2"/>
              </a:rPr>
              <a:t>organos</a:t>
            </a:r>
            <a:r>
              <a:rPr lang="en-US" sz="2800" dirty="0" smtClean="0">
                <a:sym typeface="Wingdings" pitchFamily="2" charset="2"/>
              </a:rPr>
              <a:t>: </a:t>
            </a:r>
          </a:p>
          <a:p>
            <a:pPr marL="578358" indent="-514350">
              <a:buFont typeface="Wingdings" pitchFamily="2" charset="2"/>
              <a:buChar char="Ø"/>
            </a:pPr>
            <a:r>
              <a:rPr lang="en-US" sz="2400" dirty="0" err="1" smtClean="0">
                <a:sym typeface="Wingdings" pitchFamily="2" charset="2"/>
              </a:rPr>
              <a:t>Hepatomegalia</a:t>
            </a:r>
            <a:r>
              <a:rPr lang="en-US" sz="2400" dirty="0" smtClean="0">
                <a:sym typeface="Wingdings" pitchFamily="2" charset="2"/>
              </a:rPr>
              <a:t>                          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&gt; </a:t>
            </a:r>
            <a:r>
              <a:rPr lang="en-US" sz="2400" dirty="0" smtClean="0">
                <a:sym typeface="Wingdings" pitchFamily="2" charset="2"/>
              </a:rPr>
              <a:t>Dolor </a:t>
            </a:r>
            <a:r>
              <a:rPr lang="en-US" sz="2400" dirty="0" err="1" smtClean="0">
                <a:sym typeface="Wingdings" pitchFamily="2" charset="2"/>
              </a:rPr>
              <a:t>Oseo</a:t>
            </a:r>
            <a:endParaRPr lang="en-US" sz="2400" dirty="0" smtClean="0">
              <a:sym typeface="Wingdings" pitchFamily="2" charset="2"/>
            </a:endParaRPr>
          </a:p>
          <a:p>
            <a:pPr marL="578358" indent="-514350">
              <a:buFont typeface="Wingdings" pitchFamily="2" charset="2"/>
              <a:buChar char="Ø"/>
            </a:pPr>
            <a:r>
              <a:rPr lang="en-US" sz="2400" dirty="0" err="1" smtClean="0">
                <a:sym typeface="Wingdings" pitchFamily="2" charset="2"/>
              </a:rPr>
              <a:t>Esplenomegalia</a:t>
            </a:r>
            <a:r>
              <a:rPr lang="en-US" sz="2400" dirty="0" smtClean="0">
                <a:sym typeface="Wingdings" pitchFamily="2" charset="2"/>
              </a:rPr>
              <a:t>                          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&gt; </a:t>
            </a:r>
            <a:r>
              <a:rPr lang="en-US" sz="2400" dirty="0" err="1" smtClean="0">
                <a:sym typeface="Wingdings" pitchFamily="2" charset="2"/>
              </a:rPr>
              <a:t>Hipertrofia</a:t>
            </a:r>
            <a:r>
              <a:rPr lang="en-US" sz="2400" dirty="0" smtClean="0">
                <a:sym typeface="Wingdings" pitchFamily="2" charset="2"/>
              </a:rPr>
              <a:t> de </a:t>
            </a:r>
            <a:r>
              <a:rPr lang="en-US" sz="2400" dirty="0" err="1" smtClean="0">
                <a:sym typeface="Wingdings" pitchFamily="2" charset="2"/>
              </a:rPr>
              <a:t>encias</a:t>
            </a:r>
            <a:r>
              <a:rPr lang="en-US" sz="2400" dirty="0" smtClean="0">
                <a:sym typeface="Wingdings" pitchFamily="2" charset="2"/>
              </a:rPr>
              <a:t>            </a:t>
            </a:r>
          </a:p>
          <a:p>
            <a:pPr marL="578358" indent="-514350">
              <a:buFont typeface="Wingdings" pitchFamily="2" charset="2"/>
              <a:buChar char="Ø"/>
            </a:pPr>
            <a:r>
              <a:rPr lang="en-US" sz="2400" dirty="0" err="1" smtClean="0">
                <a:sym typeface="Wingdings" pitchFamily="2" charset="2"/>
              </a:rPr>
              <a:t>Adenomegalia</a:t>
            </a:r>
            <a:endParaRPr lang="en-US" sz="2400" dirty="0" smtClean="0">
              <a:sym typeface="Wingdings" pitchFamily="2" charset="2"/>
            </a:endParaRPr>
          </a:p>
          <a:p>
            <a:pPr marL="578358" indent="-514350">
              <a:buNone/>
            </a:pPr>
            <a:endParaRPr lang="en-US" sz="2800" dirty="0" smtClean="0">
              <a:sym typeface="Wingdings" pitchFamily="2" charset="2"/>
            </a:endParaRPr>
          </a:p>
          <a:p>
            <a:pPr marL="578358" indent="-51435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81000"/>
            <a:ext cx="8686800" cy="1285526"/>
          </a:xfrm>
        </p:spPr>
        <p:txBody>
          <a:bodyPr/>
          <a:lstStyle/>
          <a:p>
            <a:r>
              <a:rPr lang="en-US" dirty="0" smtClean="0">
                <a:latin typeface="BankGothic Lt BT" pitchFamily="34" charset="0"/>
              </a:rPr>
              <a:t>COMO SE DIAGNOSTICAN?</a:t>
            </a:r>
            <a:endParaRPr lang="en-US" dirty="0">
              <a:latin typeface="BankGothic Lt B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083208"/>
          </a:xfrm>
        </p:spPr>
        <p:txBody>
          <a:bodyPr/>
          <a:lstStyle/>
          <a:p>
            <a:r>
              <a:rPr lang="en-US" u="sng" dirty="0" err="1" smtClean="0"/>
              <a:t>Sintomatologia</a:t>
            </a:r>
            <a:r>
              <a:rPr lang="en-US" u="sng" dirty="0" smtClean="0"/>
              <a:t> </a:t>
            </a:r>
            <a:r>
              <a:rPr lang="en-US" u="sng" dirty="0" err="1" smtClean="0"/>
              <a:t>clinica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Palidez</a:t>
            </a:r>
            <a:r>
              <a:rPr lang="en-US" dirty="0" smtClean="0"/>
              <a:t> </a:t>
            </a:r>
            <a:r>
              <a:rPr lang="en-US" dirty="0" err="1" smtClean="0"/>
              <a:t>intensa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Hemorragias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Infecciones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Fiebre</a:t>
            </a:r>
            <a:r>
              <a:rPr lang="en-US" dirty="0" smtClean="0"/>
              <a:t> </a:t>
            </a:r>
            <a:r>
              <a:rPr lang="en-US" dirty="0" err="1" smtClean="0"/>
              <a:t>elevada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u="sng" dirty="0" err="1" smtClean="0"/>
              <a:t>Confirmacion</a:t>
            </a:r>
            <a:r>
              <a:rPr lang="en-US" u="sng" dirty="0" smtClean="0"/>
              <a:t> del </a:t>
            </a:r>
            <a:r>
              <a:rPr lang="en-US" u="sng" dirty="0" err="1" smtClean="0"/>
              <a:t>diagnostico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Hemograma</a:t>
            </a:r>
            <a:r>
              <a:rPr lang="en-US" dirty="0" smtClean="0"/>
              <a:t> (FSP)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Aspirado</a:t>
            </a:r>
            <a:r>
              <a:rPr lang="en-US" dirty="0" smtClean="0"/>
              <a:t> de </a:t>
            </a:r>
            <a:r>
              <a:rPr lang="en-US" dirty="0" err="1" smtClean="0"/>
              <a:t>Medula</a:t>
            </a:r>
            <a:r>
              <a:rPr lang="en-US" dirty="0" smtClean="0"/>
              <a:t> </a:t>
            </a:r>
            <a:r>
              <a:rPr lang="en-US" dirty="0" err="1" smtClean="0"/>
              <a:t>Osea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769008"/>
          </a:xfrm>
        </p:spPr>
        <p:txBody>
          <a:bodyPr>
            <a:normAutofit/>
          </a:bodyPr>
          <a:lstStyle/>
          <a:p>
            <a:r>
              <a:rPr lang="en-US" u="sng" dirty="0" err="1" smtClean="0">
                <a:solidFill>
                  <a:schemeClr val="accent1"/>
                </a:solidFill>
              </a:rPr>
              <a:t>Laboratorio</a:t>
            </a:r>
            <a:r>
              <a:rPr lang="en-US" dirty="0" smtClean="0">
                <a:solidFill>
                  <a:schemeClr val="accent1"/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Anemia 90%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Leucocitosis</a:t>
            </a:r>
            <a:r>
              <a:rPr lang="en-US" dirty="0" smtClean="0"/>
              <a:t> 50-60%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Trombocitopenia</a:t>
            </a:r>
            <a:r>
              <a:rPr lang="en-US" dirty="0" smtClean="0"/>
              <a:t> 90%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Blastos</a:t>
            </a:r>
            <a:r>
              <a:rPr lang="en-US" dirty="0" smtClean="0"/>
              <a:t> </a:t>
            </a:r>
            <a:r>
              <a:rPr lang="en-US" dirty="0" err="1" smtClean="0"/>
              <a:t>circulantes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r>
              <a:rPr lang="en-US" u="sng" dirty="0" smtClean="0">
                <a:solidFill>
                  <a:schemeClr val="accent1"/>
                </a:solidFill>
              </a:rPr>
              <a:t>Hoy </a:t>
            </a:r>
            <a:r>
              <a:rPr lang="en-US" u="sng" dirty="0" err="1" smtClean="0">
                <a:solidFill>
                  <a:schemeClr val="accent1"/>
                </a:solidFill>
              </a:rPr>
              <a:t>dia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  <a:r>
              <a:rPr lang="en-US" u="sng" dirty="0" err="1" smtClean="0">
                <a:solidFill>
                  <a:schemeClr val="accent1"/>
                </a:solidFill>
              </a:rPr>
              <a:t>es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  <a:r>
              <a:rPr lang="en-US" u="sng" dirty="0" err="1" smtClean="0">
                <a:solidFill>
                  <a:schemeClr val="accent1"/>
                </a:solidFill>
              </a:rPr>
              <a:t>imprescidible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Citometria</a:t>
            </a:r>
            <a:r>
              <a:rPr lang="en-US" dirty="0" smtClean="0"/>
              <a:t> de </a:t>
            </a:r>
            <a:r>
              <a:rPr lang="en-US" dirty="0" err="1" smtClean="0"/>
              <a:t>Flujo</a:t>
            </a:r>
            <a:r>
              <a:rPr lang="en-US" dirty="0" smtClean="0"/>
              <a:t>    </a:t>
            </a:r>
            <a:r>
              <a:rPr lang="en-US" sz="2000" dirty="0" err="1" smtClean="0"/>
              <a:t>para</a:t>
            </a:r>
            <a:r>
              <a:rPr lang="en-US" sz="2000" dirty="0" smtClean="0"/>
              <a:t> el DX </a:t>
            </a:r>
            <a:r>
              <a:rPr lang="en-US" sz="2000" dirty="0" err="1" smtClean="0"/>
              <a:t>exacto</a:t>
            </a:r>
            <a:r>
              <a:rPr lang="en-US" sz="2000" dirty="0" smtClean="0"/>
              <a:t> de los    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Citogenetica</a:t>
            </a:r>
            <a:r>
              <a:rPr lang="en-US" dirty="0" smtClean="0"/>
              <a:t>              </a:t>
            </a:r>
            <a:r>
              <a:rPr lang="en-US" sz="2000" dirty="0" err="1" smtClean="0"/>
              <a:t>subtipos</a:t>
            </a:r>
            <a:r>
              <a:rPr lang="en-US" sz="2000" dirty="0" smtClean="0"/>
              <a:t> de </a:t>
            </a:r>
            <a:r>
              <a:rPr lang="en-US" sz="2000" dirty="0" err="1" smtClean="0"/>
              <a:t>Leucemia</a:t>
            </a:r>
            <a:r>
              <a:rPr lang="en-US" sz="2000" dirty="0" smtClean="0"/>
              <a:t> </a:t>
            </a:r>
            <a:r>
              <a:rPr lang="en-US" sz="2000" dirty="0" err="1" smtClean="0"/>
              <a:t>Aguda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Biologia</a:t>
            </a:r>
            <a:r>
              <a:rPr lang="en-US" dirty="0" smtClean="0"/>
              <a:t> Molecular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3 Cerrar llave"/>
          <p:cNvSpPr/>
          <p:nvPr/>
        </p:nvSpPr>
        <p:spPr>
          <a:xfrm>
            <a:off x="4419600" y="4648200"/>
            <a:ext cx="2286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nemia05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457200"/>
            <a:ext cx="3657600" cy="2434590"/>
          </a:xfrm>
        </p:spPr>
      </p:pic>
      <p:sp>
        <p:nvSpPr>
          <p:cNvPr id="5" name="4 CuadroTexto"/>
          <p:cNvSpPr txBox="1"/>
          <p:nvPr/>
        </p:nvSpPr>
        <p:spPr>
          <a:xfrm>
            <a:off x="2590800" y="2362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nkGothic Lt BT" pitchFamily="34" charset="0"/>
              </a:rPr>
              <a:t>ANEMIA</a:t>
            </a:r>
            <a:endParaRPr lang="en-US" sz="2800" dirty="0">
              <a:latin typeface="BankGothic Lt BT" pitchFamily="34" charset="0"/>
            </a:endParaRPr>
          </a:p>
        </p:txBody>
      </p:sp>
      <p:pic>
        <p:nvPicPr>
          <p:cNvPr id="6" name="5 Imagen" descr="purpura2NT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352800"/>
            <a:ext cx="3276600" cy="2978727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66800" y="63347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nkGothic Lt BT" pitchFamily="34" charset="0"/>
              </a:rPr>
              <a:t>PURPURA</a:t>
            </a:r>
            <a:endParaRPr lang="en-US" sz="2800" dirty="0">
              <a:latin typeface="BankGothic Lt BT" pitchFamily="34" charset="0"/>
            </a:endParaRPr>
          </a:p>
        </p:txBody>
      </p:sp>
      <p:pic>
        <p:nvPicPr>
          <p:cNvPr id="8" name="7 Imagen" descr="encias sa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3429000"/>
            <a:ext cx="3886200" cy="2835876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5105400" y="63246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nkGothic Lt BT" pitchFamily="34" charset="0"/>
              </a:rPr>
              <a:t>GINGIVORRAGIA</a:t>
            </a:r>
            <a:endParaRPr lang="en-US" sz="2800" dirty="0">
              <a:latin typeface="BankGothic L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denomegal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3657600" cy="2729133"/>
          </a:xfrm>
        </p:spPr>
      </p:pic>
      <p:pic>
        <p:nvPicPr>
          <p:cNvPr id="5" name="4 Imagen" descr="hepatoesplenomegal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457200"/>
            <a:ext cx="2286000" cy="3378200"/>
          </a:xfrm>
          <a:prstGeom prst="rect">
            <a:avLst/>
          </a:prstGeom>
        </p:spPr>
      </p:pic>
      <p:pic>
        <p:nvPicPr>
          <p:cNvPr id="6" name="5 Imagen" descr="infiltravion pi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3429000"/>
            <a:ext cx="2305050" cy="3120997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81000" y="25908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nkGothic Lt BT" pitchFamily="34" charset="0"/>
              </a:rPr>
              <a:t>ADENOMEGALIA</a:t>
            </a:r>
            <a:endParaRPr lang="en-US" sz="2800" dirty="0">
              <a:latin typeface="BankGothic Lt BT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048000" y="57912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nkGothic Lt BT" pitchFamily="34" charset="0"/>
              </a:rPr>
              <a:t>INFILTRACION DE PIEL</a:t>
            </a:r>
            <a:endParaRPr lang="en-US" sz="2800" dirty="0">
              <a:latin typeface="BankGothic Lt BT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810000" y="3810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nkGothic Lt BT" pitchFamily="34" charset="0"/>
              </a:rPr>
              <a:t>HEPATOESPLENOMEGALIA</a:t>
            </a:r>
            <a:endParaRPr lang="en-US" sz="2800" dirty="0">
              <a:latin typeface="BankGothic L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163</TotalTime>
  <Words>397</Words>
  <Application>Microsoft Office PowerPoint</Application>
  <PresentationFormat>Presentación en pantalla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Brío</vt:lpstr>
      <vt:lpstr>LEUCEMIAS  AGUDAS</vt:lpstr>
      <vt:lpstr>QUE SON?</vt:lpstr>
      <vt:lpstr>CUALES SON SUS CAUSAS?</vt:lpstr>
      <vt:lpstr>COMO SE CLASIFICAN?</vt:lpstr>
      <vt:lpstr>CUALES SON SUS SINTOMAS?</vt:lpstr>
      <vt:lpstr>COMO SE DIAGNOSTICAN?</vt:lpstr>
      <vt:lpstr>Diapositiva 7</vt:lpstr>
      <vt:lpstr>Diapositiva 8</vt:lpstr>
      <vt:lpstr>Diapositiva 9</vt:lpstr>
      <vt:lpstr>CUAL ES EL TRATAMIENTO?</vt:lpstr>
      <vt:lpstr>Diapositiva 11</vt:lpstr>
      <vt:lpstr>CUAL ES EL PRONOSTICO?</vt:lpstr>
      <vt:lpstr>Diapositiva 13</vt:lpstr>
      <vt:lpstr>Diapositiva 14</vt:lpstr>
      <vt:lpstr>MUCHAS GRACIAS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LEUCEMIAS AGUDAS</dc:title>
  <dc:creator>LoRe!</dc:creator>
  <cp:lastModifiedBy>Usuario</cp:lastModifiedBy>
  <cp:revision>38</cp:revision>
  <dcterms:created xsi:type="dcterms:W3CDTF">2011-06-28T16:02:26Z</dcterms:created>
  <dcterms:modified xsi:type="dcterms:W3CDTF">2011-07-05T13:33:12Z</dcterms:modified>
</cp:coreProperties>
</file>