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79" r:id="rId3"/>
    <p:sldId id="280" r:id="rId4"/>
    <p:sldId id="281" r:id="rId5"/>
    <p:sldId id="278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3" r:id="rId14"/>
    <p:sldId id="273" r:id="rId15"/>
    <p:sldId id="262" r:id="rId16"/>
    <p:sldId id="269" r:id="rId17"/>
    <p:sldId id="270" r:id="rId18"/>
    <p:sldId id="271" r:id="rId19"/>
    <p:sldId id="277" r:id="rId20"/>
    <p:sldId id="274" r:id="rId21"/>
    <p:sldId id="275" r:id="rId22"/>
    <p:sldId id="276" r:id="rId23"/>
    <p:sldId id="319" r:id="rId24"/>
    <p:sldId id="283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99FF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B76C5-B325-4256-917A-E38C37FF5F5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4A73-B2BB-4C8A-8356-D8804AF47B4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94A73-B2BB-4C8A-8356-D8804AF47B45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41012-086F-4B50-A1E0-F28C0C554914}" type="slidenum">
              <a:rPr lang="es-ES"/>
              <a:pPr/>
              <a:t>35</a:t>
            </a:fld>
            <a:endParaRPr lang="es-E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noFill/>
          <a:ln/>
        </p:spPr>
        <p:txBody>
          <a:bodyPr lIns="90488" tIns="44450" rIns="90488" bIns="44450"/>
          <a:lstStyle/>
          <a:p>
            <a:r>
              <a:rPr lang="es-ES_tradnl"/>
              <a:t>1) Kidd y M, expresan dosis fuertemente.</a:t>
            </a:r>
          </a:p>
          <a:p>
            <a:r>
              <a:rPr lang="es-ES_tradnl"/>
              <a:t>2) Lewis, P1, no expresan dosis.</a:t>
            </a:r>
          </a:p>
        </p:txBody>
      </p:sp>
      <p:sp>
        <p:nvSpPr>
          <p:cNvPr id="41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F9AF0-ADA3-402D-B74C-40397016A463}" type="slidenum">
              <a:rPr lang="es-ES"/>
              <a:pPr/>
              <a:t>40</a:t>
            </a:fld>
            <a:endParaRPr lang="es-E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EA92D-F6D1-4459-8D29-45E9A417859D}" type="slidenum">
              <a:rPr lang="es-ES"/>
              <a:pPr/>
              <a:t>41</a:t>
            </a:fld>
            <a:endParaRPr lang="es-E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69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CE796-DEB8-451A-9923-8870CB5535FE}" type="slidenum">
              <a:rPr lang="es-ES"/>
              <a:pPr/>
              <a:t>42</a:t>
            </a:fld>
            <a:endParaRPr lang="es-E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737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FBD2A-D3E7-4639-9A81-B9B513962B72}" type="slidenum">
              <a:rPr lang="es-ES"/>
              <a:pPr/>
              <a:t>43</a:t>
            </a:fld>
            <a:endParaRPr lang="es-E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CBDC76-1D1B-4B14-A914-62DF9014F88F}" type="slidenum">
              <a:rPr lang="es-ES"/>
              <a:pPr/>
              <a:t>44</a:t>
            </a:fld>
            <a:endParaRPr lang="es-E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716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D38B26-3FA7-4A44-9319-DEF9D2B0A697}" type="slidenum">
              <a:rPr lang="es-ES"/>
              <a:pPr/>
              <a:t>48</a:t>
            </a:fld>
            <a:endParaRPr lang="es-E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83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54AB0-18AE-4A25-BBC7-0C073FD226C5}" type="slidenum">
              <a:rPr lang="es-ES"/>
              <a:pPr/>
              <a:t>49</a:t>
            </a:fld>
            <a:endParaRPr lang="es-E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343400"/>
            <a:ext cx="5049837" cy="4114800"/>
          </a:xfrm>
          <a:ln/>
        </p:spPr>
        <p:txBody>
          <a:bodyPr lIns="90629" tIns="44519" rIns="90629" bIns="44519"/>
          <a:lstStyle/>
          <a:p>
            <a:endParaRPr lang="es-ES_tradnl"/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17B02A-75DD-450A-B1C7-E54CE4E99E78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29B461-66CE-4B57-B430-B649ED952ECB}" type="slidenum">
              <a:rPr lang="es-ES" altLang="en-US"/>
              <a:pPr/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41C82-864D-4A70-A58C-5E3B62CCEAAE}" type="datetimeFigureOut">
              <a:rPr lang="es-AR" smtClean="0"/>
              <a:pPr/>
              <a:t>06/07/2011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916F-2DE9-42AD-92A4-890D7D11C0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1.doc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Anticuerpos irregulares clínicamente significativos y su detección pre transfusional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AR" dirty="0" err="1" smtClean="0"/>
              <a:t>Dra</a:t>
            </a:r>
            <a:r>
              <a:rPr lang="es-AR" dirty="0" smtClean="0"/>
              <a:t> </a:t>
            </a:r>
            <a:r>
              <a:rPr lang="es-AR" dirty="0" err="1" smtClean="0"/>
              <a:t>Fabiana</a:t>
            </a:r>
            <a:r>
              <a:rPr lang="es-AR" dirty="0" smtClean="0"/>
              <a:t> Bastos</a:t>
            </a:r>
          </a:p>
          <a:p>
            <a:r>
              <a:rPr lang="es-AR" dirty="0" smtClean="0"/>
              <a:t>División Inmunohematología</a:t>
            </a:r>
          </a:p>
          <a:p>
            <a:r>
              <a:rPr lang="es-AR" dirty="0"/>
              <a:t>D</a:t>
            </a:r>
            <a:r>
              <a:rPr lang="es-AR" dirty="0" smtClean="0"/>
              <a:t>epartamento de Hemoterapia e Inmunohematología </a:t>
            </a:r>
          </a:p>
          <a:p>
            <a:r>
              <a:rPr lang="es-AR" dirty="0" smtClean="0"/>
              <a:t>Hospital de Clínicas “José de San Martín” </a:t>
            </a:r>
          </a:p>
          <a:p>
            <a:r>
              <a:rPr lang="es-AR" dirty="0" smtClean="0"/>
              <a:t>Universidad de Buenos Aires</a:t>
            </a:r>
          </a:p>
          <a:p>
            <a:r>
              <a:rPr lang="es-AR" dirty="0" smtClean="0"/>
              <a:t>cbastos@fmed.uba.ar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RHP Intravascular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AR" dirty="0" smtClean="0"/>
              <a:t>Hemólisis rápida 10 min</a:t>
            </a:r>
          </a:p>
          <a:p>
            <a:pPr lvl="1"/>
            <a:r>
              <a:rPr lang="es-AR" dirty="0" err="1" smtClean="0"/>
              <a:t>IgM</a:t>
            </a:r>
            <a:r>
              <a:rPr lang="es-AR" dirty="0" smtClean="0"/>
              <a:t>, fija C</a:t>
            </a:r>
          </a:p>
          <a:p>
            <a:pPr lvl="1"/>
            <a:r>
              <a:rPr lang="es-AR" dirty="0" smtClean="0"/>
              <a:t>10% desenlace fatal</a:t>
            </a:r>
          </a:p>
          <a:p>
            <a:r>
              <a:rPr lang="es-AR" dirty="0" smtClean="0"/>
              <a:t>Anticuerpos implicados:</a:t>
            </a:r>
          </a:p>
          <a:p>
            <a:pPr lvl="1"/>
            <a:r>
              <a:rPr lang="es-AR" dirty="0" smtClean="0"/>
              <a:t>ABO</a:t>
            </a:r>
          </a:p>
          <a:p>
            <a:pPr lvl="1"/>
            <a:r>
              <a:rPr lang="es-AR" dirty="0" smtClean="0"/>
              <a:t>PP1P</a:t>
            </a:r>
            <a:r>
              <a:rPr lang="es-AR" baseline="30000" dirty="0" smtClean="0"/>
              <a:t>K</a:t>
            </a:r>
          </a:p>
          <a:p>
            <a:pPr lvl="1"/>
            <a:r>
              <a:rPr lang="es-AR" dirty="0" err="1" smtClean="0"/>
              <a:t>Vel</a:t>
            </a:r>
            <a:r>
              <a:rPr lang="es-AR" dirty="0" smtClean="0"/>
              <a:t> </a:t>
            </a:r>
          </a:p>
          <a:p>
            <a:pPr lvl="1"/>
            <a:r>
              <a:rPr lang="es-AR" dirty="0" smtClean="0"/>
              <a:t>Lewis</a:t>
            </a:r>
          </a:p>
          <a:p>
            <a:pPr lvl="1"/>
            <a:r>
              <a:rPr lang="es-AR" dirty="0" err="1" smtClean="0"/>
              <a:t>Kidd</a:t>
            </a:r>
            <a:endParaRPr lang="es-AR" dirty="0" smtClean="0"/>
          </a:p>
          <a:p>
            <a:pPr lvl="1"/>
            <a:endParaRPr lang="es-A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RHP Extravascular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IgG</a:t>
            </a:r>
            <a:r>
              <a:rPr lang="es-AR" dirty="0" smtClean="0"/>
              <a:t> (IgG1 o IgG3)</a:t>
            </a:r>
          </a:p>
          <a:p>
            <a:r>
              <a:rPr lang="es-AR" dirty="0" smtClean="0"/>
              <a:t>Inmediata: durante o dentro de pocas horas:</a:t>
            </a:r>
          </a:p>
          <a:p>
            <a:pPr lvl="1"/>
            <a:r>
              <a:rPr lang="es-AR" dirty="0" smtClean="0"/>
              <a:t>Ac serológicamente detectable</a:t>
            </a:r>
          </a:p>
          <a:p>
            <a:r>
              <a:rPr lang="es-AR" dirty="0" err="1" smtClean="0"/>
              <a:t>Hiperbilirrubinemia</a:t>
            </a:r>
            <a:endParaRPr lang="es-AR" dirty="0" smtClean="0"/>
          </a:p>
          <a:p>
            <a:r>
              <a:rPr lang="es-AR" dirty="0" smtClean="0"/>
              <a:t>Anticuerpo implicados: </a:t>
            </a:r>
          </a:p>
          <a:p>
            <a:pPr lvl="1"/>
            <a:r>
              <a:rPr lang="es-AR" dirty="0" err="1" smtClean="0"/>
              <a:t>Kidd</a:t>
            </a:r>
            <a:endParaRPr lang="es-AR" dirty="0"/>
          </a:p>
          <a:p>
            <a:pPr lvl="1"/>
            <a:r>
              <a:rPr lang="es-AR" dirty="0" smtClean="0"/>
              <a:t>Rh</a:t>
            </a:r>
          </a:p>
          <a:p>
            <a:pPr lvl="1"/>
            <a:r>
              <a:rPr lang="es-AR" dirty="0" err="1" smtClean="0"/>
              <a:t>Duffy</a:t>
            </a:r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Pacientes previamente inmunizados</a:t>
            </a:r>
          </a:p>
          <a:p>
            <a:r>
              <a:rPr lang="es-AR" dirty="0" smtClean="0"/>
              <a:t>Ac presente </a:t>
            </a:r>
          </a:p>
          <a:p>
            <a:r>
              <a:rPr lang="es-AR" dirty="0" smtClean="0"/>
              <a:t>Serológicamente indetectable </a:t>
            </a:r>
          </a:p>
          <a:p>
            <a:r>
              <a:rPr lang="es-AR" dirty="0" smtClean="0"/>
              <a:t>Transfusión inicia respuesta </a:t>
            </a:r>
            <a:r>
              <a:rPr lang="es-AR" dirty="0" err="1" smtClean="0"/>
              <a:t>anamnésica</a:t>
            </a:r>
            <a:endParaRPr lang="es-AR" dirty="0" smtClean="0"/>
          </a:p>
          <a:p>
            <a:r>
              <a:rPr lang="es-AR" dirty="0" smtClean="0"/>
              <a:t>5-7 días </a:t>
            </a:r>
            <a:r>
              <a:rPr lang="es-AR" dirty="0" err="1" smtClean="0"/>
              <a:t>postransfusión</a:t>
            </a:r>
            <a:r>
              <a:rPr lang="es-AR" dirty="0" smtClean="0"/>
              <a:t> (2-23 días)</a:t>
            </a:r>
          </a:p>
          <a:p>
            <a:r>
              <a:rPr lang="es-AR" dirty="0" smtClean="0"/>
              <a:t>Fiebre, </a:t>
            </a:r>
            <a:r>
              <a:rPr lang="es-AR" dirty="0" smtClean="0">
                <a:sym typeface="Wingdings 3"/>
              </a:rPr>
              <a:t> </a:t>
            </a:r>
            <a:r>
              <a:rPr lang="es-AR" dirty="0" err="1" smtClean="0">
                <a:sym typeface="Wingdings 3"/>
              </a:rPr>
              <a:t>Hto</a:t>
            </a:r>
            <a:r>
              <a:rPr lang="es-AR" dirty="0" smtClean="0">
                <a:sym typeface="Wingdings 3"/>
              </a:rPr>
              <a:t>/</a:t>
            </a:r>
            <a:r>
              <a:rPr lang="es-AR" dirty="0" err="1" smtClean="0">
                <a:sym typeface="Wingdings 3"/>
              </a:rPr>
              <a:t>Hb</a:t>
            </a:r>
            <a:r>
              <a:rPr lang="es-AR" dirty="0" smtClean="0">
                <a:sym typeface="Wingdings 3"/>
              </a:rPr>
              <a:t>,</a:t>
            </a:r>
            <a:r>
              <a:rPr lang="es-AR" dirty="0" smtClean="0"/>
              <a:t> ictericia, hemoglobinuria</a:t>
            </a:r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RHP Extravascular Tardía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Factores que determinan la importancia clínica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Especificidad del anticuerpo.</a:t>
            </a:r>
          </a:p>
          <a:p>
            <a:r>
              <a:rPr lang="es-ES" dirty="0" smtClean="0"/>
              <a:t>La concentración y la avidez de los anticuerpos.</a:t>
            </a:r>
            <a:endParaRPr lang="es-ES" dirty="0"/>
          </a:p>
          <a:p>
            <a:r>
              <a:rPr lang="es-ES" dirty="0" smtClean="0"/>
              <a:t>Rango térmico </a:t>
            </a:r>
          </a:p>
          <a:p>
            <a:r>
              <a:rPr lang="es-ES" dirty="0" smtClean="0"/>
              <a:t>Clase y subclase de inmunoglobulina </a:t>
            </a:r>
          </a:p>
          <a:p>
            <a:r>
              <a:rPr lang="es-ES" dirty="0" smtClean="0"/>
              <a:t>Actividad del sistema </a:t>
            </a:r>
            <a:r>
              <a:rPr lang="es-ES" dirty="0" err="1" smtClean="0"/>
              <a:t>mononuclear</a:t>
            </a:r>
            <a:r>
              <a:rPr lang="es-ES" dirty="0" smtClean="0"/>
              <a:t> </a:t>
            </a:r>
            <a:r>
              <a:rPr lang="es-ES" dirty="0" err="1" smtClean="0"/>
              <a:t>fagocítico</a:t>
            </a:r>
            <a:r>
              <a:rPr lang="es-ES" dirty="0" smtClean="0"/>
              <a:t>.</a:t>
            </a:r>
          </a:p>
          <a:p>
            <a:r>
              <a:rPr lang="es-ES" dirty="0" smtClean="0"/>
              <a:t>Movilidad y densidad de sitios antigénicos en la membrana.</a:t>
            </a:r>
          </a:p>
          <a:p>
            <a:r>
              <a:rPr lang="es-ES" dirty="0" smtClean="0"/>
              <a:t>Volumen de glóbulos rojos administrados.</a:t>
            </a:r>
          </a:p>
          <a:p>
            <a:r>
              <a:rPr lang="es-ES" dirty="0" smtClean="0"/>
              <a:t>Presencia de sustancias solubles del grupo sanguíneo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Algunas especificidades tienen un comportamiento variable</a:t>
            </a:r>
          </a:p>
          <a:p>
            <a:r>
              <a:rPr lang="es-AR" dirty="0" smtClean="0"/>
              <a:t>No siempre podemos distinguir entre un Ac clínicamente significativo y uno benigno</a:t>
            </a:r>
          </a:p>
          <a:p>
            <a:r>
              <a:rPr lang="es-AR" dirty="0" smtClean="0"/>
              <a:t>No contamos con información inequívoca del comportamiento de algunos especificidades poco comunes</a:t>
            </a:r>
          </a:p>
          <a:p>
            <a:r>
              <a:rPr lang="es-AR" dirty="0" smtClean="0"/>
              <a:t>A veces no podemos precisar la especificidad de un Ac determinado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Factores que determinan la importancia clínica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Importancia clínica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Clínicamente significativos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Significativos</a:t>
                      </a:r>
                      <a:r>
                        <a:rPr lang="es-AR" baseline="0" dirty="0" smtClean="0"/>
                        <a:t> si reaccionan a 37ºC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Significativos algunas veces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Clínicamente benignos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ABO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Lea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Yt</a:t>
                      </a:r>
                      <a:r>
                        <a:rPr kumimoji="0" lang="ca-ES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kumimoji="0" lang="ca-E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Chido/</a:t>
                      </a:r>
                      <a:r>
                        <a:rPr lang="es-AR" dirty="0" err="1" smtClean="0"/>
                        <a:t>Rodgers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Rh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M, 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G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JMH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Kell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dirty="0" smtClean="0"/>
                        <a:t>P1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Gy</a:t>
                      </a:r>
                      <a:r>
                        <a:rPr kumimoji="0" lang="ca-ES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Knops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Duffy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Lutheran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Hy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Bg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Kidd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>
                          <a:solidFill>
                            <a:sysClr val="windowText" lastClr="000000"/>
                          </a:solidFill>
                        </a:rPr>
                        <a:t>A1</a:t>
                      </a:r>
                      <a:endParaRPr lang="es-A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At</a:t>
                      </a:r>
                      <a:r>
                        <a:rPr kumimoji="0" lang="ca-E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Xg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SsU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Sda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Colton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Csa</a:t>
                      </a:r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Vel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AnWj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Cromer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Yk</a:t>
                      </a:r>
                      <a:r>
                        <a:rPr kumimoji="0" lang="ca-ES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PP1Pk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Dombrock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McC</a:t>
                      </a:r>
                      <a:r>
                        <a:rPr kumimoji="0" lang="ca-ES" sz="18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H (Oh)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Indian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Jra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Lan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smtClean="0"/>
                        <a:t>LW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 err="1" smtClean="0"/>
                        <a:t>Scianna</a:t>
                      </a:r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A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468313" y="917846"/>
          <a:ext cx="8218487" cy="572414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03687"/>
                <a:gridCol w="4114800"/>
              </a:tblGrid>
              <a:tr h="350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   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Anticuerpos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		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Comentarios</a:t>
                      </a:r>
                      <a:endParaRPr kumimoji="0" lang="ca-E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ABO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H	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RTHI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intravascular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Rh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(D,C,c,E,e)	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RTH inmediatas y retardadas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K,k,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Ku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resto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RTH inmediatas / retardadas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Fy</a:t>
                      </a:r>
                      <a:r>
                        <a:rPr kumimoji="0" lang="ca-ES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Fy</a:t>
                      </a:r>
                      <a:r>
                        <a:rPr kumimoji="0" lang="ca-ES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Fy3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RTH inmediatas y retardadas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Jk</a:t>
                      </a:r>
                      <a:r>
                        <a:rPr kumimoji="0" lang="ca-ES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Jk</a:t>
                      </a:r>
                      <a:r>
                        <a:rPr kumimoji="0" lang="ca-ES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Jk3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retardadas</a:t>
                      </a:r>
                      <a:endParaRPr kumimoji="0" lang="ca-E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1/3 de 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retardadas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son por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anti-Jk</a:t>
                      </a:r>
                      <a:r>
                        <a:rPr kumimoji="0" lang="ca-ES" sz="18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S,s,U,Mur*,Mi</a:t>
                      </a:r>
                      <a:r>
                        <a:rPr kumimoji="0" lang="ca-ES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a*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,Vw,Far,En</a:t>
                      </a:r>
                      <a:r>
                        <a:rPr kumimoji="0" lang="ca-ES" sz="18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ca-E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retardadas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*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Frecuentes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en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Sudeste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Asiático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Do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Do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ca-E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y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retardadas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P, PP1P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k </a:t>
                      </a: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(Tj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Vel	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AnWj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(CD44)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Wr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ca-E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 /  Co</a:t>
                      </a:r>
                      <a:r>
                        <a:rPr kumimoji="0" lang="ca-ES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Co3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retardadas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/ 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leves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Kx, Km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RTH </a:t>
                      </a:r>
                      <a:r>
                        <a:rPr kumimoji="0" lang="ca-E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inmediatas</a:t>
                      </a:r>
                      <a:r>
                        <a:rPr kumimoji="0" lang="ca-E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graves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es-AR" dirty="0" smtClean="0"/>
              <a:t>Suelen producir RHPT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>
            <a:graphicFrameLocks/>
          </p:cNvGraphicFramePr>
          <p:nvPr/>
        </p:nvGraphicFramePr>
        <p:xfrm>
          <a:off x="457200" y="1771650"/>
          <a:ext cx="8229600" cy="394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Anticuerpos</a:t>
                      </a:r>
                      <a:endParaRPr kumimoji="0" lang="ca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Excepciones</a:t>
                      </a:r>
                      <a:endParaRPr kumimoji="0" lang="ca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A1, Lewis, P1, LKE, 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Suelen ser IgM no activos &gt;25ºC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P1, A1, Le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Le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: RTH Inmediatas y Retardadas 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Lu</a:t>
                      </a:r>
                      <a:r>
                        <a:rPr kumimoji="0" lang="ca-ES" sz="20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Lu</a:t>
                      </a:r>
                      <a:r>
                        <a:rPr kumimoji="0" lang="ca-ES" sz="2000" u="none" strike="noStrike" cap="none" normalizeH="0" baseline="30000" dirty="0" err="1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endParaRPr kumimoji="0" lang="ca-ES" sz="20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Algunas RTHR moderadas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Sistema Diego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Wr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es la excepción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Yt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Scianna, LW, Ch/Rg, Ge, Cr, Kn, In, Er, COST, Xg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MER2, JMH, GIL, LKE, Sd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Lan, At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Jr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Emm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Yt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Tc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(Cro2), In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b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Lan, At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Jr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: RTH grave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 caso de RTHI por anti-JMH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Ok</a:t>
                      </a:r>
                      <a:r>
                        <a:rPr kumimoji="0" lang="ca-ES" sz="20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r>
                        <a:rPr kumimoji="0" lang="ca-E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, GIL, PEL, MAM</a:t>
                      </a:r>
                      <a:endParaRPr kumimoji="0" lang="ca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</a:t>
                      </a: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hay</a:t>
                      </a: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referencias</a:t>
                      </a: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pero</a:t>
                      </a: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son </a:t>
                      </a: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potencialmente</a:t>
                      </a:r>
                      <a:r>
                        <a:rPr kumimoji="0" lang="ca-E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ca-E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hemolíticos</a:t>
                      </a:r>
                      <a:endParaRPr kumimoji="0" lang="ca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Raramente producen RHPT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Habitualmente producen EHFN</a:t>
            </a:r>
            <a:endParaRPr lang="es-AR" dirty="0"/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ph idx="1"/>
          </p:nvPr>
        </p:nvGraphicFramePr>
        <p:xfrm>
          <a:off x="684213" y="1556792"/>
          <a:ext cx="7786687" cy="4901375"/>
        </p:xfrm>
        <a:graphic>
          <a:graphicData uri="http://schemas.openxmlformats.org/drawingml/2006/table">
            <a:tbl>
              <a:tblPr/>
              <a:tblGrid>
                <a:gridCol w="3887787"/>
                <a:gridCol w="3898900"/>
              </a:tblGrid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</a:t>
                      </a:r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Anticuerpos</a:t>
                      </a: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	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Comentarios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Rh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(D), 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C, E, e, 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Ce(f), Ce,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Cw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Ew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Hro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Hr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Rh29,, Go</a:t>
                      </a:r>
                      <a:r>
                        <a:rPr kumimoji="0" lang="ca-E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Rh32,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Bea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Evans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Tar, Sec,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JAL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MAR-like</a:t>
                      </a:r>
                      <a:endParaRPr kumimoji="0" 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grave y frecuente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ocasional</a:t>
                      </a:r>
                      <a:endParaRPr kumimoji="0" lang="ca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Kp</a:t>
                      </a:r>
                      <a:r>
                        <a:rPr kumimoji="0" lang="ca-ES" sz="1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Js</a:t>
                      </a:r>
                      <a:r>
                        <a:rPr kumimoji="0" lang="ca-ES" sz="1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Js</a:t>
                      </a:r>
                      <a:r>
                        <a:rPr kumimoji="0" lang="ca-ES" sz="1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Ul</a:t>
                      </a:r>
                      <a:r>
                        <a:rPr kumimoji="0" lang="ca-ES" sz="12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Ku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K22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Anemia aplásica &gt; Anemia hemolítica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leve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poco frecuente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S,s,U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Mi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Vw, Mur, Hut, Hil, Mt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Mv, Far, sD, Or, Mut, Mur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grave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excepcionalmente grave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ocasionalmente grave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Fy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,Fy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leve, grave. 1 caso por anti-Fyb</a:t>
                      </a:r>
                      <a:endParaRPr kumimoji="0" lang="ca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Jk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Jk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suelen producir EHRN. 1 caso grave</a:t>
                      </a:r>
                      <a:endParaRPr kumimoji="0" lang="ca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Co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EHRN grave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Di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Wr</a:t>
                      </a:r>
                      <a:r>
                        <a:rPr kumimoji="0" lang="ca-E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ELO, Bow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Pocos casos. EHRN grave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Ge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Gralmente no causan EHRN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 casos graves. Inhibe la eritopoyesis</a:t>
                      </a:r>
                      <a:endParaRPr kumimoji="0" lang="ca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HJK, Kg, REIT, JVF, JONES, MAM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Pocos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casos. EHRN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grave</a:t>
                      </a:r>
                      <a:endParaRPr kumimoji="0" lang="ca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Raramente producen EHFN</a:t>
            </a:r>
            <a:endParaRPr lang="es-ES" dirty="0"/>
          </a:p>
        </p:txBody>
      </p:sp>
      <p:graphicFrame>
        <p:nvGraphicFramePr>
          <p:cNvPr id="4" name="Group 2"/>
          <p:cNvGraphicFramePr>
            <a:graphicFrameLocks noGrp="1"/>
          </p:cNvGraphicFramePr>
          <p:nvPr>
            <p:ph idx="1"/>
          </p:nvPr>
        </p:nvGraphicFramePr>
        <p:xfrm>
          <a:off x="468313" y="1449388"/>
          <a:ext cx="8229600" cy="460819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Anticuerpos</a:t>
                      </a:r>
                      <a:endParaRPr kumimoji="0" lang="ca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8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Comentarios</a:t>
                      </a:r>
                      <a:endParaRPr kumimoji="0" lang="ca-E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Anti-PP1P</a:t>
                      </a:r>
                      <a:r>
                        <a:rPr kumimoji="0" lang="ca-E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(</a:t>
                      </a:r>
                      <a:r>
                        <a:rPr kumimoji="0" 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fenotipo</a:t>
                      </a: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p)</a:t>
                      </a:r>
                      <a:endParaRPr kumimoji="0" lang="ca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 </a:t>
                      </a:r>
                      <a:r>
                        <a:rPr kumimoji="0" 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asocian</a:t>
                      </a: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 </a:t>
                      </a:r>
                      <a:r>
                        <a:rPr kumimoji="0" 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abortos</a:t>
                      </a: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recurrentes</a:t>
                      </a: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1</a:t>
                      </a:r>
                      <a:r>
                        <a:rPr kumimoji="0" lang="ca-E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</a:t>
                      </a:r>
                      <a:r>
                        <a:rPr kumimoji="0" lang="ca-E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trimestre.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Lu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Lu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Ags poco desarrollados en el feto.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Acs adsorbidos por la placenta.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Le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activos a 37ºC.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se expresan en el feto.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Acs de los sistemas: Yt, Do, LW, Ch/Rg, Cr, Kn, 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Acs: Cost, Er, Sc1, Sc2, Sc3, Xg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Ok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MER2, JMH, GIL, Emm, AnWj, Sd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Duclos, PEL, ABTI, HLA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No se han descrito casos de EHRN grave.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caso por anti-Duclos.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a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Lan, At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ca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Jr</a:t>
                      </a:r>
                      <a:r>
                        <a:rPr kumimoji="0" lang="ca-E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Sólo</a:t>
                      </a:r>
                      <a:r>
                        <a:rPr kumimoji="0" 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formas</a:t>
                      </a:r>
                      <a:r>
                        <a:rPr kumimoji="0" 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leves</a:t>
                      </a:r>
                      <a:r>
                        <a:rPr kumimoji="0" 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IgM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Poco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expresado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en el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feto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Sólo</a:t>
                      </a:r>
                      <a:r>
                        <a:rPr kumimoji="0" 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formas</a:t>
                      </a:r>
                      <a:r>
                        <a:rPr kumimoji="0" 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leves</a:t>
                      </a:r>
                      <a:r>
                        <a:rPr kumimoji="0" lang="ca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caso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reciente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grave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por </a:t>
                      </a:r>
                      <a:r>
                        <a:rPr kumimoji="0" lang="ca-E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anti-Jra</a:t>
                      </a:r>
                      <a:r>
                        <a:rPr kumimoji="0" lang="ca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algn="ctr"/>
            <a:endParaRPr lang="es-ES" dirty="0"/>
          </a:p>
          <a:p>
            <a:pPr algn="ctr"/>
            <a:r>
              <a:rPr lang="es-ES" dirty="0"/>
              <a:t>REGULARES o ESPERADOS </a:t>
            </a:r>
          </a:p>
          <a:p>
            <a:pPr algn="ctr"/>
            <a:endParaRPr lang="es-ES" dirty="0"/>
          </a:p>
          <a:p>
            <a:pPr algn="ctr">
              <a:buFont typeface="Wingdings" pitchFamily="2" charset="2"/>
              <a:buNone/>
            </a:pPr>
            <a:r>
              <a:rPr lang="es-ES" sz="4400" dirty="0"/>
              <a:t>=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IRREGULARES o INESPERADOS</a:t>
            </a:r>
          </a:p>
        </p:txBody>
      </p:sp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err="1" smtClean="0"/>
              <a:t>ANTICUERPOSc</a:t>
            </a:r>
            <a:endParaRPr lang="es-ES" sz="4000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>
            <a:off x="4500563" y="3500438"/>
            <a:ext cx="71437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Anticuerpos poco comunes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Conocer la etnia del paciente</a:t>
            </a:r>
          </a:p>
          <a:p>
            <a:r>
              <a:rPr lang="es-AR" dirty="0" smtClean="0"/>
              <a:t>Conocer la historia clínica del paciente</a:t>
            </a:r>
          </a:p>
          <a:p>
            <a:r>
              <a:rPr lang="es-AR" dirty="0" smtClean="0"/>
              <a:t>Conocer hallazgos serológicos previos</a:t>
            </a:r>
          </a:p>
          <a:p>
            <a:r>
              <a:rPr lang="es-AR" dirty="0" smtClean="0"/>
              <a:t>Conocer medios óptimos de reacción, temperatura, </a:t>
            </a:r>
            <a:r>
              <a:rPr lang="es-AR" dirty="0" err="1" smtClean="0"/>
              <a:t>etc</a:t>
            </a:r>
            <a:r>
              <a:rPr lang="es-AR" dirty="0" smtClean="0"/>
              <a:t> 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Especificidades relacionadas con la etnia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endParaRPr lang="ca-ES" dirty="0" smtClean="0"/>
          </a:p>
          <a:p>
            <a:r>
              <a:rPr lang="ca-ES" dirty="0" smtClean="0"/>
              <a:t>En un </a:t>
            </a:r>
            <a:r>
              <a:rPr lang="ca-ES" dirty="0" err="1" smtClean="0"/>
              <a:t>paciente</a:t>
            </a:r>
            <a:r>
              <a:rPr lang="ca-ES" dirty="0" smtClean="0"/>
              <a:t> de </a:t>
            </a:r>
            <a:r>
              <a:rPr lang="ca-ES" u="sng" dirty="0" err="1"/>
              <a:t>raza</a:t>
            </a:r>
            <a:r>
              <a:rPr lang="ca-ES" u="sng" dirty="0"/>
              <a:t> blanca</a:t>
            </a:r>
            <a:r>
              <a:rPr lang="ca-ES" dirty="0"/>
              <a:t>, </a:t>
            </a:r>
            <a:r>
              <a:rPr lang="ca-ES" dirty="0" smtClean="0"/>
              <a:t>los Ac </a:t>
            </a:r>
            <a:r>
              <a:rPr lang="ca-ES" dirty="0"/>
              <a:t>contra </a:t>
            </a:r>
            <a:r>
              <a:rPr lang="ca-ES" dirty="0" err="1" smtClean="0"/>
              <a:t>Ag</a:t>
            </a:r>
            <a:r>
              <a:rPr lang="ca-ES" dirty="0" smtClean="0"/>
              <a:t> </a:t>
            </a:r>
            <a:r>
              <a:rPr lang="ca-ES" dirty="0"/>
              <a:t>de alta </a:t>
            </a:r>
            <a:r>
              <a:rPr lang="ca-ES" dirty="0" err="1"/>
              <a:t>frecuencia</a:t>
            </a:r>
            <a:r>
              <a:rPr lang="ca-ES" dirty="0"/>
              <a:t> </a:t>
            </a:r>
            <a:r>
              <a:rPr lang="ca-ES" dirty="0" smtClean="0"/>
              <a:t>se </a:t>
            </a:r>
            <a:r>
              <a:rPr lang="ca-ES" dirty="0" err="1" smtClean="0"/>
              <a:t>dirigen</a:t>
            </a:r>
            <a:r>
              <a:rPr lang="ca-ES" dirty="0" smtClean="0"/>
              <a:t> con </a:t>
            </a:r>
            <a:r>
              <a:rPr lang="ca-ES" dirty="0" err="1" smtClean="0"/>
              <a:t>mayor</a:t>
            </a:r>
            <a:r>
              <a:rPr lang="ca-ES" dirty="0" smtClean="0"/>
              <a:t> </a:t>
            </a:r>
            <a:r>
              <a:rPr lang="ca-ES" dirty="0" err="1" smtClean="0"/>
              <a:t>frecuencia</a:t>
            </a:r>
            <a:r>
              <a:rPr lang="ca-ES" dirty="0" smtClean="0"/>
              <a:t> contra</a:t>
            </a:r>
            <a:r>
              <a:rPr lang="ca-ES" dirty="0"/>
              <a:t>: k, </a:t>
            </a:r>
            <a:r>
              <a:rPr lang="ca-ES" dirty="0" err="1"/>
              <a:t>Kpb</a:t>
            </a:r>
            <a:r>
              <a:rPr lang="ca-ES" dirty="0"/>
              <a:t>, </a:t>
            </a:r>
            <a:r>
              <a:rPr lang="ca-ES" dirty="0" err="1"/>
              <a:t>Yta</a:t>
            </a:r>
            <a:r>
              <a:rPr lang="ca-ES" dirty="0"/>
              <a:t>, Vel, Coa y </a:t>
            </a:r>
            <a:r>
              <a:rPr lang="ca-ES" dirty="0" err="1"/>
              <a:t>Lub</a:t>
            </a:r>
            <a:r>
              <a:rPr lang="ca-ES" dirty="0"/>
              <a:t>.</a:t>
            </a:r>
          </a:p>
          <a:p>
            <a:r>
              <a:rPr lang="ca-ES" dirty="0" smtClean="0"/>
              <a:t>En </a:t>
            </a:r>
            <a:r>
              <a:rPr lang="ca-ES" dirty="0" err="1" smtClean="0"/>
              <a:t>individuos</a:t>
            </a:r>
            <a:r>
              <a:rPr lang="ca-ES" dirty="0" smtClean="0"/>
              <a:t> de </a:t>
            </a:r>
            <a:r>
              <a:rPr lang="ca-ES" u="sng" dirty="0" err="1" smtClean="0"/>
              <a:t>raza</a:t>
            </a:r>
            <a:r>
              <a:rPr lang="ca-ES" u="sng" dirty="0" smtClean="0"/>
              <a:t> negra </a:t>
            </a:r>
            <a:r>
              <a:rPr lang="ca-ES" dirty="0" smtClean="0"/>
              <a:t>los </a:t>
            </a:r>
            <a:r>
              <a:rPr lang="ca-ES" dirty="0" err="1"/>
              <a:t>fenotipos</a:t>
            </a:r>
            <a:r>
              <a:rPr lang="ca-ES" dirty="0"/>
              <a:t> </a:t>
            </a:r>
            <a:r>
              <a:rPr lang="ca-ES" dirty="0" err="1" smtClean="0"/>
              <a:t>S-s-U-Js</a:t>
            </a:r>
            <a:r>
              <a:rPr lang="ca-ES" dirty="0" smtClean="0"/>
              <a:t>(b-</a:t>
            </a:r>
            <a:r>
              <a:rPr lang="ca-ES" dirty="0"/>
              <a:t>) y </a:t>
            </a:r>
            <a:r>
              <a:rPr lang="ca-ES" dirty="0" err="1"/>
              <a:t>h</a:t>
            </a:r>
            <a:r>
              <a:rPr lang="ca-ES" dirty="0" err="1" smtClean="0"/>
              <a:t>rs</a:t>
            </a:r>
            <a:r>
              <a:rPr lang="ca-ES" dirty="0" smtClean="0"/>
              <a:t> </a:t>
            </a:r>
            <a:r>
              <a:rPr lang="ca-ES" dirty="0"/>
              <a:t>son </a:t>
            </a:r>
            <a:r>
              <a:rPr lang="ca-ES" dirty="0" err="1" smtClean="0"/>
              <a:t>exclusivos</a:t>
            </a:r>
            <a:r>
              <a:rPr lang="ca-ES" dirty="0" smtClean="0"/>
              <a:t>, </a:t>
            </a:r>
            <a:r>
              <a:rPr lang="ca-ES" dirty="0"/>
              <a:t>y los </a:t>
            </a:r>
            <a:r>
              <a:rPr lang="ca-ES" dirty="0" err="1"/>
              <a:t>fenotipos</a:t>
            </a:r>
            <a:r>
              <a:rPr lang="ca-ES" dirty="0"/>
              <a:t> </a:t>
            </a:r>
            <a:r>
              <a:rPr lang="ca-ES" dirty="0" err="1"/>
              <a:t>Fy</a:t>
            </a:r>
            <a:r>
              <a:rPr lang="ca-ES" dirty="0"/>
              <a:t>(</a:t>
            </a:r>
            <a:r>
              <a:rPr lang="ca-ES" dirty="0" err="1"/>
              <a:t>a-b</a:t>
            </a:r>
            <a:r>
              <a:rPr lang="ca-ES" dirty="0"/>
              <a:t>-), </a:t>
            </a:r>
            <a:r>
              <a:rPr lang="ca-ES" dirty="0" smtClean="0"/>
              <a:t>Le(</a:t>
            </a:r>
            <a:r>
              <a:rPr lang="ca-ES" dirty="0" err="1" smtClean="0"/>
              <a:t>a-b</a:t>
            </a:r>
            <a:r>
              <a:rPr lang="ca-ES" dirty="0" smtClean="0"/>
              <a:t>-</a:t>
            </a:r>
            <a:r>
              <a:rPr lang="ca-ES" dirty="0"/>
              <a:t>), Cr(a-) y Lu(b-) son </a:t>
            </a:r>
            <a:r>
              <a:rPr lang="ca-ES" dirty="0" err="1"/>
              <a:t>más</a:t>
            </a:r>
            <a:r>
              <a:rPr lang="ca-ES" dirty="0"/>
              <a:t> </a:t>
            </a:r>
            <a:r>
              <a:rPr lang="ca-ES" dirty="0" smtClean="0"/>
              <a:t>comunes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 smtClean="0"/>
              <a:t>El </a:t>
            </a:r>
            <a:r>
              <a:rPr lang="ca-ES" dirty="0" err="1" smtClean="0"/>
              <a:t>fenotipo</a:t>
            </a:r>
            <a:r>
              <a:rPr lang="ca-ES" dirty="0" smtClean="0"/>
              <a:t> In(b-) es </a:t>
            </a:r>
            <a:r>
              <a:rPr lang="ca-ES" dirty="0" err="1" smtClean="0"/>
              <a:t>exclusivo</a:t>
            </a:r>
            <a:r>
              <a:rPr lang="ca-ES" dirty="0" smtClean="0"/>
              <a:t> de la </a:t>
            </a:r>
            <a:r>
              <a:rPr lang="ca-ES" u="sng" dirty="0" err="1" smtClean="0"/>
              <a:t>raza</a:t>
            </a:r>
            <a:r>
              <a:rPr lang="ca-ES" dirty="0" smtClean="0"/>
              <a:t> </a:t>
            </a:r>
            <a:r>
              <a:rPr lang="ca-ES" u="sng" dirty="0" err="1" smtClean="0"/>
              <a:t>asiática</a:t>
            </a:r>
            <a:r>
              <a:rPr lang="ca-ES" dirty="0" smtClean="0"/>
              <a:t>, y los </a:t>
            </a:r>
            <a:r>
              <a:rPr lang="ca-ES" dirty="0" err="1" smtClean="0"/>
              <a:t>fenotipos</a:t>
            </a:r>
            <a:r>
              <a:rPr lang="ca-ES" dirty="0" smtClean="0"/>
              <a:t> </a:t>
            </a:r>
            <a:r>
              <a:rPr lang="ca-ES" dirty="0" err="1" smtClean="0"/>
              <a:t>Gy</a:t>
            </a:r>
            <a:r>
              <a:rPr lang="ca-ES" dirty="0" smtClean="0"/>
              <a:t>(a-), Jr(a-) y Di(a+b-) son </a:t>
            </a:r>
            <a:r>
              <a:rPr lang="ca-ES" dirty="0" err="1" smtClean="0"/>
              <a:t>mucho</a:t>
            </a:r>
            <a:r>
              <a:rPr lang="ca-ES" dirty="0" smtClean="0"/>
              <a:t> </a:t>
            </a:r>
            <a:r>
              <a:rPr lang="ca-ES" dirty="0" err="1" smtClean="0"/>
              <a:t>más</a:t>
            </a:r>
            <a:r>
              <a:rPr lang="ca-ES" dirty="0" smtClean="0"/>
              <a:t> </a:t>
            </a:r>
            <a:r>
              <a:rPr lang="ca-ES" dirty="0" err="1" smtClean="0"/>
              <a:t>frecuentes</a:t>
            </a:r>
            <a:endParaRPr lang="es-AR" dirty="0" smtClean="0"/>
          </a:p>
          <a:p>
            <a:r>
              <a:rPr lang="ca-ES" dirty="0" smtClean="0"/>
              <a:t>En </a:t>
            </a:r>
            <a:r>
              <a:rPr lang="ca-ES" u="sng" dirty="0" err="1" smtClean="0"/>
              <a:t>latinoamericanos</a:t>
            </a:r>
            <a:r>
              <a:rPr lang="ca-ES" dirty="0" smtClean="0"/>
              <a:t>: Di(a+b-), Ge:-2,3 y      Ge:-2,-3.</a:t>
            </a:r>
          </a:p>
          <a:p>
            <a:r>
              <a:rPr lang="ca-ES" dirty="0"/>
              <a:t>En el </a:t>
            </a:r>
            <a:r>
              <a:rPr lang="ca-ES" dirty="0" err="1"/>
              <a:t>este</a:t>
            </a:r>
            <a:r>
              <a:rPr lang="ca-ES" dirty="0"/>
              <a:t> de Europa es </a:t>
            </a:r>
            <a:r>
              <a:rPr lang="ca-ES" dirty="0" err="1"/>
              <a:t>más</a:t>
            </a:r>
            <a:r>
              <a:rPr lang="ca-ES" dirty="0"/>
              <a:t> </a:t>
            </a:r>
            <a:r>
              <a:rPr lang="ca-ES" dirty="0" err="1"/>
              <a:t>común</a:t>
            </a:r>
            <a:r>
              <a:rPr lang="ca-ES" dirty="0"/>
              <a:t> el </a:t>
            </a:r>
            <a:r>
              <a:rPr lang="ca-ES" dirty="0" err="1" smtClean="0"/>
              <a:t>fenotipo</a:t>
            </a:r>
            <a:r>
              <a:rPr lang="ca-ES" dirty="0" smtClean="0"/>
              <a:t> </a:t>
            </a:r>
            <a:r>
              <a:rPr lang="ca-ES" dirty="0" err="1"/>
              <a:t>Gy</a:t>
            </a:r>
            <a:r>
              <a:rPr lang="ca-ES" dirty="0"/>
              <a:t>(a-).</a:t>
            </a:r>
          </a:p>
          <a:p>
            <a:endParaRPr lang="es-AR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Especificidades relacionadas con la etnia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04800" y="1027113"/>
          <a:ext cx="8686800" cy="5449887"/>
        </p:xfrm>
        <a:graphic>
          <a:graphicData uri="http://schemas.openxmlformats.org/presentationml/2006/ole">
            <p:oleObj spid="_x0000_s84994" name="Foto de Photo Editor" r:id="rId3" imgW="8078328" imgH="4544059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lum bright="18000" contrast="4000"/>
          </a:blip>
          <a:srcRect/>
          <a:stretch>
            <a:fillRect/>
          </a:stretch>
        </p:blipFill>
        <p:spPr bwMode="auto">
          <a:xfrm>
            <a:off x="990600" y="762000"/>
            <a:ext cx="7623175" cy="571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REACTIVOS GLOBULARES</a:t>
            </a:r>
            <a:endParaRPr lang="es-ES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dirty="0"/>
              <a:t>Cada frasco contiene suspensión globular (0.8-6%) de un individuo</a:t>
            </a:r>
          </a:p>
          <a:p>
            <a:pPr eaLnBrk="0" hangingPunct="0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s-ES_tradnl" dirty="0"/>
              <a:t>Deben estar tipificados  al  menos  para  los  antígenos </a:t>
            </a:r>
            <a:endParaRPr lang="es-ES" dirty="0"/>
          </a:p>
          <a:p>
            <a:pPr eaLnBrk="0" hangingPunct="0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s-ES_tradnl" dirty="0"/>
              <a:t>D, C, E, c, e, P1, Lea, </a:t>
            </a:r>
            <a:r>
              <a:rPr lang="es-ES_tradnl" dirty="0" err="1"/>
              <a:t>Leb</a:t>
            </a:r>
            <a:r>
              <a:rPr lang="es-ES_tradnl" dirty="0"/>
              <a:t>,  K, </a:t>
            </a:r>
            <a:r>
              <a:rPr lang="es-ES_tradnl" dirty="0" err="1"/>
              <a:t>k</a:t>
            </a:r>
            <a:r>
              <a:rPr lang="es-ES_tradnl" dirty="0"/>
              <a:t>, </a:t>
            </a:r>
            <a:r>
              <a:rPr lang="es-ES_tradnl" dirty="0" err="1"/>
              <a:t>Fya</a:t>
            </a:r>
            <a:r>
              <a:rPr lang="es-ES_tradnl" dirty="0"/>
              <a:t>, </a:t>
            </a:r>
            <a:r>
              <a:rPr lang="es-ES_tradnl" dirty="0" err="1"/>
              <a:t>Fyb</a:t>
            </a:r>
            <a:r>
              <a:rPr lang="es-ES_tradnl" dirty="0"/>
              <a:t>, </a:t>
            </a:r>
            <a:r>
              <a:rPr lang="es-ES_tradnl" dirty="0" err="1"/>
              <a:t>Jka</a:t>
            </a:r>
            <a:r>
              <a:rPr lang="es-ES_tradnl" dirty="0"/>
              <a:t>, </a:t>
            </a:r>
            <a:r>
              <a:rPr lang="es-ES_tradnl" dirty="0" err="1"/>
              <a:t>Jkb</a:t>
            </a:r>
            <a:r>
              <a:rPr lang="es-ES_tradnl" dirty="0"/>
              <a:t>, M, N, S, </a:t>
            </a:r>
            <a:r>
              <a:rPr lang="es-ES_tradnl" dirty="0" err="1"/>
              <a:t>s</a:t>
            </a:r>
            <a:endParaRPr lang="es-ES_tradnl" dirty="0"/>
          </a:p>
          <a:p>
            <a:pPr eaLnBrk="0" hangingPunct="0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s-ES_tradnl" dirty="0"/>
              <a:t>Cada lote se manufactura con donantes diferentes</a:t>
            </a:r>
          </a:p>
          <a:p>
            <a:pPr eaLnBrk="0" hangingPunct="0">
              <a:lnSpc>
                <a:spcPct val="80000"/>
              </a:lnSpc>
              <a:buClr>
                <a:schemeClr val="bg1"/>
              </a:buClr>
              <a:buFontTx/>
              <a:buChar char="•"/>
            </a:pPr>
            <a:r>
              <a:rPr lang="es-ES_tradnl" dirty="0"/>
              <a:t>Cada lote se mantiene por 45 días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/>
              <a:t>TECNICA</a:t>
            </a:r>
            <a:endParaRPr lang="es-ES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sz="2800" dirty="0"/>
              <a:t>Colocar una gota de suspensión globular en un tubo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Colocar dos gotas de suero en estudio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Centrifugar y leer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Incubar a 37ºC 30 minutos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Centrifugar y leer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Lavar tres veces con solución fisiológica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Agregar dos gotas de suero de </a:t>
            </a:r>
            <a:r>
              <a:rPr lang="es-ES" sz="2800" dirty="0" err="1"/>
              <a:t>Coombs</a:t>
            </a:r>
            <a:endParaRPr lang="es-ES" sz="2800" dirty="0"/>
          </a:p>
          <a:p>
            <a:pPr>
              <a:lnSpc>
                <a:spcPct val="80000"/>
              </a:lnSpc>
            </a:pPr>
            <a:r>
              <a:rPr lang="es-ES" sz="2800" dirty="0"/>
              <a:t>Centrifugar y leer</a:t>
            </a:r>
          </a:p>
          <a:p>
            <a:pPr>
              <a:lnSpc>
                <a:spcPct val="80000"/>
              </a:lnSpc>
            </a:pPr>
            <a:r>
              <a:rPr lang="es-ES" sz="2800" dirty="0"/>
              <a:t>En los negativos agregar Control </a:t>
            </a:r>
            <a:r>
              <a:rPr lang="es-ES" sz="2800" dirty="0" err="1"/>
              <a:t>Coombs</a:t>
            </a:r>
            <a:endParaRPr lang="es-E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sz="2800" dirty="0">
                <a:latin typeface="Comic Sans MS" pitchFamily="66" charset="0"/>
              </a:rPr>
              <a:t>¿En que fase ocurrió la reacción?</a:t>
            </a:r>
          </a:p>
          <a:p>
            <a:r>
              <a:rPr lang="es-ES" sz="2800" dirty="0">
                <a:latin typeface="Comic Sans MS" pitchFamily="66" charset="0"/>
              </a:rPr>
              <a:t>¿cuál es el resultado del control </a:t>
            </a:r>
            <a:r>
              <a:rPr lang="es-ES" sz="2800" dirty="0" err="1">
                <a:latin typeface="Comic Sans MS" pitchFamily="66" charset="0"/>
              </a:rPr>
              <a:t>autólogo</a:t>
            </a:r>
            <a:r>
              <a:rPr lang="es-ES" sz="2800" dirty="0">
                <a:latin typeface="Comic Sans MS" pitchFamily="66" charset="0"/>
              </a:rPr>
              <a:t>?</a:t>
            </a:r>
          </a:p>
          <a:p>
            <a:r>
              <a:rPr lang="es-ES" sz="2800" dirty="0">
                <a:latin typeface="Comic Sans MS" pitchFamily="66" charset="0"/>
              </a:rPr>
              <a:t>¿Cuántas células reaccionan?</a:t>
            </a:r>
          </a:p>
          <a:p>
            <a:r>
              <a:rPr lang="es-ES" sz="2800" dirty="0">
                <a:latin typeface="Comic Sans MS" pitchFamily="66" charset="0"/>
              </a:rPr>
              <a:t>¿Reaccionan con la misma fuerza y en la misma fase?</a:t>
            </a:r>
          </a:p>
          <a:p>
            <a:r>
              <a:rPr lang="es-ES" sz="2800" dirty="0">
                <a:latin typeface="Comic Sans MS" pitchFamily="66" charset="0"/>
              </a:rPr>
              <a:t>¿Hay hemólisis o campo mixto?</a:t>
            </a:r>
          </a:p>
          <a:p>
            <a:r>
              <a:rPr lang="es-ES" sz="2800" dirty="0">
                <a:latin typeface="Comic Sans MS" pitchFamily="66" charset="0"/>
              </a:rPr>
              <a:t>¿Están realmente aglutinados los GR o se debe a fenómeno de </a:t>
            </a:r>
            <a:r>
              <a:rPr lang="es-ES" sz="2800" dirty="0" err="1">
                <a:latin typeface="Comic Sans MS" pitchFamily="66" charset="0"/>
              </a:rPr>
              <a:t>rouleaux</a:t>
            </a:r>
            <a:r>
              <a:rPr lang="es-ES" sz="2800" dirty="0"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sz="2800" dirty="0"/>
              <a:t>¿En que fase ocurrió la reacción?</a:t>
            </a:r>
          </a:p>
          <a:p>
            <a:pPr lvl="1"/>
            <a:r>
              <a:rPr lang="es-ES" sz="2400" dirty="0" err="1"/>
              <a:t>IgG</a:t>
            </a:r>
            <a:r>
              <a:rPr lang="es-ES" sz="2400" dirty="0"/>
              <a:t> reacciona mejor en fase </a:t>
            </a:r>
            <a:r>
              <a:rPr lang="es-ES" sz="2400" dirty="0" err="1"/>
              <a:t>antiglobulínica</a:t>
            </a:r>
            <a:r>
              <a:rPr lang="es-ES" sz="2400" dirty="0"/>
              <a:t>. Pueden ser aglutinantes a 37ºC.</a:t>
            </a:r>
          </a:p>
          <a:p>
            <a:pPr lvl="1"/>
            <a:r>
              <a:rPr lang="es-ES" sz="2400" dirty="0" err="1"/>
              <a:t>IgM</a:t>
            </a:r>
            <a:r>
              <a:rPr lang="es-ES" sz="2400" dirty="0"/>
              <a:t> reacciona mejor a baja temperatura y es capaz de aglutinar GR suspendidos en solución fisiológica a temperatura ambiente. </a:t>
            </a:r>
          </a:p>
          <a:p>
            <a:pPr lvl="1"/>
            <a:r>
              <a:rPr lang="es-ES" sz="2400" dirty="0"/>
              <a:t>Hay </a:t>
            </a:r>
            <a:r>
              <a:rPr lang="es-ES" sz="2400" dirty="0" err="1"/>
              <a:t>IgM</a:t>
            </a:r>
            <a:r>
              <a:rPr lang="es-ES" sz="2400" dirty="0"/>
              <a:t> que pueden reaccionar en SAGH debido a la fijación de complemento.</a:t>
            </a:r>
          </a:p>
          <a:p>
            <a:pPr lvl="1"/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graphicFrame>
        <p:nvGraphicFramePr>
          <p:cNvPr id="74757" name="Object 5">
            <a:hlinkClick r:id="" action="ppaction://ole?verb=0"/>
          </p:cNvPr>
          <p:cNvGraphicFramePr>
            <a:graphicFrameLocks/>
          </p:cNvGraphicFramePr>
          <p:nvPr>
            <p:ph idx="1"/>
          </p:nvPr>
        </p:nvGraphicFramePr>
        <p:xfrm>
          <a:off x="973138" y="2365375"/>
          <a:ext cx="7196137" cy="2995613"/>
        </p:xfrm>
        <a:graphic>
          <a:graphicData uri="http://schemas.openxmlformats.org/presentationml/2006/ole">
            <p:oleObj spid="_x0000_s1026" name="Documento" r:id="rId3" imgW="7196040" imgH="2995560" progId="Word.Document.8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ANTICUERPOS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dirty="0"/>
              <a:t>IRREGULARES o INESPERADOS</a:t>
            </a:r>
          </a:p>
          <a:p>
            <a:pPr lvl="1"/>
            <a:r>
              <a:rPr lang="es-ES" dirty="0" err="1"/>
              <a:t>Aloanticuerpos</a:t>
            </a:r>
            <a:r>
              <a:rPr lang="es-ES" dirty="0"/>
              <a:t> INMUNES: en respuesta al estímulo con glóbulos rojos</a:t>
            </a:r>
          </a:p>
          <a:p>
            <a:pPr lvl="2"/>
            <a:r>
              <a:rPr lang="es-ES" dirty="0"/>
              <a:t>Transfusión</a:t>
            </a:r>
          </a:p>
          <a:p>
            <a:pPr lvl="2"/>
            <a:r>
              <a:rPr lang="es-ES" dirty="0"/>
              <a:t>Embarazo</a:t>
            </a:r>
          </a:p>
          <a:p>
            <a:pPr lvl="2"/>
            <a:r>
              <a:rPr lang="es-ES" dirty="0"/>
              <a:t>Trasplante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sz="2800" dirty="0"/>
              <a:t>¿Cuál es el resultado del control </a:t>
            </a:r>
            <a:r>
              <a:rPr lang="es-ES" sz="2800" dirty="0" err="1"/>
              <a:t>autólogo</a:t>
            </a:r>
            <a:r>
              <a:rPr lang="es-ES" sz="2800" dirty="0"/>
              <a:t>?</a:t>
            </a:r>
          </a:p>
          <a:p>
            <a:pPr lvl="1"/>
            <a:r>
              <a:rPr lang="es-ES" sz="2400" dirty="0"/>
              <a:t>Se realiza enfrentando el suero del paciente con sus propios GR de la misma forma que se enfrenta a células del panel celular.</a:t>
            </a:r>
          </a:p>
          <a:p>
            <a:pPr lvl="1"/>
            <a:r>
              <a:rPr lang="es-ES" sz="2400" dirty="0"/>
              <a:t>Control </a:t>
            </a:r>
            <a:r>
              <a:rPr lang="es-ES" sz="2400" dirty="0" err="1"/>
              <a:t>autólogo</a:t>
            </a:r>
            <a:r>
              <a:rPr lang="es-ES" sz="2400" dirty="0"/>
              <a:t> negativo en presencia de una detección de anticuerpos irregulares positiva indica la presencia de un </a:t>
            </a:r>
            <a:r>
              <a:rPr lang="es-ES" sz="2400" dirty="0" err="1"/>
              <a:t>Aloanticuerpo</a:t>
            </a:r>
            <a:r>
              <a:rPr lang="es-ES" sz="2400" dirty="0"/>
              <a:t>.</a:t>
            </a:r>
          </a:p>
          <a:p>
            <a:pPr lvl="1"/>
            <a:r>
              <a:rPr lang="es-ES" sz="2400" dirty="0"/>
              <a:t>Control </a:t>
            </a:r>
            <a:r>
              <a:rPr lang="es-ES" sz="2400" dirty="0" err="1"/>
              <a:t>autólogo</a:t>
            </a:r>
            <a:r>
              <a:rPr lang="es-ES" sz="2400" dirty="0"/>
              <a:t> positivo indica la presencia de </a:t>
            </a:r>
            <a:r>
              <a:rPr lang="es-ES" sz="2400" dirty="0" err="1"/>
              <a:t>autoanticuerpos</a:t>
            </a:r>
            <a:r>
              <a:rPr lang="es-ES" sz="2400" dirty="0"/>
              <a:t>, anticuerpos inducidos por drogas.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sz="2800" dirty="0"/>
              <a:t>¿Cuál es el resultado del control </a:t>
            </a:r>
            <a:r>
              <a:rPr lang="es-ES" sz="2800" dirty="0" err="1"/>
              <a:t>autólogo</a:t>
            </a:r>
            <a:r>
              <a:rPr lang="es-ES" sz="2800" dirty="0"/>
              <a:t>?</a:t>
            </a:r>
          </a:p>
          <a:p>
            <a:pPr lvl="1"/>
            <a:r>
              <a:rPr lang="es-ES" sz="2400" dirty="0"/>
              <a:t>Si el paciente ha sido recientemente transfundido el control </a:t>
            </a:r>
            <a:r>
              <a:rPr lang="es-ES" sz="2400" dirty="0" err="1"/>
              <a:t>autólogo</a:t>
            </a:r>
            <a:r>
              <a:rPr lang="es-ES" sz="2400" dirty="0"/>
              <a:t> positivo puede deberse a la presencia de una </a:t>
            </a:r>
            <a:r>
              <a:rPr lang="es-ES" sz="2400" dirty="0" err="1"/>
              <a:t>aloanticuerpo</a:t>
            </a:r>
            <a:r>
              <a:rPr lang="es-ES" sz="2400" dirty="0"/>
              <a:t> unido a los GR transfundidos.</a:t>
            </a:r>
          </a:p>
          <a:p>
            <a:pPr lvl="1"/>
            <a:r>
              <a:rPr lang="es-ES" sz="2400" dirty="0"/>
              <a:t>La evaluación de muestras con control </a:t>
            </a:r>
            <a:r>
              <a:rPr lang="es-ES" sz="2400" dirty="0" err="1"/>
              <a:t>autólogo</a:t>
            </a:r>
            <a:r>
              <a:rPr lang="es-ES" sz="2400" dirty="0"/>
              <a:t> positivo o PCD positiva resulta en un problema complejo de resolver que necesita de la experiencia del operador.</a:t>
            </a:r>
          </a:p>
          <a:p>
            <a:pPr lvl="1"/>
            <a:r>
              <a:rPr lang="es-ES" sz="2400" dirty="0"/>
              <a:t>El control </a:t>
            </a:r>
            <a:r>
              <a:rPr lang="es-ES" sz="2400" dirty="0" err="1"/>
              <a:t>autólogo</a:t>
            </a:r>
            <a:r>
              <a:rPr lang="es-ES" sz="2400" dirty="0"/>
              <a:t> puede omitirse durante la DAI pero debe realizarse en la identificación.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sz="2800" dirty="0"/>
              <a:t>¿Cuántas células reaccionan? ¿Reaccionan con la misma fuerza y en la misma fase?</a:t>
            </a:r>
          </a:p>
          <a:p>
            <a:pPr lvl="1"/>
            <a:r>
              <a:rPr lang="es-ES" sz="2400" dirty="0"/>
              <a:t>Presencia de un único anticuerpo dirigido contra un antígeno presente en ambas células del panel:</a:t>
            </a:r>
          </a:p>
          <a:p>
            <a:pPr lvl="2"/>
            <a:r>
              <a:rPr lang="es-ES" sz="2000" dirty="0"/>
              <a:t>Todas las células reaccionan en la misma fase y con la misma intensidad</a:t>
            </a:r>
          </a:p>
          <a:p>
            <a:pPr lvl="1"/>
            <a:r>
              <a:rPr lang="es-ES" sz="2400" dirty="0"/>
              <a:t>Presencia de múltiples anticuerpos.</a:t>
            </a:r>
          </a:p>
          <a:p>
            <a:pPr lvl="2"/>
            <a:r>
              <a:rPr lang="es-ES" sz="2000" dirty="0"/>
              <a:t>Las células reaccionan con diferente intensidad o en diferentes medios</a:t>
            </a:r>
          </a:p>
          <a:p>
            <a:pPr lvl="1"/>
            <a:r>
              <a:rPr lang="es-ES" sz="2400" dirty="0"/>
              <a:t>Presencia de </a:t>
            </a:r>
            <a:r>
              <a:rPr lang="es-ES" sz="2400" dirty="0" err="1"/>
              <a:t>autoanticuerpos</a:t>
            </a:r>
            <a:r>
              <a:rPr lang="es-ES" sz="2400" dirty="0"/>
              <a:t>.</a:t>
            </a:r>
          </a:p>
          <a:p>
            <a:pPr lvl="2"/>
            <a:r>
              <a:rPr lang="es-ES" sz="2000" dirty="0"/>
              <a:t>Autocontrol positivo</a:t>
            </a:r>
          </a:p>
          <a:p>
            <a:pPr lvl="1"/>
            <a:endParaRPr lang="es-ES" sz="2400" dirty="0"/>
          </a:p>
          <a:p>
            <a:pPr lvl="1"/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endParaRPr lang="es-ES" sz="2800" dirty="0" smtClean="0"/>
          </a:p>
          <a:p>
            <a:r>
              <a:rPr lang="es-ES" sz="2800" dirty="0" smtClean="0"/>
              <a:t>¿</a:t>
            </a:r>
            <a:r>
              <a:rPr lang="es-ES" sz="2800" dirty="0"/>
              <a:t>Hay hemólisis o campo mixto?</a:t>
            </a:r>
          </a:p>
          <a:p>
            <a:pPr lvl="1"/>
            <a:r>
              <a:rPr lang="es-ES" sz="2400" dirty="0"/>
              <a:t>Anti-Le</a:t>
            </a:r>
            <a:r>
              <a:rPr lang="es-ES" sz="2400" baseline="30000" dirty="0"/>
              <a:t>a</a:t>
            </a:r>
            <a:r>
              <a:rPr lang="es-ES" sz="2400" dirty="0"/>
              <a:t>, anti-</a:t>
            </a:r>
            <a:r>
              <a:rPr lang="es-ES" sz="2400" dirty="0" err="1"/>
              <a:t>Le</a:t>
            </a:r>
            <a:r>
              <a:rPr lang="es-ES" sz="2400" baseline="30000" dirty="0" err="1"/>
              <a:t>b</a:t>
            </a:r>
            <a:r>
              <a:rPr lang="es-ES" sz="2400" dirty="0"/>
              <a:t>, anti-</a:t>
            </a:r>
            <a:r>
              <a:rPr lang="es-ES" sz="2400" dirty="0" err="1"/>
              <a:t>Vel</a:t>
            </a:r>
            <a:r>
              <a:rPr lang="es-ES" sz="2400" dirty="0"/>
              <a:t> y anti-PP</a:t>
            </a:r>
            <a:r>
              <a:rPr lang="es-ES" sz="2400" baseline="30000" dirty="0"/>
              <a:t>1</a:t>
            </a:r>
            <a:r>
              <a:rPr lang="es-ES" sz="2400" dirty="0"/>
              <a:t>P</a:t>
            </a:r>
            <a:r>
              <a:rPr lang="es-ES" sz="2400" baseline="30000" dirty="0"/>
              <a:t>k</a:t>
            </a:r>
            <a:r>
              <a:rPr lang="es-ES" sz="2400" dirty="0"/>
              <a:t> producen hemólisis in vitro</a:t>
            </a:r>
          </a:p>
          <a:p>
            <a:pPr lvl="1"/>
            <a:r>
              <a:rPr lang="es-ES" sz="2400" dirty="0"/>
              <a:t>Anti-</a:t>
            </a:r>
            <a:r>
              <a:rPr lang="es-ES" sz="2400" dirty="0" err="1"/>
              <a:t>Sd</a:t>
            </a:r>
            <a:r>
              <a:rPr lang="es-ES" sz="2400" baseline="30000" dirty="0" err="1"/>
              <a:t>a</a:t>
            </a:r>
            <a:r>
              <a:rPr lang="es-ES" sz="2400" dirty="0"/>
              <a:t>, </a:t>
            </a:r>
            <a:r>
              <a:rPr lang="es-ES" sz="2400" dirty="0" err="1"/>
              <a:t>Lu</a:t>
            </a:r>
            <a:r>
              <a:rPr lang="es-ES" sz="2400" baseline="30000" dirty="0" err="1"/>
              <a:t>a</a:t>
            </a:r>
            <a:r>
              <a:rPr lang="es-ES" sz="2400" dirty="0"/>
              <a:t> y </a:t>
            </a:r>
            <a:r>
              <a:rPr lang="es-ES" sz="2400" dirty="0" err="1"/>
              <a:t>Lu</a:t>
            </a:r>
            <a:r>
              <a:rPr lang="es-ES" sz="2400" baseline="30000" dirty="0" err="1"/>
              <a:t>b</a:t>
            </a:r>
            <a:r>
              <a:rPr lang="es-ES" sz="2400" dirty="0"/>
              <a:t> producen reacciones en campo mixto. </a:t>
            </a:r>
          </a:p>
          <a:p>
            <a:pPr lvl="1"/>
            <a:endParaRPr lang="es-ES" sz="2400" baseline="30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INTERPRETACION</a:t>
            </a:r>
            <a:endParaRPr lang="es-ES" sz="40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>
            <a:normAutofit/>
          </a:bodyPr>
          <a:lstStyle/>
          <a:p>
            <a:r>
              <a:rPr lang="es-ES" sz="2800" dirty="0"/>
              <a:t>¿Están realmente aglutinados los GR o se debe a fenómeno de </a:t>
            </a:r>
            <a:r>
              <a:rPr lang="es-ES" sz="2800" dirty="0" err="1"/>
              <a:t>rouleaux</a:t>
            </a:r>
            <a:r>
              <a:rPr lang="es-ES" sz="2800" dirty="0"/>
              <a:t>?</a:t>
            </a:r>
          </a:p>
          <a:p>
            <a:pPr lvl="1"/>
            <a:r>
              <a:rPr lang="es-ES" sz="2400" dirty="0"/>
              <a:t>Se observa en todas las pruebas que contengan suero del paciente (autocontrol, inversa ABO)</a:t>
            </a:r>
          </a:p>
          <a:p>
            <a:pPr lvl="1"/>
            <a:r>
              <a:rPr lang="es-ES" sz="2400" dirty="0"/>
              <a:t>Pacientes con relación albúmina-globulinas alterada (por ej. mieloma múltiple)</a:t>
            </a:r>
          </a:p>
          <a:p>
            <a:pPr lvl="1"/>
            <a:r>
              <a:rPr lang="es-ES" sz="2400" dirty="0"/>
              <a:t>Pacientes que recibieron </a:t>
            </a:r>
            <a:r>
              <a:rPr lang="es-ES" sz="2400" dirty="0" err="1"/>
              <a:t>expansores</a:t>
            </a:r>
            <a:r>
              <a:rPr lang="es-ES" sz="2400" dirty="0"/>
              <a:t> plasmáticos (por ej. </a:t>
            </a:r>
            <a:r>
              <a:rPr lang="es-ES" sz="2400" dirty="0" err="1"/>
              <a:t>Dextran</a:t>
            </a:r>
            <a:r>
              <a:rPr lang="es-ES" sz="2400" dirty="0"/>
              <a:t>) </a:t>
            </a:r>
          </a:p>
          <a:p>
            <a:pPr lvl="1"/>
            <a:r>
              <a:rPr lang="es-ES" sz="2400" dirty="0"/>
              <a:t>No interfiere con la fase </a:t>
            </a:r>
            <a:r>
              <a:rPr lang="es-ES" sz="2400" dirty="0" err="1"/>
              <a:t>aniglobulínica</a:t>
            </a:r>
            <a:r>
              <a:rPr lang="es-ES" sz="2400" dirty="0"/>
              <a:t> de las pruebas de detección e identificación de anticuerpos irregulares</a:t>
            </a:r>
          </a:p>
          <a:p>
            <a:pPr lvl="1"/>
            <a:endParaRPr lang="es-E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066800" y="322263"/>
            <a:ext cx="6908800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8" tIns="44450" rIns="90488" bIns="44450" anchor="ctr"/>
          <a:lstStyle/>
          <a:p>
            <a:pPr algn="ctr" eaLnBrk="0" hangingPunct="0"/>
            <a:endParaRPr lang="es-ES_tradnl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0963" name="Oval 3"/>
          <p:cNvSpPr>
            <a:spLocks noChangeArrowheads="1"/>
          </p:cNvSpPr>
          <p:nvPr/>
        </p:nvSpPr>
        <p:spPr bwMode="auto">
          <a:xfrm>
            <a:off x="1719263" y="1450975"/>
            <a:ext cx="1701800" cy="1187450"/>
          </a:xfrm>
          <a:prstGeom prst="ellipse">
            <a:avLst/>
          </a:prstGeom>
          <a:gradFill rotWithShape="0">
            <a:gsLst>
              <a:gs pos="0">
                <a:srgbClr val="FB101B"/>
              </a:gs>
              <a:gs pos="100000">
                <a:srgbClr val="FB101B">
                  <a:gamma/>
                  <a:shade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B101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5151438" y="1470025"/>
            <a:ext cx="1701800" cy="1187450"/>
          </a:xfrm>
          <a:prstGeom prst="ellipse">
            <a:avLst/>
          </a:prstGeom>
          <a:gradFill rotWithShape="0">
            <a:gsLst>
              <a:gs pos="0">
                <a:srgbClr val="FB101B"/>
              </a:gs>
              <a:gs pos="100000">
                <a:srgbClr val="FB101B">
                  <a:gamma/>
                  <a:shade val="2000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B101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65" name="Oval 5"/>
          <p:cNvSpPr>
            <a:spLocks noChangeArrowheads="1"/>
          </p:cNvSpPr>
          <p:nvPr/>
        </p:nvSpPr>
        <p:spPr bwMode="auto">
          <a:xfrm>
            <a:off x="2228850" y="2516188"/>
            <a:ext cx="190500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2235200" y="1327150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6637338" y="1595438"/>
            <a:ext cx="192087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6332538" y="2441575"/>
            <a:ext cx="192087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6235700" y="1328738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5803900" y="1308100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1" name="Oval 11"/>
          <p:cNvSpPr>
            <a:spLocks noChangeArrowheads="1"/>
          </p:cNvSpPr>
          <p:nvPr/>
        </p:nvSpPr>
        <p:spPr bwMode="auto">
          <a:xfrm>
            <a:off x="5767388" y="2463800"/>
            <a:ext cx="192087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2" name="Oval 12"/>
          <p:cNvSpPr>
            <a:spLocks noChangeArrowheads="1"/>
          </p:cNvSpPr>
          <p:nvPr/>
        </p:nvSpPr>
        <p:spPr bwMode="auto">
          <a:xfrm>
            <a:off x="5226050" y="2381250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3" name="Oval 13"/>
          <p:cNvSpPr>
            <a:spLocks noChangeArrowheads="1"/>
          </p:cNvSpPr>
          <p:nvPr/>
        </p:nvSpPr>
        <p:spPr bwMode="auto">
          <a:xfrm>
            <a:off x="5080000" y="1847850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4" name="Oval 14"/>
          <p:cNvSpPr>
            <a:spLocks noChangeArrowheads="1"/>
          </p:cNvSpPr>
          <p:nvPr/>
        </p:nvSpPr>
        <p:spPr bwMode="auto">
          <a:xfrm>
            <a:off x="5327650" y="1479550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5" name="Oval 15"/>
          <p:cNvSpPr>
            <a:spLocks noChangeArrowheads="1"/>
          </p:cNvSpPr>
          <p:nvPr/>
        </p:nvSpPr>
        <p:spPr bwMode="auto">
          <a:xfrm>
            <a:off x="3276600" y="1938338"/>
            <a:ext cx="192088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6716713" y="2144713"/>
            <a:ext cx="192087" cy="215900"/>
          </a:xfrm>
          <a:prstGeom prst="ellipse">
            <a:avLst/>
          </a:prstGeom>
          <a:gradFill rotWithShape="0">
            <a:gsLst>
              <a:gs pos="0">
                <a:srgbClr val="FAFD00"/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2679700" y="1331913"/>
            <a:ext cx="192088" cy="215900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1828800" y="1543050"/>
            <a:ext cx="192088" cy="215900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1693863" y="2139950"/>
            <a:ext cx="192087" cy="215900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80" name="Oval 20"/>
          <p:cNvSpPr>
            <a:spLocks noChangeArrowheads="1"/>
          </p:cNvSpPr>
          <p:nvPr/>
        </p:nvSpPr>
        <p:spPr bwMode="auto">
          <a:xfrm>
            <a:off x="2720975" y="2482850"/>
            <a:ext cx="192088" cy="215900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1912938" y="1782763"/>
            <a:ext cx="12557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400" b="1">
                <a:solidFill>
                  <a:srgbClr val="FAFD00"/>
                </a:solidFill>
                <a:latin typeface="Times New Roman" charset="0"/>
              </a:rPr>
              <a:t>Fya</a:t>
            </a:r>
            <a:r>
              <a:rPr lang="es-ES_tradnl" sz="2400" b="1">
                <a:latin typeface="Times New Roman" charset="0"/>
              </a:rPr>
              <a:t> </a:t>
            </a:r>
            <a:r>
              <a:rPr lang="es-ES_tradnl" sz="2400" b="1">
                <a:solidFill>
                  <a:schemeClr val="bg2"/>
                </a:solidFill>
                <a:latin typeface="Times New Roman" charset="0"/>
              </a:rPr>
              <a:t>Fyb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5421313" y="1782763"/>
            <a:ext cx="1238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s-ES_tradnl" sz="2400" b="1">
                <a:solidFill>
                  <a:srgbClr val="FAFD00"/>
                </a:solidFill>
                <a:latin typeface="Times New Roman" charset="0"/>
              </a:rPr>
              <a:t>Fya Fya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415925" y="2921000"/>
            <a:ext cx="845185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_tradnl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HETEROCIGOTA        HOMOCIGOTA</a:t>
            </a:r>
            <a:endParaRPr lang="es-ES_tradnl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0984" name="Oval 24"/>
          <p:cNvSpPr>
            <a:spLocks noChangeArrowheads="1"/>
          </p:cNvSpPr>
          <p:nvPr/>
        </p:nvSpPr>
        <p:spPr bwMode="auto">
          <a:xfrm>
            <a:off x="3160713" y="2330450"/>
            <a:ext cx="163512" cy="215900"/>
          </a:xfrm>
          <a:prstGeom prst="ellipse">
            <a:avLst/>
          </a:prstGeom>
          <a:solidFill>
            <a:srgbClr val="FFFFFF">
              <a:alpha val="50000"/>
            </a:srgbClr>
          </a:solidFill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85" name="Oval 25"/>
          <p:cNvSpPr>
            <a:spLocks noChangeArrowheads="1"/>
          </p:cNvSpPr>
          <p:nvPr/>
        </p:nvSpPr>
        <p:spPr bwMode="auto">
          <a:xfrm>
            <a:off x="3130550" y="1506538"/>
            <a:ext cx="190500" cy="215900"/>
          </a:xfrm>
          <a:prstGeom prst="ellipse">
            <a:avLst/>
          </a:prstGeom>
          <a:gradFill rotWithShape="0">
            <a:gsLst>
              <a:gs pos="0">
                <a:srgbClr val="FAFD00">
                  <a:alpha val="50000"/>
                </a:srgbClr>
              </a:gs>
              <a:gs pos="100000">
                <a:srgbClr val="FAFD00">
                  <a:gamma/>
                  <a:shade val="60000"/>
                  <a:invGamma/>
                </a:srgbClr>
              </a:gs>
            </a:gsLst>
            <a:lin ang="2700000" scaled="1"/>
          </a:gra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5554663" y="4419600"/>
            <a:ext cx="2911475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5621338" y="4876800"/>
            <a:ext cx="2913062" cy="533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381000" y="4191000"/>
            <a:ext cx="4605338" cy="190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s-ES_tradnl" sz="2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panel “ideal” tiene G.R. con expresión </a:t>
            </a:r>
            <a:r>
              <a:rPr lang="es-ES_tradnl" sz="22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homocigota</a:t>
            </a:r>
            <a:r>
              <a:rPr lang="es-ES_tradnl" sz="2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para </a:t>
            </a:r>
          </a:p>
          <a:p>
            <a:pPr eaLnBrk="0" hangingPunct="0">
              <a:spcBef>
                <a:spcPct val="20000"/>
              </a:spcBef>
            </a:pPr>
            <a:r>
              <a:rPr lang="es-ES_tradnl" sz="2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mayor cantidad de Ags posibles. </a:t>
            </a:r>
          </a:p>
          <a:p>
            <a:pPr eaLnBrk="0" hangingPunct="0">
              <a:spcBef>
                <a:spcPct val="20000"/>
              </a:spcBef>
            </a:pPr>
            <a:r>
              <a:rPr lang="es-ES_tradnl" sz="22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(que expresen efecto de dosis)</a:t>
            </a:r>
            <a:r>
              <a:rPr lang="es-ES_tradnl"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s-ES_tradnl" sz="2200" b="1"/>
              <a:t> </a:t>
            </a:r>
            <a:endParaRPr lang="es-ES_tradnl" sz="2200" b="1" baseline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0989" name="Object 2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22875" y="4068763"/>
          <a:ext cx="3300413" cy="2789237"/>
        </p:xfrm>
        <a:graphic>
          <a:graphicData uri="http://schemas.openxmlformats.org/presentationml/2006/ole">
            <p:oleObj spid="_x0000_s2050" name="Documento" r:id="rId4" imgW="2325029" imgH="2747596" progId="Word.Document.8">
              <p:embed/>
            </p:oleObj>
          </a:graphicData>
        </a:graphic>
      </p:graphicFrame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279400" y="3898900"/>
            <a:ext cx="8583613" cy="2439988"/>
          </a:xfrm>
          <a:prstGeom prst="rect">
            <a:avLst/>
          </a:prstGeom>
          <a:noFill/>
          <a:ln w="50800">
            <a:solidFill>
              <a:srgbClr val="79001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5037138" y="5880100"/>
            <a:ext cx="3640137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7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sz="2800" b="1" baseline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el resultado fuera anti-Fya</a:t>
            </a:r>
          </a:p>
        </p:txBody>
      </p:sp>
      <p:cxnSp>
        <p:nvCxnSpPr>
          <p:cNvPr id="40992" name="AutoShape 32"/>
          <p:cNvCxnSpPr>
            <a:cxnSpLocks noChangeShapeType="1"/>
            <a:stCxn id="40990" idx="3"/>
            <a:endCxn id="40991" idx="3"/>
          </p:cNvCxnSpPr>
          <p:nvPr/>
        </p:nvCxnSpPr>
        <p:spPr bwMode="auto">
          <a:xfrm flipH="1">
            <a:off x="8677275" y="5119688"/>
            <a:ext cx="211138" cy="950912"/>
          </a:xfrm>
          <a:prstGeom prst="bentConnector3">
            <a:avLst>
              <a:gd name="adj1" fmla="val -96241"/>
            </a:avLst>
          </a:prstGeom>
          <a:noFill/>
          <a:ln w="127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EFECTO DOSIS</a:t>
            </a:r>
            <a:endParaRPr lang="es-E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6908800" cy="4114800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0488" tIns="44450" rIns="90488" bIns="44450"/>
          <a:lstStyle/>
          <a:p>
            <a:pPr algn="ctr">
              <a:buFont typeface="Wingdings" pitchFamily="2" charset="2"/>
              <a:buNone/>
            </a:pPr>
            <a:r>
              <a:rPr lang="es-ES_tradnl" sz="3600" b="1">
                <a:latin typeface="+mj-lt"/>
              </a:rPr>
              <a:t>¿Qué antígenos del panel celular NO expresan </a:t>
            </a:r>
          </a:p>
          <a:p>
            <a:pPr algn="ctr">
              <a:buFont typeface="Wingdings" pitchFamily="2" charset="2"/>
              <a:buNone/>
            </a:pPr>
            <a:r>
              <a:rPr lang="es-ES_tradnl" sz="3600" b="1">
                <a:latin typeface="+mj-lt"/>
              </a:rPr>
              <a:t>EFECTO DE DOSIS  con sus respectivos anticuerpos?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148263" y="5638800"/>
            <a:ext cx="1963737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s-AR" sz="3200" b="1" baseline="20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09800" y="4343400"/>
            <a:ext cx="4724400" cy="890588"/>
            <a:chOff x="1392" y="2736"/>
            <a:chExt cx="2976" cy="561"/>
          </a:xfrm>
        </p:grpSpPr>
        <p:sp useBgFill="1"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1392" y="2736"/>
              <a:ext cx="2976" cy="561"/>
            </a:xfrm>
            <a:prstGeom prst="rect">
              <a:avLst/>
            </a:prstGeom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1488" y="2832"/>
              <a:ext cx="28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3600" b="1"/>
                <a:t>I,  i,  Lea,  Leb,  P1</a:t>
              </a:r>
              <a:endParaRPr lang="es-ES" sz="3600" b="1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LIMITACIONES</a:t>
            </a:r>
            <a:endParaRPr lang="es-E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dirty="0"/>
              <a:t>Relación suero-células</a:t>
            </a:r>
          </a:p>
          <a:p>
            <a:pPr lvl="1">
              <a:lnSpc>
                <a:spcPct val="90000"/>
              </a:lnSpc>
            </a:pPr>
            <a:r>
              <a:rPr lang="es-ES" dirty="0"/>
              <a:t>Exceso de anticuerpos</a:t>
            </a:r>
          </a:p>
          <a:p>
            <a:pPr lvl="1">
              <a:lnSpc>
                <a:spcPct val="90000"/>
              </a:lnSpc>
            </a:pPr>
            <a:r>
              <a:rPr lang="es-ES" dirty="0"/>
              <a:t>Exceso de antígenos</a:t>
            </a:r>
          </a:p>
          <a:p>
            <a:pPr lvl="1">
              <a:lnSpc>
                <a:spcPct val="90000"/>
              </a:lnSpc>
            </a:pPr>
            <a:r>
              <a:rPr lang="es-ES" dirty="0"/>
              <a:t>Puede aumentarse la relación a 4 gotas de suero para detectar anticuerpos débiles sin agregar potenciadores.</a:t>
            </a:r>
          </a:p>
          <a:p>
            <a:pPr>
              <a:lnSpc>
                <a:spcPct val="90000"/>
              </a:lnSpc>
            </a:pPr>
            <a:r>
              <a:rPr lang="es-ES" dirty="0"/>
              <a:t>Temperatura</a:t>
            </a:r>
          </a:p>
          <a:p>
            <a:pPr>
              <a:lnSpc>
                <a:spcPct val="90000"/>
              </a:lnSpc>
            </a:pPr>
            <a:r>
              <a:rPr lang="es-ES" dirty="0"/>
              <a:t>Tiempo de incubación</a:t>
            </a:r>
          </a:p>
          <a:p>
            <a:pPr>
              <a:lnSpc>
                <a:spcPct val="90000"/>
              </a:lnSpc>
            </a:pPr>
            <a:r>
              <a:rPr lang="es-ES" dirty="0"/>
              <a:t>pH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LIMITACIONES</a:t>
            </a:r>
            <a:endParaRPr lang="es-ES" sz="40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dirty="0"/>
              <a:t>Tiempo de incubación</a:t>
            </a:r>
          </a:p>
          <a:p>
            <a:pPr lvl="1"/>
            <a:r>
              <a:rPr lang="es-ES" dirty="0"/>
              <a:t>Reacciones Ag-Ac están en equilibrio dinámico</a:t>
            </a:r>
          </a:p>
          <a:p>
            <a:pPr lvl="1"/>
            <a:r>
              <a:rPr lang="es-ES" dirty="0"/>
              <a:t>El rango de tiempo es entre 30-60 minutos para sistemas preparados en solución salina</a:t>
            </a:r>
          </a:p>
          <a:p>
            <a:pPr lvl="1"/>
            <a:r>
              <a:rPr lang="es-ES" dirty="0"/>
              <a:t>Los medios potenciadores pueden disminuir este tiempo a 10 minutos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dirty="0"/>
              <a:t>LIMITACIONES</a:t>
            </a:r>
            <a:endParaRPr lang="es-ES" sz="4000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dirty="0"/>
              <a:t>pH</a:t>
            </a:r>
          </a:p>
          <a:p>
            <a:pPr lvl="1"/>
            <a:r>
              <a:rPr lang="es-ES" dirty="0"/>
              <a:t>Mayoría de los anticuerpos reaccionan entre 6.8 y 7.2</a:t>
            </a:r>
          </a:p>
          <a:p>
            <a:pPr lvl="1"/>
            <a:r>
              <a:rPr lang="es-ES" dirty="0"/>
              <a:t>Hay ejemplos de anti-M que reaccionan mejor a 6.5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ANTICUERPOS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s-ES" dirty="0"/>
              <a:t>IRREGULARES o INESPERADOS</a:t>
            </a:r>
          </a:p>
          <a:p>
            <a:pPr lvl="1"/>
            <a:r>
              <a:rPr lang="es-ES" dirty="0" err="1"/>
              <a:t>Aloanticuerpos</a:t>
            </a:r>
            <a:r>
              <a:rPr lang="es-ES" dirty="0"/>
              <a:t> ocurrencia NATURAL: en respuesta a estímulos ambientales</a:t>
            </a:r>
          </a:p>
          <a:p>
            <a:pPr lvl="2"/>
            <a:r>
              <a:rPr lang="es-ES" dirty="0"/>
              <a:t>Polen</a:t>
            </a:r>
          </a:p>
          <a:p>
            <a:pPr lvl="2"/>
            <a:r>
              <a:rPr lang="es-ES" dirty="0"/>
              <a:t>Hongos</a:t>
            </a:r>
          </a:p>
          <a:p>
            <a:pPr lvl="2"/>
            <a:r>
              <a:rPr lang="es-ES" dirty="0"/>
              <a:t>Bacterias</a:t>
            </a:r>
          </a:p>
          <a:p>
            <a:pPr lvl="2"/>
            <a:endParaRPr lang="es-ES" dirty="0"/>
          </a:p>
          <a:p>
            <a:pPr lvl="2"/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98463"/>
            <a:ext cx="8615363" cy="94297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/>
              <a:t>METODO PARA INTERPRETAR RESULTADOS DE IDENTIFICACION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pPr algn="ctr"/>
            <a:endParaRPr lang="es-ES" dirty="0"/>
          </a:p>
          <a:p>
            <a:pPr algn="ctr"/>
            <a:r>
              <a:rPr lang="es-ES" dirty="0"/>
              <a:t>Control antólogo</a:t>
            </a:r>
          </a:p>
          <a:p>
            <a:pPr algn="ctr"/>
            <a:r>
              <a:rPr lang="es-ES" dirty="0"/>
              <a:t>Exclusión</a:t>
            </a:r>
          </a:p>
          <a:p>
            <a:pPr algn="ctr"/>
            <a:r>
              <a:rPr lang="es-ES" dirty="0"/>
              <a:t>Inclusión</a:t>
            </a:r>
          </a:p>
          <a:p>
            <a:pPr algn="ctr"/>
            <a:r>
              <a:rPr lang="es-ES" dirty="0"/>
              <a:t>Tipificación GR del paciente</a:t>
            </a:r>
          </a:p>
          <a:p>
            <a:pPr algn="ctr"/>
            <a:r>
              <a:rPr lang="es-ES" dirty="0"/>
              <a:t>Calculo de error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98463"/>
            <a:ext cx="8615363" cy="94297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/>
              <a:t>METODO</a:t>
            </a:r>
            <a:r>
              <a:rPr lang="es-ES_tradnl" sz="3600" dirty="0">
                <a:latin typeface="Comic Sans MS" pitchFamily="66" charset="0"/>
              </a:rPr>
              <a:t> PARA INTERPRETAR RESULTADOS DE IDENTIFICACION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s-ES" dirty="0"/>
              <a:t>Exclusión</a:t>
            </a:r>
          </a:p>
          <a:p>
            <a:pPr lvl="1"/>
            <a:r>
              <a:rPr lang="es-ES" dirty="0"/>
              <a:t>Excluir aquellas especificidades que no son responsables de la reactividad observada</a:t>
            </a:r>
          </a:p>
          <a:p>
            <a:pPr lvl="1"/>
            <a:r>
              <a:rPr lang="es-ES" dirty="0"/>
              <a:t>Examinar las células con resultados negativos en todas las fases</a:t>
            </a:r>
          </a:p>
          <a:p>
            <a:pPr lvl="1"/>
            <a:r>
              <a:rPr lang="es-ES" dirty="0"/>
              <a:t>Los antígenos presentes en las células que no reaccionaron no son el blanco del anticuerpo presente en el suero</a:t>
            </a:r>
          </a:p>
          <a:p>
            <a:pPr lvl="1"/>
            <a:r>
              <a:rPr lang="es-ES" dirty="0"/>
              <a:t>EFECTO DE DOSIS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98463"/>
            <a:ext cx="8615363" cy="94297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/>
              <a:t>METODO PARA INTERPRETAR RESULTADOS DE IDENTIFICACION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s-ES" dirty="0"/>
              <a:t>Evaluar los resultados</a:t>
            </a:r>
          </a:p>
          <a:p>
            <a:pPr lvl="1"/>
            <a:r>
              <a:rPr lang="es-ES" dirty="0"/>
              <a:t>Inclusión: evaluar los resultados obtenidos y comparar con la clave para cada especificidad</a:t>
            </a:r>
          </a:p>
          <a:p>
            <a:r>
              <a:rPr lang="es-ES" dirty="0"/>
              <a:t>Tipificar GR del paciente</a:t>
            </a:r>
          </a:p>
          <a:p>
            <a:pPr lvl="1"/>
            <a:r>
              <a:rPr lang="es-ES" dirty="0"/>
              <a:t>Debe estar ausente el antígeno hacia el cual está dirigido el/los anticuerpos.</a:t>
            </a:r>
          </a:p>
          <a:p>
            <a:r>
              <a:rPr lang="es-ES" dirty="0"/>
              <a:t>Calculo de error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/>
              <a:t>METODO PARA INTERPRETAR RESULTADOS DE IDENTIFICACION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" sz="2800" dirty="0"/>
              <a:t>Calculo</a:t>
            </a:r>
            <a:r>
              <a:rPr lang="es-ES" sz="2800" dirty="0">
                <a:latin typeface="Comic Sans MS" pitchFamily="66" charset="0"/>
              </a:rPr>
              <a:t> de error</a:t>
            </a:r>
          </a:p>
          <a:p>
            <a:pPr>
              <a:buFont typeface="Wingdings" pitchFamily="2" charset="2"/>
              <a:buNone/>
            </a:pPr>
            <a:endParaRPr lang="es-ES" sz="2800" dirty="0">
              <a:latin typeface="Comic Sans MS" pitchFamily="66" charset="0"/>
            </a:endParaRPr>
          </a:p>
          <a:p>
            <a:pPr lvl="1"/>
            <a:endParaRPr lang="es-ES" sz="2400" dirty="0">
              <a:latin typeface="Comic Sans MS" pitchFamily="66" charset="0"/>
            </a:endParaRPr>
          </a:p>
          <a:p>
            <a:pPr lvl="1"/>
            <a:endParaRPr lang="es-ES" sz="2400" dirty="0">
              <a:latin typeface="Comic Sans MS" pitchFamily="66" charset="0"/>
            </a:endParaRPr>
          </a:p>
        </p:txBody>
      </p:sp>
      <p:graphicFrame>
        <p:nvGraphicFramePr>
          <p:cNvPr id="76806" name="Object 6">
            <a:hlinkClick r:id="" action="ppaction://ole?verb=0"/>
          </p:cNvPr>
          <p:cNvGraphicFramePr>
            <a:graphicFrameLocks/>
          </p:cNvGraphicFramePr>
          <p:nvPr>
            <p:ph sz="half" idx="2"/>
          </p:nvPr>
        </p:nvGraphicFramePr>
        <p:xfrm>
          <a:off x="1835150" y="2492375"/>
          <a:ext cx="5843588" cy="2373313"/>
        </p:xfrm>
        <a:graphic>
          <a:graphicData uri="http://schemas.openxmlformats.org/presentationml/2006/ole">
            <p:oleObj spid="_x0000_s4098" name="Document" r:id="rId4" imgW="8658000" imgH="3689280" progId="Word.Document.8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 smtClean="0"/>
              <a:t>METODO </a:t>
            </a:r>
            <a:r>
              <a:rPr lang="es-ES_tradnl" sz="3600" dirty="0"/>
              <a:t>PARA INTERPRETAR RESULTADOS DE IDENTIFICACION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27225"/>
            <a:ext cx="8291513" cy="4525963"/>
          </a:xfrm>
        </p:spPr>
        <p:txBody>
          <a:bodyPr/>
          <a:lstStyle/>
          <a:p>
            <a:r>
              <a:rPr lang="es-ES" sz="2800" dirty="0"/>
              <a:t>Pensar en mas de una especificidad</a:t>
            </a:r>
          </a:p>
          <a:p>
            <a:pPr lvl="1"/>
            <a:r>
              <a:rPr lang="es-ES_tradnl" dirty="0"/>
              <a:t>La “clave”observada  NO se ajusta a la de un sólo anticuerpo</a:t>
            </a:r>
          </a:p>
          <a:p>
            <a:pPr lvl="1"/>
            <a:r>
              <a:rPr lang="es-ES_tradnl" sz="2400" dirty="0"/>
              <a:t>Se observan reacciones de intensidad variable, que NO se explican por “efecto de dosis”. </a:t>
            </a:r>
          </a:p>
          <a:p>
            <a:pPr lvl="1"/>
            <a:r>
              <a:rPr lang="es-ES_tradnl" sz="2400" dirty="0"/>
              <a:t>Diferentes hematíes reaccionan en distintas fases</a:t>
            </a:r>
          </a:p>
          <a:p>
            <a:pPr lvl="1"/>
            <a:r>
              <a:rPr lang="es-ES_tradnl" sz="2400" dirty="0"/>
              <a:t>Al intentar confirmar la especificidad de un único </a:t>
            </a:r>
            <a:r>
              <a:rPr lang="es-ES_tradnl" sz="2400" dirty="0" err="1"/>
              <a:t>Ac</a:t>
            </a:r>
            <a:r>
              <a:rPr lang="es-ES_tradnl" sz="2400" dirty="0"/>
              <a:t>, se obtienen resultados inesperados.</a:t>
            </a:r>
          </a:p>
          <a:p>
            <a:pPr algn="ctr">
              <a:buFont typeface="Wingdings" pitchFamily="2" charset="2"/>
              <a:buNone/>
            </a:pPr>
            <a:endParaRPr lang="es-ES_tradnl" sz="2800" dirty="0"/>
          </a:p>
          <a:p>
            <a:pPr lvl="1"/>
            <a:endParaRPr lang="es-E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22" name="Group 450"/>
          <p:cNvGraphicFramePr>
            <a:graphicFrameLocks noGrp="1"/>
          </p:cNvGraphicFramePr>
          <p:nvPr>
            <p:ph/>
          </p:nvPr>
        </p:nvGraphicFramePr>
        <p:xfrm>
          <a:off x="103188" y="144463"/>
          <a:ext cx="8955087" cy="6670679"/>
        </p:xfrm>
        <a:graphic>
          <a:graphicData uri="http://schemas.openxmlformats.org/drawingml/2006/table">
            <a:tbl>
              <a:tblPr/>
              <a:tblGrid>
                <a:gridCol w="479425"/>
                <a:gridCol w="304800"/>
                <a:gridCol w="304800"/>
                <a:gridCol w="295275"/>
                <a:gridCol w="274637"/>
                <a:gridCol w="287338"/>
                <a:gridCol w="393700"/>
                <a:gridCol w="304800"/>
                <a:gridCol w="276225"/>
                <a:gridCol w="441325"/>
                <a:gridCol w="447675"/>
                <a:gridCol w="431800"/>
                <a:gridCol w="438150"/>
                <a:gridCol w="358775"/>
                <a:gridCol w="441325"/>
                <a:gridCol w="447675"/>
                <a:gridCol w="322262"/>
                <a:gridCol w="304800"/>
                <a:gridCol w="295275"/>
                <a:gridCol w="276225"/>
                <a:gridCol w="377825"/>
                <a:gridCol w="406400"/>
                <a:gridCol w="498475"/>
                <a:gridCol w="546100"/>
              </a:tblGrid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Fy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Fy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Jk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Jk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</a:t>
                      </a:r>
                      <a:r>
                        <a:rPr kumimoji="0" lang="es-E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Le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Le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4638" y="290513"/>
            <a:ext cx="8509000" cy="1138237"/>
          </a:xfrm>
          <a:ln/>
        </p:spPr>
        <p:txBody>
          <a:bodyPr lIns="90488" tIns="44450" rIns="90488" bIns="44450"/>
          <a:lstStyle/>
          <a:p>
            <a:r>
              <a:rPr lang="es-ES_tradnl" sz="3600" b="0" u="sng" dirty="0"/>
              <a:t>METODO</a:t>
            </a:r>
            <a:r>
              <a:rPr lang="es-ES_tradnl" sz="3000" b="0" dirty="0"/>
              <a:t> para interpretar los resultados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/>
              <a:t>CONTROL AUTOLOGO ?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NEGATIVO		ALO ANTICUERPO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EXCLUSION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Qué Ag siguen implicados luego de la exclusión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TIPIFICACION GR PACIENTE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Ag ausente en membrana del GR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INCLUSION</a:t>
            </a:r>
          </a:p>
          <a:p>
            <a:pPr lvl="1">
              <a:lnSpc>
                <a:spcPct val="90000"/>
              </a:lnSpc>
            </a:pPr>
            <a:r>
              <a:rPr lang="es-ES" sz="2400" dirty="0"/>
              <a:t>La clave obtenida coincide con alguna prevista en el panel?	</a:t>
            </a:r>
          </a:p>
          <a:p>
            <a:pPr>
              <a:lnSpc>
                <a:spcPct val="90000"/>
              </a:lnSpc>
            </a:pPr>
            <a:r>
              <a:rPr lang="es-ES" sz="2800" dirty="0"/>
              <a:t>CONFIRMAR PROBABILIDAD DE ERROR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3276600" y="2060575"/>
            <a:ext cx="649288" cy="358775"/>
          </a:xfrm>
          <a:prstGeom prst="rightArrow">
            <a:avLst>
              <a:gd name="adj1" fmla="val 50000"/>
              <a:gd name="adj2" fmla="val 4524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6" name="Group 376"/>
          <p:cNvGraphicFramePr>
            <a:graphicFrameLocks noGrp="1"/>
          </p:cNvGraphicFramePr>
          <p:nvPr>
            <p:ph/>
          </p:nvPr>
        </p:nvGraphicFramePr>
        <p:xfrm>
          <a:off x="103188" y="144463"/>
          <a:ext cx="8955087" cy="6670679"/>
        </p:xfrm>
        <a:graphic>
          <a:graphicData uri="http://schemas.openxmlformats.org/drawingml/2006/table">
            <a:tbl>
              <a:tblPr/>
              <a:tblGrid>
                <a:gridCol w="479425"/>
                <a:gridCol w="304800"/>
                <a:gridCol w="304800"/>
                <a:gridCol w="295275"/>
                <a:gridCol w="274637"/>
                <a:gridCol w="287338"/>
                <a:gridCol w="393700"/>
                <a:gridCol w="328612"/>
                <a:gridCol w="252413"/>
                <a:gridCol w="441325"/>
                <a:gridCol w="447675"/>
                <a:gridCol w="431800"/>
                <a:gridCol w="438150"/>
                <a:gridCol w="358775"/>
                <a:gridCol w="441325"/>
                <a:gridCol w="447675"/>
                <a:gridCol w="322262"/>
                <a:gridCol w="304800"/>
                <a:gridCol w="295275"/>
                <a:gridCol w="276225"/>
                <a:gridCol w="377825"/>
                <a:gridCol w="406400"/>
                <a:gridCol w="498475"/>
                <a:gridCol w="546100"/>
              </a:tblGrid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lote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Fy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Fy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Jk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Jk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P</a:t>
                      </a:r>
                      <a:r>
                        <a:rPr kumimoji="0" lang="es-ES" sz="13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Le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Le</a:t>
                      </a:r>
                      <a:r>
                        <a:rPr kumimoji="0" lang="es-ES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SAG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ENZ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3+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4+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AC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s-A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1" name="Line 361"/>
          <p:cNvSpPr>
            <a:spLocks noChangeShapeType="1"/>
          </p:cNvSpPr>
          <p:nvPr/>
        </p:nvSpPr>
        <p:spPr bwMode="auto">
          <a:xfrm flipV="1">
            <a:off x="61118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2" name="Line 362"/>
          <p:cNvSpPr>
            <a:spLocks noChangeShapeType="1"/>
          </p:cNvSpPr>
          <p:nvPr/>
        </p:nvSpPr>
        <p:spPr bwMode="auto">
          <a:xfrm flipV="1">
            <a:off x="900113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3" name="Line 363"/>
          <p:cNvSpPr>
            <a:spLocks noChangeShapeType="1"/>
          </p:cNvSpPr>
          <p:nvPr/>
        </p:nvSpPr>
        <p:spPr bwMode="auto">
          <a:xfrm flipV="1">
            <a:off x="277018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4" name="Line 364"/>
          <p:cNvSpPr>
            <a:spLocks noChangeShapeType="1"/>
          </p:cNvSpPr>
          <p:nvPr/>
        </p:nvSpPr>
        <p:spPr bwMode="auto">
          <a:xfrm flipV="1">
            <a:off x="212248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5" name="Line 365"/>
          <p:cNvSpPr>
            <a:spLocks noChangeShapeType="1"/>
          </p:cNvSpPr>
          <p:nvPr/>
        </p:nvSpPr>
        <p:spPr bwMode="auto">
          <a:xfrm flipV="1">
            <a:off x="1762125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6" name="Line 366"/>
          <p:cNvSpPr>
            <a:spLocks noChangeShapeType="1"/>
          </p:cNvSpPr>
          <p:nvPr/>
        </p:nvSpPr>
        <p:spPr bwMode="auto">
          <a:xfrm flipV="1">
            <a:off x="3130550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7" name="Line 367"/>
          <p:cNvSpPr>
            <a:spLocks noChangeShapeType="1"/>
          </p:cNvSpPr>
          <p:nvPr/>
        </p:nvSpPr>
        <p:spPr bwMode="auto">
          <a:xfrm flipV="1">
            <a:off x="399573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8" name="Line 368"/>
          <p:cNvSpPr>
            <a:spLocks noChangeShapeType="1"/>
          </p:cNvSpPr>
          <p:nvPr/>
        </p:nvSpPr>
        <p:spPr bwMode="auto">
          <a:xfrm flipV="1">
            <a:off x="5651500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89" name="Line 369"/>
          <p:cNvSpPr>
            <a:spLocks noChangeShapeType="1"/>
          </p:cNvSpPr>
          <p:nvPr/>
        </p:nvSpPr>
        <p:spPr bwMode="auto">
          <a:xfrm flipV="1">
            <a:off x="6946900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0" name="Rectangle 370"/>
          <p:cNvSpPr>
            <a:spLocks noChangeArrowheads="1"/>
          </p:cNvSpPr>
          <p:nvPr/>
        </p:nvSpPr>
        <p:spPr bwMode="auto">
          <a:xfrm>
            <a:off x="611188" y="1052513"/>
            <a:ext cx="8353425" cy="5048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91" name="Rectangle 371"/>
          <p:cNvSpPr>
            <a:spLocks noChangeArrowheads="1"/>
          </p:cNvSpPr>
          <p:nvPr/>
        </p:nvSpPr>
        <p:spPr bwMode="auto">
          <a:xfrm>
            <a:off x="611188" y="1555750"/>
            <a:ext cx="8353425" cy="4333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492" name="Line 372"/>
          <p:cNvSpPr>
            <a:spLocks noChangeShapeType="1"/>
          </p:cNvSpPr>
          <p:nvPr/>
        </p:nvSpPr>
        <p:spPr bwMode="auto">
          <a:xfrm flipV="1">
            <a:off x="611188" y="404813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3" name="Line 373"/>
          <p:cNvSpPr>
            <a:spLocks noChangeShapeType="1"/>
          </p:cNvSpPr>
          <p:nvPr/>
        </p:nvSpPr>
        <p:spPr bwMode="auto">
          <a:xfrm flipV="1">
            <a:off x="900113" y="404813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4" name="Line 374"/>
          <p:cNvSpPr>
            <a:spLocks noChangeShapeType="1"/>
          </p:cNvSpPr>
          <p:nvPr/>
        </p:nvSpPr>
        <p:spPr bwMode="auto">
          <a:xfrm flipV="1">
            <a:off x="1762125" y="404813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5" name="Line 375"/>
          <p:cNvSpPr>
            <a:spLocks noChangeShapeType="1"/>
          </p:cNvSpPr>
          <p:nvPr/>
        </p:nvSpPr>
        <p:spPr bwMode="auto">
          <a:xfrm flipV="1">
            <a:off x="248443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7" name="Line 377"/>
          <p:cNvSpPr>
            <a:spLocks noChangeShapeType="1"/>
          </p:cNvSpPr>
          <p:nvPr/>
        </p:nvSpPr>
        <p:spPr bwMode="auto">
          <a:xfrm flipV="1">
            <a:off x="2770188" y="404813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8" name="Line 378"/>
          <p:cNvSpPr>
            <a:spLocks noChangeShapeType="1"/>
          </p:cNvSpPr>
          <p:nvPr/>
        </p:nvSpPr>
        <p:spPr bwMode="auto">
          <a:xfrm flipV="1">
            <a:off x="3562350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499" name="Line 379"/>
          <p:cNvSpPr>
            <a:spLocks noChangeShapeType="1"/>
          </p:cNvSpPr>
          <p:nvPr/>
        </p:nvSpPr>
        <p:spPr bwMode="auto">
          <a:xfrm flipV="1">
            <a:off x="442753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0" name="Line 380"/>
          <p:cNvSpPr>
            <a:spLocks noChangeShapeType="1"/>
          </p:cNvSpPr>
          <p:nvPr/>
        </p:nvSpPr>
        <p:spPr bwMode="auto">
          <a:xfrm flipV="1">
            <a:off x="4787900" y="333375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1" name="Line 381"/>
          <p:cNvSpPr>
            <a:spLocks noChangeShapeType="1"/>
          </p:cNvSpPr>
          <p:nvPr/>
        </p:nvSpPr>
        <p:spPr bwMode="auto">
          <a:xfrm flipV="1">
            <a:off x="5651500" y="404813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2" name="Line 382"/>
          <p:cNvSpPr>
            <a:spLocks noChangeShapeType="1"/>
          </p:cNvSpPr>
          <p:nvPr/>
        </p:nvSpPr>
        <p:spPr bwMode="auto">
          <a:xfrm flipV="1">
            <a:off x="6370638" y="404813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3" name="Line 383"/>
          <p:cNvSpPr>
            <a:spLocks noChangeShapeType="1"/>
          </p:cNvSpPr>
          <p:nvPr/>
        </p:nvSpPr>
        <p:spPr bwMode="auto">
          <a:xfrm flipV="1">
            <a:off x="6083300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4" name="Line 384"/>
          <p:cNvSpPr>
            <a:spLocks noChangeShapeType="1"/>
          </p:cNvSpPr>
          <p:nvPr/>
        </p:nvSpPr>
        <p:spPr bwMode="auto">
          <a:xfrm flipV="1">
            <a:off x="6370638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5" name="Line 385"/>
          <p:cNvSpPr>
            <a:spLocks noChangeShapeType="1"/>
          </p:cNvSpPr>
          <p:nvPr/>
        </p:nvSpPr>
        <p:spPr bwMode="auto">
          <a:xfrm flipV="1">
            <a:off x="6659563" y="260350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6" name="Line 386"/>
          <p:cNvSpPr>
            <a:spLocks noChangeShapeType="1"/>
          </p:cNvSpPr>
          <p:nvPr/>
        </p:nvSpPr>
        <p:spPr bwMode="auto">
          <a:xfrm flipV="1">
            <a:off x="6948488" y="403225"/>
            <a:ext cx="288925" cy="288925"/>
          </a:xfrm>
          <a:prstGeom prst="line">
            <a:avLst/>
          </a:prstGeom>
          <a:noFill/>
          <a:ln w="38100">
            <a:solidFill>
              <a:srgbClr val="6600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507" name="Rectangle 387"/>
          <p:cNvSpPr>
            <a:spLocks noChangeArrowheads="1"/>
          </p:cNvSpPr>
          <p:nvPr/>
        </p:nvSpPr>
        <p:spPr bwMode="auto">
          <a:xfrm>
            <a:off x="1187450" y="188913"/>
            <a:ext cx="288925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08" name="Rectangle 388"/>
          <p:cNvSpPr>
            <a:spLocks noChangeArrowheads="1"/>
          </p:cNvSpPr>
          <p:nvPr/>
        </p:nvSpPr>
        <p:spPr bwMode="auto">
          <a:xfrm>
            <a:off x="1474788" y="188913"/>
            <a:ext cx="288925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10" name="Rectangle 390"/>
          <p:cNvSpPr>
            <a:spLocks noChangeArrowheads="1"/>
          </p:cNvSpPr>
          <p:nvPr/>
        </p:nvSpPr>
        <p:spPr bwMode="auto">
          <a:xfrm>
            <a:off x="6659563" y="188913"/>
            <a:ext cx="2889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511" name="Rectangle 391"/>
          <p:cNvSpPr>
            <a:spLocks noChangeArrowheads="1"/>
          </p:cNvSpPr>
          <p:nvPr/>
        </p:nvSpPr>
        <p:spPr bwMode="auto">
          <a:xfrm>
            <a:off x="6011863" y="188913"/>
            <a:ext cx="2889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32" name="Rectangle 390"/>
          <p:cNvSpPr>
            <a:spLocks noChangeArrowheads="1"/>
          </p:cNvSpPr>
          <p:nvPr/>
        </p:nvSpPr>
        <p:spPr bwMode="auto">
          <a:xfrm>
            <a:off x="5220072" y="188640"/>
            <a:ext cx="288925" cy="792162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5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1" grpId="0" animBg="1"/>
      <p:bldP spid="5482" grpId="0" animBg="1"/>
      <p:bldP spid="5483" grpId="0" animBg="1"/>
      <p:bldP spid="5484" grpId="0" animBg="1"/>
      <p:bldP spid="5485" grpId="0" animBg="1"/>
      <p:bldP spid="5486" grpId="0" animBg="1"/>
      <p:bldP spid="5487" grpId="0" animBg="1"/>
      <p:bldP spid="5488" grpId="0" animBg="1"/>
      <p:bldP spid="5489" grpId="0" animBg="1"/>
      <p:bldP spid="5490" grpId="0" animBg="1"/>
      <p:bldP spid="5491" grpId="0" animBg="1"/>
      <p:bldP spid="5492" grpId="0" animBg="1"/>
      <p:bldP spid="5493" grpId="0" animBg="1"/>
      <p:bldP spid="5494" grpId="0" animBg="1"/>
      <p:bldP spid="5495" grpId="0" animBg="1"/>
      <p:bldP spid="5497" grpId="0" animBg="1"/>
      <p:bldP spid="5498" grpId="0" animBg="1"/>
      <p:bldP spid="5499" grpId="0" animBg="1"/>
      <p:bldP spid="5500" grpId="0" animBg="1"/>
      <p:bldP spid="5501" grpId="0" animBg="1"/>
      <p:bldP spid="5502" grpId="0" animBg="1"/>
      <p:bldP spid="5503" grpId="0" animBg="1"/>
      <p:bldP spid="5504" grpId="0" animBg="1"/>
      <p:bldP spid="5505" grpId="0" animBg="1"/>
      <p:bldP spid="5506" grpId="0" animBg="1"/>
      <p:bldP spid="5507" grpId="0" animBg="1"/>
      <p:bldP spid="5508" grpId="0" animBg="1"/>
      <p:bldP spid="5510" grpId="0" animBg="1"/>
      <p:bldP spid="5511" grpId="0" animBg="1"/>
      <p:bldP spid="3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98463"/>
            <a:ext cx="8615363" cy="94297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/>
              <a:t>METODO</a:t>
            </a:r>
            <a:r>
              <a:rPr lang="es-ES_tradnl" sz="3600" dirty="0">
                <a:latin typeface="Comic Sans MS" pitchFamily="66" charset="0"/>
              </a:rPr>
              <a:t> PARA INTERPRETAR RESULTADOS DE IDENTIFICACION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s-ES" dirty="0"/>
              <a:t>NO excluidos</a:t>
            </a:r>
          </a:p>
          <a:p>
            <a:pPr lvl="1"/>
            <a:r>
              <a:rPr lang="es-ES" dirty="0"/>
              <a:t>c</a:t>
            </a:r>
          </a:p>
          <a:p>
            <a:pPr lvl="1"/>
            <a:r>
              <a:rPr lang="es-ES" dirty="0" smtClean="0"/>
              <a:t>E</a:t>
            </a:r>
          </a:p>
          <a:p>
            <a:pPr lvl="1"/>
            <a:r>
              <a:rPr lang="es-AR" dirty="0" smtClean="0"/>
              <a:t>Lea</a:t>
            </a:r>
            <a:endParaRPr lang="es-ES" dirty="0"/>
          </a:p>
          <a:p>
            <a:r>
              <a:rPr lang="es-ES" dirty="0"/>
              <a:t>NO excluidos por </a:t>
            </a:r>
            <a:r>
              <a:rPr lang="es-ES" dirty="0" err="1"/>
              <a:t>heterocigota</a:t>
            </a:r>
            <a:endParaRPr lang="es-ES" dirty="0"/>
          </a:p>
          <a:p>
            <a:pPr lvl="1"/>
            <a:r>
              <a:rPr lang="es-ES" dirty="0"/>
              <a:t>M</a:t>
            </a:r>
          </a:p>
          <a:p>
            <a:pPr lvl="1"/>
            <a:r>
              <a:rPr lang="es-ES" dirty="0"/>
              <a:t>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8637" y="404664"/>
            <a:ext cx="8615363" cy="942975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>
              <a:buClr>
                <a:srgbClr val="FFEFFB"/>
              </a:buClr>
              <a:buSzPct val="95000"/>
              <a:buFont typeface="Wingdings" pitchFamily="2" charset="2"/>
              <a:buNone/>
            </a:pPr>
            <a:r>
              <a:rPr lang="es-ES_tradnl" sz="3600" dirty="0" smtClean="0"/>
              <a:t>METODO PARA INTERPRETAR RESULTADOS DE IDENTIFICACION</a:t>
            </a:r>
            <a:endParaRPr lang="es-ES_tradnl" sz="3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29600" cy="4525963"/>
          </a:xfrm>
        </p:spPr>
        <p:txBody>
          <a:bodyPr/>
          <a:lstStyle/>
          <a:p>
            <a:r>
              <a:rPr lang="es-ES" dirty="0"/>
              <a:t>Inclusión: la clave obtenida coincide con alguna especificidad del panel?</a:t>
            </a:r>
          </a:p>
          <a:p>
            <a:pPr lvl="1"/>
            <a:r>
              <a:rPr lang="es-ES" dirty="0" smtClean="0"/>
              <a:t>c</a:t>
            </a:r>
            <a:endParaRPr lang="es-ES" dirty="0"/>
          </a:p>
          <a:p>
            <a:r>
              <a:rPr lang="es-ES" dirty="0"/>
              <a:t>Tipificación GR del paciente</a:t>
            </a:r>
          </a:p>
          <a:p>
            <a:pPr lvl="1"/>
            <a:r>
              <a:rPr lang="es-ES" dirty="0"/>
              <a:t>R</a:t>
            </a:r>
            <a:r>
              <a:rPr lang="es-ES" baseline="-25000" dirty="0"/>
              <a:t>1</a:t>
            </a:r>
            <a:r>
              <a:rPr lang="es-ES" dirty="0"/>
              <a:t>R</a:t>
            </a:r>
            <a:r>
              <a:rPr lang="es-ES" baseline="-25000" dirty="0"/>
              <a:t>1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 l="15981" r="16953" b="6923"/>
          <a:stretch>
            <a:fillRect/>
          </a:stretch>
        </p:blipFill>
        <p:spPr bwMode="auto">
          <a:xfrm>
            <a:off x="1258888" y="1700213"/>
            <a:ext cx="6858000" cy="4191000"/>
          </a:xfrm>
          <a:prstGeom prst="rect">
            <a:avLst/>
          </a:prstGeom>
          <a:gradFill rotWithShape="0">
            <a:gsLst>
              <a:gs pos="0">
                <a:srgbClr val="FEE2D6">
                  <a:gamma/>
                  <a:shade val="80000"/>
                  <a:invGamma/>
                </a:srgbClr>
              </a:gs>
              <a:gs pos="50000">
                <a:srgbClr val="FEE2D6"/>
              </a:gs>
              <a:gs pos="100000">
                <a:srgbClr val="FEE2D6">
                  <a:gamma/>
                  <a:shade val="8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</p:pic>
      <p:sp>
        <p:nvSpPr>
          <p:cNvPr id="55301" name="Rectangle 5"/>
          <p:cNvSpPr>
            <a:spLocks noRot="1"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_tradnl" sz="4000" dirty="0">
                <a:latin typeface="+mj-lt"/>
                <a:ea typeface="+mj-ea"/>
                <a:cs typeface="+mj-cs"/>
              </a:rPr>
              <a:t>ORIGEN DE ANTICUERPOS INMUNES</a:t>
            </a:r>
            <a:endParaRPr lang="es-E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65538" name="Fotografía de Photo Editor" r:id="rId3" imgW="5514286" imgH="3572374" progId="">
              <p:embed/>
            </p:oleObj>
          </a:graphicData>
        </a:graphic>
      </p:graphicFrame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66562" name="Fotografía de Photo Editor" r:id="rId3" imgW="5514286" imgH="3572374" progId="">
              <p:embed/>
            </p:oleObj>
          </a:graphicData>
        </a:graphic>
      </p:graphicFrame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67586" name="Fotografía de Photo Editor" r:id="rId3" imgW="5514286" imgH="3572374" progId="">
              <p:embed/>
            </p:oleObj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68610" name="Fotografía de Photo Editor" r:id="rId3" imgW="5514286" imgH="3572374" progId="">
              <p:embed/>
            </p:oleObj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69634" name="Fotografía de Photo Editor" r:id="rId3" imgW="5514286" imgH="3572374" progId="">
              <p:embed/>
            </p:oleObj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70658" name="Fotografía de Photo Editor" r:id="rId3" imgW="5514286" imgH="3572374" progId="">
              <p:embed/>
            </p:oleObj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TECNICA EN GEL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71682" name="Fotografía de Photo Editor" r:id="rId3" imgW="5514286" imgH="3572374" progId="">
              <p:embed/>
            </p:oleObj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09675" y="1600200"/>
          <a:ext cx="6724650" cy="4525963"/>
        </p:xfrm>
        <a:graphic>
          <a:graphicData uri="http://schemas.openxmlformats.org/presentationml/2006/ole">
            <p:oleObj spid="_x0000_s72706" name="Fotografía de Photo Editor" r:id="rId3" imgW="5514286" imgH="3572374" progId="">
              <p:embed/>
            </p:oleObj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>
            <p:ph type="body" idx="1"/>
          </p:nvPr>
        </p:nvGraphicFramePr>
        <p:xfrm>
          <a:off x="1263650" y="1600200"/>
          <a:ext cx="6564313" cy="4525963"/>
        </p:xfrm>
        <a:graphic>
          <a:graphicData uri="http://schemas.openxmlformats.org/presentationml/2006/ole">
            <p:oleObj spid="_x0000_s73730" name="Fotografía de Photo Editor" r:id="rId3" imgW="5466667" imgH="3629532" progId="">
              <p:embed/>
            </p:oleObj>
          </a:graphicData>
        </a:graphic>
      </p:graphicFrame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1547813" y="4797425"/>
            <a:ext cx="16764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348038" y="5867400"/>
            <a:ext cx="1368425" cy="225425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877050" y="3573463"/>
            <a:ext cx="914400" cy="685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6877050" y="4797425"/>
            <a:ext cx="6858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s-AR" sz="1600">
                <a:solidFill>
                  <a:schemeClr val="bg1"/>
                </a:solidFill>
                <a:latin typeface="Comic Sans MS" pitchFamily="66" charset="0"/>
              </a:rPr>
              <a:t>Gel</a:t>
            </a:r>
            <a:endParaRPr lang="es-ES" sz="1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6948488" y="5791200"/>
            <a:ext cx="838200" cy="3048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6589713" y="3716338"/>
            <a:ext cx="1366837" cy="3365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1600">
                <a:solidFill>
                  <a:schemeClr val="bg1"/>
                </a:solidFill>
                <a:latin typeface="Comic Sans MS" pitchFamily="66" charset="0"/>
              </a:rPr>
              <a:t>Aglutinación</a:t>
            </a:r>
            <a:endParaRPr lang="es-ES" sz="16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32588" y="5734050"/>
            <a:ext cx="1062037" cy="369888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3779838" y="1773238"/>
            <a:ext cx="1512887" cy="369887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s-MX" sz="4000" dirty="0"/>
              <a:t>TECNICA EN GEL</a:t>
            </a:r>
            <a:endParaRPr lang="es-ES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Detección de anticuerpos irregulares 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dirty="0"/>
              <a:t>J</a:t>
            </a:r>
            <a:r>
              <a:rPr lang="es-AR" dirty="0" smtClean="0"/>
              <a:t>uega un papel fundamental en la medicina Transfusional</a:t>
            </a:r>
          </a:p>
          <a:p>
            <a:r>
              <a:rPr lang="es-AR" dirty="0" smtClean="0"/>
              <a:t>Es un proceso clave en las pruebas de compatibilidad pre-transfusión</a:t>
            </a:r>
          </a:p>
          <a:p>
            <a:r>
              <a:rPr lang="es-ES" dirty="0"/>
              <a:t>E</a:t>
            </a:r>
            <a:r>
              <a:rPr lang="es-ES" dirty="0" smtClean="0"/>
              <a:t>l objetivo de los métodos de detección es el hallazgo de los anticuerpos irregulares o inesperados</a:t>
            </a:r>
            <a:endParaRPr lang="es-AR" dirty="0" smtClean="0"/>
          </a:p>
          <a:p>
            <a:r>
              <a:rPr lang="es-AR" dirty="0" smtClean="0"/>
              <a:t>Presentes en 0.2 - 2 % de la población general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85775"/>
            <a:ext cx="8964612" cy="1143000"/>
          </a:xfrm>
        </p:spPr>
        <p:txBody>
          <a:bodyPr>
            <a:normAutofit fontScale="90000"/>
          </a:bodyPr>
          <a:lstStyle/>
          <a:p>
            <a:r>
              <a:rPr lang="es-MX" sz="4000" dirty="0">
                <a:latin typeface="Calibri" pitchFamily="34" charset="0"/>
              </a:rPr>
              <a:t>ANTICUEPOS CLINICAMENTE SIGNIFICAIVOS</a:t>
            </a:r>
            <a:endParaRPr lang="es-ES" sz="4000" dirty="0">
              <a:latin typeface="Calibri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686800" cy="452596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Capaces de iniciar la destrucción acelerada de los glóbulos rojos portadores del antígeno</a:t>
            </a:r>
          </a:p>
          <a:p>
            <a:r>
              <a:rPr lang="es-ES" dirty="0" smtClean="0"/>
              <a:t>ISBT &gt;300 antígenos 30 sistemas de grupo sanguíneo</a:t>
            </a:r>
          </a:p>
          <a:p>
            <a:r>
              <a:rPr lang="es-ES" dirty="0" smtClean="0"/>
              <a:t>Especificidades </a:t>
            </a:r>
            <a:r>
              <a:rPr lang="es-ES" dirty="0"/>
              <a:t>asociadas </a:t>
            </a:r>
            <a:r>
              <a:rPr lang="es-ES" dirty="0" smtClean="0"/>
              <a:t>con:</a:t>
            </a:r>
          </a:p>
          <a:p>
            <a:pPr lvl="1"/>
            <a:r>
              <a:rPr lang="es-ES" dirty="0" smtClean="0"/>
              <a:t>EHFN</a:t>
            </a:r>
          </a:p>
          <a:p>
            <a:pPr lvl="1"/>
            <a:r>
              <a:rPr lang="es-ES" dirty="0" smtClean="0"/>
              <a:t>RHPT	</a:t>
            </a:r>
          </a:p>
          <a:p>
            <a:pPr lvl="1"/>
            <a:r>
              <a:rPr lang="es-ES" dirty="0" smtClean="0"/>
              <a:t>Acortamiento </a:t>
            </a:r>
            <a:r>
              <a:rPr lang="es-ES" dirty="0"/>
              <a:t>de la sobrevida de los GR </a:t>
            </a:r>
            <a:r>
              <a:rPr lang="es-ES" dirty="0" smtClean="0"/>
              <a:t>transfundidos</a:t>
            </a:r>
          </a:p>
          <a:p>
            <a:pPr lvl="1"/>
            <a:r>
              <a:rPr lang="es-ES" dirty="0" smtClean="0"/>
              <a:t>AHAI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292080" y="1484784"/>
            <a:ext cx="244827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2000" dirty="0" smtClean="0"/>
              <a:t>Reacción hemolítica </a:t>
            </a:r>
            <a:r>
              <a:rPr lang="es-AR" sz="2000" dirty="0" err="1" smtClean="0"/>
              <a:t>postransfusional</a:t>
            </a:r>
            <a:endParaRPr lang="es-AR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043608" y="1484784"/>
            <a:ext cx="278249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sz="2000" dirty="0" smtClean="0"/>
              <a:t>Destrucción de GR </a:t>
            </a:r>
          </a:p>
          <a:p>
            <a:pPr algn="ctr"/>
            <a:r>
              <a:rPr lang="es-AR" sz="2000" dirty="0" smtClean="0"/>
              <a:t>alogénicos transfundidos</a:t>
            </a:r>
            <a:endParaRPr lang="es-AR" sz="2000" dirty="0"/>
          </a:p>
        </p:txBody>
      </p:sp>
      <p:sp>
        <p:nvSpPr>
          <p:cNvPr id="7" name="6 Flecha derecha"/>
          <p:cNvSpPr/>
          <p:nvPr/>
        </p:nvSpPr>
        <p:spPr>
          <a:xfrm>
            <a:off x="4211960" y="1700808"/>
            <a:ext cx="648072" cy="360040"/>
          </a:xfrm>
          <a:prstGeom prst="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1331640" y="2564904"/>
            <a:ext cx="2163092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sz="2000" dirty="0" smtClean="0"/>
              <a:t>Destrucción de GR </a:t>
            </a:r>
          </a:p>
          <a:p>
            <a:pPr algn="ctr"/>
            <a:r>
              <a:rPr lang="es-AR" sz="2000" dirty="0" err="1" smtClean="0"/>
              <a:t>autólogos</a:t>
            </a:r>
            <a:endParaRPr lang="es-AR" sz="2000" dirty="0"/>
          </a:p>
        </p:txBody>
      </p:sp>
      <p:sp>
        <p:nvSpPr>
          <p:cNvPr id="12" name="11 Flecha derecha"/>
          <p:cNvSpPr/>
          <p:nvPr/>
        </p:nvSpPr>
        <p:spPr>
          <a:xfrm>
            <a:off x="4211960" y="2744924"/>
            <a:ext cx="648072" cy="360040"/>
          </a:xfrm>
          <a:prstGeom prst="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5508104" y="2636912"/>
            <a:ext cx="1963679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Anemia Hemolítica</a:t>
            </a:r>
          </a:p>
          <a:p>
            <a:pPr algn="ctr"/>
            <a:r>
              <a:rPr lang="es-AR" dirty="0" smtClean="0"/>
              <a:t>Autoinmune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331640" y="3645024"/>
            <a:ext cx="2163092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sz="2000" dirty="0" smtClean="0"/>
              <a:t>Destrucción de GR </a:t>
            </a:r>
          </a:p>
          <a:p>
            <a:pPr algn="ctr"/>
            <a:r>
              <a:rPr lang="es-AR" sz="2000" dirty="0" smtClean="0"/>
              <a:t>fetales</a:t>
            </a:r>
            <a:endParaRPr lang="es-AR" sz="2000" dirty="0"/>
          </a:p>
        </p:txBody>
      </p:sp>
      <p:sp>
        <p:nvSpPr>
          <p:cNvPr id="15" name="14 Flecha derecha"/>
          <p:cNvSpPr/>
          <p:nvPr/>
        </p:nvSpPr>
        <p:spPr>
          <a:xfrm>
            <a:off x="4211960" y="3861048"/>
            <a:ext cx="648072" cy="36004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CuadroTexto"/>
          <p:cNvSpPr txBox="1"/>
          <p:nvPr/>
        </p:nvSpPr>
        <p:spPr>
          <a:xfrm>
            <a:off x="5364088" y="3717032"/>
            <a:ext cx="239257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dirty="0" smtClean="0"/>
              <a:t>Enfermedad Hemolítica</a:t>
            </a:r>
          </a:p>
          <a:p>
            <a:pPr algn="ctr"/>
            <a:r>
              <a:rPr lang="es-AR" dirty="0" smtClean="0"/>
              <a:t>Feto Neonatal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619672" y="4593322"/>
            <a:ext cx="160697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AR" sz="2000" dirty="0" smtClean="0"/>
              <a:t>Daño tejidos </a:t>
            </a:r>
          </a:p>
          <a:p>
            <a:pPr algn="ctr"/>
            <a:r>
              <a:rPr lang="es-AR" sz="2000" dirty="0" smtClean="0"/>
              <a:t>trasplantados</a:t>
            </a:r>
            <a:endParaRPr lang="es-AR" sz="2000" dirty="0"/>
          </a:p>
        </p:txBody>
      </p:sp>
      <p:sp>
        <p:nvSpPr>
          <p:cNvPr id="18" name="17 Flecha derecha"/>
          <p:cNvSpPr/>
          <p:nvPr/>
        </p:nvSpPr>
        <p:spPr>
          <a:xfrm>
            <a:off x="4211960" y="4869160"/>
            <a:ext cx="648072" cy="360040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CuadroTexto"/>
          <p:cNvSpPr txBox="1"/>
          <p:nvPr/>
        </p:nvSpPr>
        <p:spPr>
          <a:xfrm>
            <a:off x="5508104" y="4869160"/>
            <a:ext cx="197669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AR" dirty="0" smtClean="0"/>
              <a:t>Rechazo del injerto</a:t>
            </a:r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animBg="1"/>
      <p:bldP spid="11" grpId="0" build="allAtOnce" animBg="1"/>
      <p:bldP spid="12" grpId="0" animBg="1"/>
      <p:bldP spid="13" grpId="0" build="allAtOnce" animBg="1"/>
      <p:bldP spid="14" grpId="0" build="allAtOnce" animBg="1"/>
      <p:bldP spid="15" grpId="0" animBg="1"/>
      <p:bldP spid="16" grpId="0" build="allAtOnce" animBg="1"/>
      <p:bldP spid="17" grpId="0" build="allAtOnce" animBg="1"/>
      <p:bldP spid="18" grpId="0" animBg="1"/>
      <p:bldP spid="19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RHP Intravascular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AR" dirty="0" smtClean="0"/>
              <a:t>Síntomas</a:t>
            </a:r>
          </a:p>
          <a:p>
            <a:pPr lvl="1"/>
            <a:r>
              <a:rPr lang="es-AR" dirty="0" smtClean="0"/>
              <a:t>Fiebre</a:t>
            </a:r>
          </a:p>
          <a:p>
            <a:pPr lvl="1"/>
            <a:r>
              <a:rPr lang="es-AR" dirty="0" smtClean="0"/>
              <a:t>Escalofríos</a:t>
            </a:r>
          </a:p>
          <a:p>
            <a:pPr lvl="1"/>
            <a:r>
              <a:rPr lang="es-AR" dirty="0" smtClean="0"/>
              <a:t>Shock</a:t>
            </a:r>
          </a:p>
          <a:p>
            <a:pPr lvl="1"/>
            <a:r>
              <a:rPr lang="es-AR" dirty="0" smtClean="0"/>
              <a:t>Hipotensión</a:t>
            </a:r>
          </a:p>
          <a:p>
            <a:pPr lvl="1"/>
            <a:r>
              <a:rPr lang="es-AR" dirty="0" err="1" smtClean="0"/>
              <a:t>Hemoglobinemia</a:t>
            </a:r>
            <a:endParaRPr lang="es-AR" dirty="0" smtClean="0"/>
          </a:p>
          <a:p>
            <a:pPr lvl="1"/>
            <a:r>
              <a:rPr lang="es-AR" dirty="0" smtClean="0"/>
              <a:t>Hemoglobinuria</a:t>
            </a:r>
          </a:p>
          <a:p>
            <a:pPr lvl="1"/>
            <a:r>
              <a:rPr lang="es-AR" dirty="0" smtClean="0"/>
              <a:t>IRA</a:t>
            </a:r>
          </a:p>
          <a:p>
            <a:pPr lvl="1"/>
            <a:r>
              <a:rPr lang="es-AR" dirty="0" smtClean="0"/>
              <a:t>CID</a:t>
            </a:r>
          </a:p>
          <a:p>
            <a:pPr lvl="2"/>
            <a:endParaRPr lang="es-AR" dirty="0" smtClean="0"/>
          </a:p>
          <a:p>
            <a:pPr lvl="2"/>
            <a:endParaRPr lang="es-AR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1019</TotalTime>
  <Words>2722</Words>
  <Application>Microsoft Office PowerPoint</Application>
  <PresentationFormat>Presentación en pantalla (4:3)</PresentationFormat>
  <Paragraphs>999</Paragraphs>
  <Slides>59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59</vt:i4>
      </vt:variant>
    </vt:vector>
  </HeadingPairs>
  <TitlesOfParts>
    <vt:vector size="64" baseType="lpstr">
      <vt:lpstr>Tema de Office</vt:lpstr>
      <vt:lpstr>Foto de Photo Editor</vt:lpstr>
      <vt:lpstr>Documento</vt:lpstr>
      <vt:lpstr>Document</vt:lpstr>
      <vt:lpstr>Fotografía de Photo Editor</vt:lpstr>
      <vt:lpstr>Anticuerpos irregulares clínicamente significativos y su detección pre transfusional</vt:lpstr>
      <vt:lpstr>ANTICUERPOSc</vt:lpstr>
      <vt:lpstr>ANTICUERPOS</vt:lpstr>
      <vt:lpstr>ANTICUERPOS</vt:lpstr>
      <vt:lpstr>Diapositiva 5</vt:lpstr>
      <vt:lpstr>Detección de anticuerpos irregulares </vt:lpstr>
      <vt:lpstr>ANTICUEPOS CLINICAMENTE SIGNIFICAIVOS</vt:lpstr>
      <vt:lpstr>Diapositiva 8</vt:lpstr>
      <vt:lpstr>RHP Intravascular</vt:lpstr>
      <vt:lpstr>RHP Intravascular</vt:lpstr>
      <vt:lpstr>RHP Extravascular</vt:lpstr>
      <vt:lpstr>RHP Extravascular Tardía</vt:lpstr>
      <vt:lpstr>Factores que determinan la importancia clínica</vt:lpstr>
      <vt:lpstr>Factores que determinan la importancia clínica</vt:lpstr>
      <vt:lpstr>Importancia clínica</vt:lpstr>
      <vt:lpstr>Suelen producir RHPT</vt:lpstr>
      <vt:lpstr>Raramente producen RHPT</vt:lpstr>
      <vt:lpstr>Habitualmente producen EHFN</vt:lpstr>
      <vt:lpstr>Raramente producen EHFN</vt:lpstr>
      <vt:lpstr>Anticuerpos poco comunes</vt:lpstr>
      <vt:lpstr>Especificidades relacionadas con la etnia</vt:lpstr>
      <vt:lpstr>Especificidades relacionadas con la etnia</vt:lpstr>
      <vt:lpstr>Diapositiva 23</vt:lpstr>
      <vt:lpstr>Diapositiva 24</vt:lpstr>
      <vt:lpstr>REACTIVOS GLOBULARES</vt:lpstr>
      <vt:lpstr>TECNICA</vt:lpstr>
      <vt:lpstr>INTERPRETACION</vt:lpstr>
      <vt:lpstr>INTERPRETACION</vt:lpstr>
      <vt:lpstr>INTERPRETACION</vt:lpstr>
      <vt:lpstr>INTERPRETACION</vt:lpstr>
      <vt:lpstr>INTERPRETACION</vt:lpstr>
      <vt:lpstr>INTERPRETACION</vt:lpstr>
      <vt:lpstr>INTERPRETACION</vt:lpstr>
      <vt:lpstr>INTERPRETACION</vt:lpstr>
      <vt:lpstr>Diapositiva 35</vt:lpstr>
      <vt:lpstr>Diapositiva 36</vt:lpstr>
      <vt:lpstr>LIMITACIONES</vt:lpstr>
      <vt:lpstr>LIMITACIONES</vt:lpstr>
      <vt:lpstr>LIMITACIONES</vt:lpstr>
      <vt:lpstr>METODO PARA INTERPRETAR RESULTADOS DE IDENTIFICACION</vt:lpstr>
      <vt:lpstr>METODO PARA INTERPRETAR RESULTADOS DE IDENTIFICACION</vt:lpstr>
      <vt:lpstr>METODO PARA INTERPRETAR RESULTADOS DE IDENTIFICACION</vt:lpstr>
      <vt:lpstr>METODO PARA INTERPRETAR RESULTADOS DE IDENTIFICACION</vt:lpstr>
      <vt:lpstr>METODO PARA INTERPRETAR RESULTADOS DE IDENTIFICACION</vt:lpstr>
      <vt:lpstr>Diapositiva 45</vt:lpstr>
      <vt:lpstr>METODO para interpretar los resultados</vt:lpstr>
      <vt:lpstr>Diapositiva 47</vt:lpstr>
      <vt:lpstr>METODO PARA INTERPRETAR RESULTADOS DE IDENTIFICACION</vt:lpstr>
      <vt:lpstr>METODO PARA INTERPRETAR RESULTADOS DE IDENTIFICACION</vt:lpstr>
      <vt:lpstr>TECNICA EN GEL</vt:lpstr>
      <vt:lpstr>TECNICA EN GEL</vt:lpstr>
      <vt:lpstr>TECNICA EN GEL</vt:lpstr>
      <vt:lpstr>TECNICA EN GEL</vt:lpstr>
      <vt:lpstr>TECNICA EN GEL</vt:lpstr>
      <vt:lpstr>Diapositiva 55</vt:lpstr>
      <vt:lpstr>TECNICA EN GEL</vt:lpstr>
      <vt:lpstr>TECNICA EN GEL</vt:lpstr>
      <vt:lpstr>TECNICA EN GEL</vt:lpstr>
      <vt:lpstr>Muchas Gracias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Anticuerpos irregulares clínicamente significativos y su detección pre transfusional</dc:title>
  <dc:creator>PC</dc:creator>
  <cp:lastModifiedBy>User</cp:lastModifiedBy>
  <cp:revision>71</cp:revision>
  <dcterms:created xsi:type="dcterms:W3CDTF">2011-07-03T13:20:23Z</dcterms:created>
  <dcterms:modified xsi:type="dcterms:W3CDTF">2011-07-06T13:19:16Z</dcterms:modified>
</cp:coreProperties>
</file>